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</p:sldIdLst>
  <p:sldSz cx="9144000" cy="6858000" type="screen4x3"/>
  <p:notesSz cx="9939338" cy="143684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B7673-CEA4-4B83-92CA-50B2DD8479C1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6EDB9-BDFC-4490-926C-7A8D49F7AC9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7DF5-0BC1-4333-A582-FC7F2BC35372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AF32C-6B70-4B8B-90B1-921F047E8AD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EAF0F-DEF5-46A1-B84E-54F1A1D86142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1C963-5268-4621-9750-31251CDE370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3342-9878-4DA0-9287-11E65A85825C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178C8-853D-45DA-BF07-9E0130F9C3C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7D32-0008-45F0-AEC8-D43F8C6F9A29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1D04-3FAB-4813-B999-E86397C28A1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33D06-35E2-47E4-BD8F-C5C0BE1212D1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576D-1E84-42E4-B130-B08DBF5EF2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44E1-2818-4BBB-9324-C282B6CBB7BD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B6696-3D0C-417B-A173-31FB6864A30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3C3CA-6885-42F7-BE0F-9320411F9F4A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16D39-CA5B-4073-A8FF-E64552B24D1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A373F-66B7-46BA-89D3-DF4FE6E701F5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C2572-E01F-47E1-B82E-07F772CBFFC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2C2B-B6F0-40AA-A17E-2E3556C402FC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E4D5-8895-4FED-9C75-063F6165161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C045E-3666-46B3-9978-09710DDD2C3C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A4F5-0A9B-4C90-94DB-01B6EDDD881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858976-749B-4222-A5DE-9ED335037548}" type="datetimeFigureOut">
              <a:rPr lang="ja-JP" altLang="en-US"/>
              <a:pPr>
                <a:defRPr/>
              </a:pPr>
              <a:t>2009/10/8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BA6B70-4437-45D5-A58A-8378FFDAD31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テキスト ボックス 8"/>
          <p:cNvSpPr txBox="1">
            <a:spLocks noChangeArrowheads="1"/>
          </p:cNvSpPr>
          <p:nvPr/>
        </p:nvSpPr>
        <p:spPr bwMode="auto">
          <a:xfrm>
            <a:off x="168275" y="1301750"/>
            <a:ext cx="8305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/>
              <a:t>・</a:t>
            </a:r>
            <a:r>
              <a:rPr lang="ja-JP" altLang="ja-JP" sz="1600"/>
              <a:t>我々の観測の科学的な目的は、</a:t>
            </a:r>
            <a:r>
              <a:rPr lang="ja-JP" altLang="ja-JP" sz="1600" b="1">
                <a:solidFill>
                  <a:srgbClr val="FF0066"/>
                </a:solidFill>
              </a:rPr>
              <a:t>コロナ密度分布の微細な構造</a:t>
            </a:r>
            <a:r>
              <a:rPr lang="ja-JP" altLang="ja-JP" sz="1600"/>
              <a:t>を探ることと、インド、中国、日本、太平洋の広範囲でなされる白色光コロナの撮像を繋ぎ合わせて</a:t>
            </a:r>
            <a:r>
              <a:rPr lang="ja-JP" altLang="ja-JP" sz="1600" b="1">
                <a:solidFill>
                  <a:srgbClr val="FF0066"/>
                </a:solidFill>
              </a:rPr>
              <a:t>構造の振動などの時間変動</a:t>
            </a:r>
            <a:r>
              <a:rPr lang="ja-JP" altLang="ja-JP" sz="1600"/>
              <a:t>を捉えることでした。使用した観測装置は</a:t>
            </a:r>
            <a:endParaRPr lang="ja-JP" altLang="en-US" sz="1600"/>
          </a:p>
          <a:p>
            <a:r>
              <a:rPr lang="en-US" altLang="ja-JP" sz="1600"/>
              <a:t>■</a:t>
            </a:r>
            <a:r>
              <a:rPr lang="ja-JP" altLang="en-US" sz="1600"/>
              <a:t>１　</a:t>
            </a:r>
            <a:r>
              <a:rPr lang="en-US" altLang="ja-JP" sz="1600"/>
              <a:t>Nikon</a:t>
            </a:r>
            <a:r>
              <a:rPr lang="ja-JP" altLang="en-US" sz="1600"/>
              <a:t>　デジタル一眼レフカメラ　</a:t>
            </a:r>
            <a:r>
              <a:rPr lang="en-US" altLang="ja-JP" sz="1600"/>
              <a:t>D50</a:t>
            </a:r>
            <a:r>
              <a:rPr lang="ja-JP" altLang="en-US" sz="1600"/>
              <a:t>＋望遠鏡：</a:t>
            </a:r>
            <a:r>
              <a:rPr lang="en-US" altLang="ja-JP" sz="1600"/>
              <a:t>35mm</a:t>
            </a:r>
            <a:r>
              <a:rPr lang="ja-JP" altLang="en-US" sz="1600"/>
              <a:t>判換算焦点距離：</a:t>
            </a:r>
            <a:r>
              <a:rPr lang="en-US" altLang="ja-JP" sz="1600"/>
              <a:t>1120mm</a:t>
            </a:r>
          </a:p>
          <a:p>
            <a:r>
              <a:rPr lang="en-US" altLang="ja-JP" sz="1600"/>
              <a:t>■2</a:t>
            </a:r>
            <a:r>
              <a:rPr lang="ja-JP" altLang="en-US" sz="1600"/>
              <a:t>　</a:t>
            </a:r>
            <a:r>
              <a:rPr lang="en-US" altLang="ja-JP" sz="1600"/>
              <a:t>Panasonic</a:t>
            </a:r>
            <a:r>
              <a:rPr lang="ja-JP" altLang="en-US" sz="1600"/>
              <a:t>　デジタルカメラ　</a:t>
            </a:r>
            <a:r>
              <a:rPr lang="en-US" altLang="ja-JP" sz="1600"/>
              <a:t>Lumix G1</a:t>
            </a:r>
            <a:r>
              <a:rPr lang="ja-JP" altLang="en-US" sz="1600"/>
              <a:t>＋望遠鏡：</a:t>
            </a:r>
            <a:r>
              <a:rPr lang="en-US" altLang="ja-JP" sz="1600"/>
              <a:t>35mm</a:t>
            </a:r>
            <a:r>
              <a:rPr lang="ja-JP" altLang="en-US" sz="1600"/>
              <a:t>判換算焦点距離：</a:t>
            </a:r>
            <a:r>
              <a:rPr lang="en-US" altLang="ja-JP" sz="1600"/>
              <a:t>1000mm</a:t>
            </a:r>
          </a:p>
          <a:p>
            <a:r>
              <a:rPr lang="en-US" altLang="ja-JP" sz="1600"/>
              <a:t>■3</a:t>
            </a:r>
            <a:r>
              <a:rPr lang="ja-JP" altLang="en-US" sz="1600"/>
              <a:t>　</a:t>
            </a:r>
            <a:r>
              <a:rPr lang="en-US" altLang="ja-JP" sz="1600"/>
              <a:t>Canon</a:t>
            </a:r>
            <a:r>
              <a:rPr lang="ja-JP" altLang="en-US" sz="1600"/>
              <a:t>　デジタル一眼レフカメラ　</a:t>
            </a:r>
            <a:r>
              <a:rPr lang="en-US" altLang="ja-JP" sz="1600"/>
              <a:t>EOS 50D</a:t>
            </a:r>
            <a:r>
              <a:rPr lang="ja-JP" altLang="en-US" sz="1600"/>
              <a:t>＋望遠鏡：</a:t>
            </a:r>
            <a:r>
              <a:rPr lang="en-US" altLang="ja-JP" sz="1600"/>
              <a:t>35mm</a:t>
            </a:r>
            <a:r>
              <a:rPr lang="ja-JP" altLang="en-US" sz="1600"/>
              <a:t>判換算焦点距離：</a:t>
            </a:r>
            <a:r>
              <a:rPr lang="en-US" altLang="ja-JP" sz="1600"/>
              <a:t>595mm</a:t>
            </a:r>
          </a:p>
          <a:p>
            <a:r>
              <a:rPr lang="ja-JP" altLang="en-US" sz="1600"/>
              <a:t>装置</a:t>
            </a:r>
            <a:r>
              <a:rPr lang="en-US" altLang="ja-JP" sz="1600"/>
              <a:t>1,2</a:t>
            </a:r>
            <a:r>
              <a:rPr lang="ja-JP" altLang="en-US" sz="1600"/>
              <a:t>はフリーストップ経緯台に同架しました。この経緯台に同架したガイド装置による眼視太陽追尾により、船の揺れによる視点移動を補償しようと計画しました。</a:t>
            </a:r>
            <a:endParaRPr lang="en-US" altLang="ja-JP" sz="1600"/>
          </a:p>
          <a:p>
            <a:r>
              <a:rPr lang="ja-JP" altLang="en-US" sz="1600"/>
              <a:t>・観測時は、</a:t>
            </a:r>
            <a:r>
              <a:rPr lang="en-US" altLang="ja-JP" sz="1600" b="1">
                <a:solidFill>
                  <a:srgbClr val="FF0066"/>
                </a:solidFill>
              </a:rPr>
              <a:t>GPS</a:t>
            </a:r>
            <a:r>
              <a:rPr lang="ja-JP" altLang="en-US" sz="1600" b="1">
                <a:solidFill>
                  <a:srgbClr val="FF0066"/>
                </a:solidFill>
              </a:rPr>
              <a:t>信号</a:t>
            </a:r>
            <a:r>
              <a:rPr lang="ja-JP" altLang="en-US" sz="1600"/>
              <a:t>による正確な時刻・経度・緯度をもとに、</a:t>
            </a:r>
            <a:r>
              <a:rPr lang="en-US" altLang="ja-JP" sz="1600"/>
              <a:t>PC</a:t>
            </a:r>
            <a:r>
              <a:rPr lang="ja-JP" altLang="en-US" sz="1600"/>
              <a:t>制御であらかじめプログラムされたタイミングで露光時間変更、繰り返し撮像を行うような</a:t>
            </a:r>
            <a:r>
              <a:rPr lang="ja-JP" altLang="en-US" sz="1600" b="1">
                <a:solidFill>
                  <a:srgbClr val="FF0066"/>
                </a:solidFill>
              </a:rPr>
              <a:t>自動観測</a:t>
            </a:r>
            <a:r>
              <a:rPr lang="ja-JP" altLang="en-US" sz="1600"/>
              <a:t>を行いました。これには「</a:t>
            </a:r>
            <a:r>
              <a:rPr lang="en-US" altLang="ja-JP" sz="1600"/>
              <a:t>Eclipse Orchestrator</a:t>
            </a:r>
            <a:r>
              <a:rPr lang="ja-JP" altLang="en-US" sz="1600"/>
              <a:t>」ソフトを利用しました。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13316" name="サブタイトル 2"/>
          <p:cNvSpPr>
            <a:spLocks/>
          </p:cNvSpPr>
          <p:nvPr/>
        </p:nvSpPr>
        <p:spPr bwMode="auto">
          <a:xfrm>
            <a:off x="815975" y="161925"/>
            <a:ext cx="7858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ja-JP" altLang="en-US" sz="2100" b="1">
                <a:solidFill>
                  <a:schemeClr val="hlink"/>
                </a:solidFill>
                <a:latin typeface="Calibri" pitchFamily="34" charset="0"/>
              </a:rPr>
              <a:t>白色光コロナ班</a:t>
            </a:r>
            <a:endParaRPr lang="en-US" altLang="ja-JP" sz="2100" b="1">
              <a:solidFill>
                <a:schemeClr val="hlink"/>
              </a:solidFill>
              <a:latin typeface="Calibri" pitchFamily="34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ja-JP" altLang="en-US" sz="1500" b="1">
                <a:latin typeface="Calibri" pitchFamily="34" charset="0"/>
              </a:rPr>
              <a:t>北井礼三郎、仲谷善一、大辻賢一</a:t>
            </a:r>
            <a:r>
              <a:rPr lang="en-US" altLang="ja-JP" sz="1500" b="1">
                <a:latin typeface="Calibri" pitchFamily="34" charset="0"/>
              </a:rPr>
              <a:t>(</a:t>
            </a:r>
            <a:r>
              <a:rPr lang="ja-JP" altLang="en-US" sz="1500" b="1">
                <a:latin typeface="Calibri" pitchFamily="34" charset="0"/>
              </a:rPr>
              <a:t>京都大学・理</a:t>
            </a:r>
            <a:r>
              <a:rPr lang="en-US" altLang="ja-JP" sz="1500" b="1">
                <a:latin typeface="Calibri" pitchFamily="34" charset="0"/>
              </a:rPr>
              <a:t>)</a:t>
            </a:r>
            <a:r>
              <a:rPr lang="ja-JP" altLang="en-US" sz="1500" b="1">
                <a:latin typeface="Calibri" pitchFamily="34" charset="0"/>
              </a:rPr>
              <a:t>、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ja-JP" altLang="en-US" sz="1500" b="1">
                <a:latin typeface="Calibri" pitchFamily="34" charset="0"/>
              </a:rPr>
              <a:t>郡繁喜</a:t>
            </a:r>
            <a:r>
              <a:rPr lang="en-US" altLang="ja-JP" sz="1500" b="1">
                <a:latin typeface="Calibri" pitchFamily="34" charset="0"/>
              </a:rPr>
              <a:t>(</a:t>
            </a:r>
            <a:r>
              <a:rPr lang="ja-JP" altLang="en-US" sz="1500" b="1">
                <a:latin typeface="Calibri" pitchFamily="34" charset="0"/>
              </a:rPr>
              <a:t>鹿児島大学・水産</a:t>
            </a:r>
            <a:r>
              <a:rPr lang="en-US" altLang="ja-JP" sz="1500" b="1">
                <a:latin typeface="Calibri" pitchFamily="34" charset="0"/>
              </a:rPr>
              <a:t>)</a:t>
            </a:r>
            <a:r>
              <a:rPr lang="ja-JP" altLang="en-US" sz="1500" b="1">
                <a:latin typeface="Calibri" pitchFamily="34" charset="0"/>
              </a:rPr>
              <a:t>、屋敷尚紀</a:t>
            </a:r>
            <a:r>
              <a:rPr lang="en-US" altLang="ja-JP" sz="1500" b="1">
                <a:latin typeface="Calibri" pitchFamily="34" charset="0"/>
              </a:rPr>
              <a:t>(</a:t>
            </a:r>
            <a:r>
              <a:rPr lang="ja-JP" altLang="en-US" sz="1500" b="1">
                <a:latin typeface="Calibri" pitchFamily="34" charset="0"/>
              </a:rPr>
              <a:t>鶴丸高校</a:t>
            </a:r>
            <a:r>
              <a:rPr lang="en-US" altLang="ja-JP" sz="1500" b="1">
                <a:latin typeface="Calibri" pitchFamily="34" charset="0"/>
              </a:rPr>
              <a:t>)</a:t>
            </a:r>
            <a:r>
              <a:rPr lang="ja-JP" altLang="en-US" sz="1500" b="1">
                <a:latin typeface="Calibri" pitchFamily="34" charset="0"/>
              </a:rPr>
              <a:t>、花岡庸一郎</a:t>
            </a:r>
            <a:r>
              <a:rPr lang="en-US" altLang="ja-JP" sz="1500" b="1">
                <a:latin typeface="Calibri" pitchFamily="34" charset="0"/>
              </a:rPr>
              <a:t>(</a:t>
            </a:r>
            <a:r>
              <a:rPr lang="ja-JP" altLang="en-US" sz="1500" b="1">
                <a:latin typeface="Calibri" pitchFamily="34" charset="0"/>
              </a:rPr>
              <a:t>国立天文台</a:t>
            </a:r>
            <a:r>
              <a:rPr lang="en-US" altLang="ja-JP" sz="1500" b="1">
                <a:latin typeface="Calibri" pitchFamily="34" charset="0"/>
              </a:rPr>
              <a:t>)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ja-JP" altLang="en-US" sz="1500" b="1">
                <a:latin typeface="Calibri" pitchFamily="34" charset="0"/>
              </a:rPr>
              <a:t>問い合わせ先：　</a:t>
            </a:r>
            <a:r>
              <a:rPr lang="en-US" altLang="ja-JP" sz="1500" b="1">
                <a:latin typeface="Calibri" pitchFamily="34" charset="0"/>
              </a:rPr>
              <a:t>kitai@kwasan.kyoto-u.ac.jp</a:t>
            </a:r>
          </a:p>
        </p:txBody>
      </p:sp>
      <p:sp>
        <p:nvSpPr>
          <p:cNvPr id="13317" name="テキスト ボックス 8"/>
          <p:cNvSpPr txBox="1">
            <a:spLocks noChangeArrowheads="1"/>
          </p:cNvSpPr>
          <p:nvPr/>
        </p:nvSpPr>
        <p:spPr bwMode="auto">
          <a:xfrm>
            <a:off x="423863" y="4206875"/>
            <a:ext cx="4143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b="1">
                <a:solidFill>
                  <a:schemeClr val="hlink"/>
                </a:solidFill>
                <a:latin typeface="Calibri" pitchFamily="34" charset="0"/>
              </a:rPr>
              <a:t>経緯台に同架した装置１，２</a:t>
            </a:r>
            <a:endParaRPr lang="ja-JP" altLang="en-US" b="1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13318" name="図 6" descr="IMG_004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87863"/>
            <a:ext cx="355282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図 23" descr="hida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478338"/>
            <a:ext cx="1784350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テキスト ボックス 8"/>
          <p:cNvSpPr txBox="1">
            <a:spLocks noChangeArrowheads="1"/>
          </p:cNvSpPr>
          <p:nvPr/>
        </p:nvSpPr>
        <p:spPr bwMode="auto">
          <a:xfrm>
            <a:off x="3714750" y="4183063"/>
            <a:ext cx="4143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b="1">
                <a:solidFill>
                  <a:schemeClr val="hlink"/>
                </a:solidFill>
                <a:latin typeface="Calibri" pitchFamily="34" charset="0"/>
              </a:rPr>
              <a:t>赤道儀上の装置３</a:t>
            </a:r>
            <a:endParaRPr lang="ja-JP" altLang="en-US" b="1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803900" y="4333875"/>
            <a:ext cx="2703513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/>
              <a:t>・　船上観測での視野の揺れを眼視で逐一追尾することは困難でした。大まかに視野を補正しつつ、自動観測で多数枚撮影する方針としました。</a:t>
            </a:r>
          </a:p>
          <a:p>
            <a:pPr>
              <a:spcBef>
                <a:spcPct val="50000"/>
              </a:spcBef>
            </a:pPr>
            <a:r>
              <a:rPr lang="ja-JP" altLang="en-US" sz="1600"/>
              <a:t>・　次回は、ジンバルなどの揺れ補償装置を利用するのが得策と思われます。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図 4" descr="09432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785813"/>
            <a:ext cx="2352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図 7" descr="10143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765175"/>
            <a:ext cx="2352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テキスト ボックス 16"/>
          <p:cNvSpPr txBox="1">
            <a:spLocks noChangeArrowheads="1"/>
          </p:cNvSpPr>
          <p:nvPr/>
        </p:nvSpPr>
        <p:spPr bwMode="auto">
          <a:xfrm>
            <a:off x="3148013" y="214313"/>
            <a:ext cx="2846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日食の進行の様子</a:t>
            </a:r>
          </a:p>
        </p:txBody>
      </p:sp>
      <p:pic>
        <p:nvPicPr>
          <p:cNvPr id="14340" name="図 4" descr="104407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765175"/>
            <a:ext cx="2352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図 6" descr="110525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9788" y="3789363"/>
            <a:ext cx="235743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図 9" descr="120252.jpg"/>
          <p:cNvPicPr>
            <a:picLocks noChangeAspect="1"/>
          </p:cNvPicPr>
          <p:nvPr/>
        </p:nvPicPr>
        <p:blipFill>
          <a:blip r:embed="rId6">
            <a:lum bright="24000" contrast="48000"/>
          </a:blip>
          <a:srcRect/>
          <a:stretch>
            <a:fillRect/>
          </a:stretch>
        </p:blipFill>
        <p:spPr bwMode="auto">
          <a:xfrm>
            <a:off x="3335338" y="3802063"/>
            <a:ext cx="23717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図 3" descr="123559.jpg"/>
          <p:cNvPicPr>
            <a:picLocks noChangeAspect="1"/>
          </p:cNvPicPr>
          <p:nvPr/>
        </p:nvPicPr>
        <p:blipFill>
          <a:blip r:embed="rId7">
            <a:lum bright="32000" contrast="62000"/>
          </a:blip>
          <a:srcRect/>
          <a:stretch>
            <a:fillRect/>
          </a:stretch>
        </p:blipFill>
        <p:spPr bwMode="auto">
          <a:xfrm>
            <a:off x="5795963" y="3789363"/>
            <a:ext cx="2352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511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スライド 1</vt:lpstr>
      <vt:lpstr>スライド 2</vt:lpstr>
    </vt:vector>
  </TitlesOfParts>
  <Company>Hida Obs., Kyoto-U.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nakatani</dc:creator>
  <cp:lastModifiedBy>北井</cp:lastModifiedBy>
  <cp:revision>30</cp:revision>
  <dcterms:created xsi:type="dcterms:W3CDTF">2009-07-29T07:06:40Z</dcterms:created>
  <dcterms:modified xsi:type="dcterms:W3CDTF">2009-10-08T10:37:56Z</dcterms:modified>
</cp:coreProperties>
</file>