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70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01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33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92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7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28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0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05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94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7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EBCF-1B0C-4A7A-AB5C-82B0502DAE25}" type="datetimeFigureOut">
              <a:rPr kumimoji="1" lang="ja-JP" altLang="en-US" smtClean="0"/>
              <a:t>2019/10/23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D3A32-C9DB-4537-B076-D8C12C784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20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628833427" TargetMode="External"/><Relationship Id="rId2" Type="http://schemas.openxmlformats.org/officeDocument/2006/relationships/hyperlink" Target="https://zoom.us/j/16944193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210" y="7009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95663"/>
            <a:ext cx="6320589" cy="54623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/>
              <a:t>●</a:t>
            </a:r>
            <a:r>
              <a:rPr lang="en-US" altLang="ja-JP" sz="2000" dirty="0" smtClean="0"/>
              <a:t>10/23(</a:t>
            </a:r>
            <a:r>
              <a:rPr lang="ja-JP" altLang="en-US" sz="2000" dirty="0" smtClean="0"/>
              <a:t>火</a:t>
            </a:r>
            <a:r>
              <a:rPr lang="en-US" altLang="ja-JP" sz="2000" dirty="0" smtClean="0"/>
              <a:t>) @ </a:t>
            </a:r>
            <a:r>
              <a:rPr lang="ja-JP" altLang="en-US" sz="2000" dirty="0" smtClean="0"/>
              <a:t>すばる </a:t>
            </a:r>
            <a:r>
              <a:rPr lang="en-US" altLang="ja-JP" sz="2000" dirty="0" smtClean="0"/>
              <a:t>2F </a:t>
            </a:r>
            <a:r>
              <a:rPr lang="ja-JP" altLang="en-US" sz="2000" dirty="0" smtClean="0"/>
              <a:t>会議室</a:t>
            </a:r>
            <a:br>
              <a:rPr lang="ja-JP" altLang="en-US" sz="2000" dirty="0" smtClean="0"/>
            </a:br>
            <a:r>
              <a:rPr lang="en-US" altLang="ja-JP" sz="2000" dirty="0" smtClean="0"/>
              <a:t>- </a:t>
            </a:r>
            <a:r>
              <a:rPr lang="ja-JP" altLang="en-US" sz="2000" dirty="0" smtClean="0"/>
              <a:t>不在：植田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午後</a:t>
            </a:r>
            <a:r>
              <a:rPr lang="en-US" altLang="ja-JP" sz="2000" dirty="0" smtClean="0"/>
              <a:t>zoom</a:t>
            </a:r>
            <a:r>
              <a:rPr lang="ja-JP" altLang="en-US" sz="2000" dirty="0" smtClean="0"/>
              <a:t>参加の可能性あり</a:t>
            </a:r>
            <a:r>
              <a:rPr lang="en-US" altLang="ja-JP" sz="2000" dirty="0" smtClean="0"/>
              <a:t>)</a:t>
            </a:r>
            <a:br>
              <a:rPr lang="en-US" altLang="ja-JP" sz="2000" dirty="0" smtClean="0"/>
            </a:br>
            <a:r>
              <a:rPr lang="en-US" altLang="ja-JP" sz="2000" dirty="0" smtClean="0"/>
              <a:t>- </a:t>
            </a:r>
            <a:r>
              <a:rPr lang="en-US" altLang="ja-JP" sz="2000" dirty="0" smtClean="0">
                <a:hlinkClick r:id="rId2"/>
              </a:rPr>
              <a:t>https://zoom.us/j/169441938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en-US" altLang="ja-JP" sz="2000" dirty="0" smtClean="0"/>
              <a:t>10:00-10:30 </a:t>
            </a:r>
            <a:r>
              <a:rPr lang="ja-JP" altLang="en-US" sz="2000" dirty="0" smtClean="0"/>
              <a:t>インテンシブヒアリング前の問題点整理</a:t>
            </a:r>
            <a:br>
              <a:rPr lang="ja-JP" altLang="en-US" sz="2000" dirty="0" smtClean="0"/>
            </a:br>
            <a:r>
              <a:rPr lang="en-US" altLang="ja-JP" sz="2000" dirty="0" smtClean="0"/>
              <a:t>10:30-11:30 </a:t>
            </a:r>
            <a:r>
              <a:rPr lang="ja-JP" altLang="en-US" sz="2000" dirty="0" smtClean="0"/>
              <a:t>インテンシブヒアリング </a:t>
            </a:r>
            <a:r>
              <a:rPr lang="en-US" altLang="ja-JP" sz="2000" dirty="0" smtClean="0"/>
              <a:t>(A1:S20A0096I </a:t>
            </a:r>
            <a:r>
              <a:rPr lang="ja-JP" altLang="en-US" sz="2000" dirty="0" smtClean="0"/>
              <a:t>吉田</a:t>
            </a:r>
            <a:r>
              <a:rPr lang="en-US" altLang="ja-JP" sz="2000" dirty="0" smtClean="0"/>
              <a:t>)</a:t>
            </a:r>
            <a:br>
              <a:rPr lang="en-US" altLang="ja-JP" sz="2000" dirty="0" smtClean="0"/>
            </a:br>
            <a:r>
              <a:rPr lang="en-US" altLang="ja-JP" sz="2000" dirty="0" smtClean="0"/>
              <a:t>11:30-12:30 </a:t>
            </a:r>
            <a:r>
              <a:rPr lang="ja-JP" altLang="en-US" sz="2000" dirty="0" smtClean="0"/>
              <a:t>インテンシブヒアリング </a:t>
            </a:r>
            <a:r>
              <a:rPr lang="en-US" altLang="ja-JP" sz="2000" dirty="0" smtClean="0"/>
              <a:t>(C1:S20A0084I </a:t>
            </a:r>
            <a:r>
              <a:rPr lang="ja-JP" altLang="en-US" sz="2000" dirty="0" smtClean="0"/>
              <a:t>大栗</a:t>
            </a:r>
            <a:r>
              <a:rPr lang="en-US" altLang="ja-JP" sz="2000" dirty="0" smtClean="0"/>
              <a:t>)</a:t>
            </a:r>
            <a:br>
              <a:rPr lang="en-US" altLang="ja-JP" sz="2000" dirty="0" smtClean="0"/>
            </a:br>
            <a:r>
              <a:rPr lang="en-US" altLang="ja-JP" sz="2000" dirty="0" smtClean="0"/>
              <a:t>12:30-13:15 </a:t>
            </a:r>
            <a:r>
              <a:rPr lang="ja-JP" altLang="en-US" sz="2000" dirty="0" smtClean="0"/>
              <a:t>インテンシブ採択についての議論</a:t>
            </a:r>
            <a:br>
              <a:rPr lang="ja-JP" altLang="en-US" sz="2000" dirty="0" smtClean="0"/>
            </a:br>
            <a:r>
              <a:rPr lang="en-US" altLang="ja-JP" sz="2000" dirty="0" smtClean="0"/>
              <a:t>13:15-13:45 </a:t>
            </a:r>
            <a:r>
              <a:rPr lang="ja-JP" altLang="en-US" sz="2000" dirty="0" smtClean="0"/>
              <a:t>昼食</a:t>
            </a:r>
            <a:br>
              <a:rPr lang="ja-JP" altLang="en-US" sz="2000" dirty="0" smtClean="0"/>
            </a:br>
            <a:r>
              <a:rPr lang="en-US" altLang="ja-JP" sz="2000" dirty="0" smtClean="0"/>
              <a:t>13:45-14:00 </a:t>
            </a:r>
            <a:r>
              <a:rPr lang="ja-JP" altLang="en-US" sz="2000" dirty="0" smtClean="0"/>
              <a:t>インテンシブ採否を受けての夜数最終確認</a:t>
            </a:r>
            <a:br>
              <a:rPr lang="ja-JP" altLang="en-US" sz="2000" dirty="0" smtClean="0"/>
            </a:br>
            <a:r>
              <a:rPr lang="en-US" altLang="ja-JP" sz="2000" dirty="0" smtClean="0"/>
              <a:t>14:00-14:30 A1 (</a:t>
            </a:r>
            <a:r>
              <a:rPr lang="ja-JP" altLang="en-US" sz="2000" dirty="0" smtClean="0"/>
              <a:t>太陽系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　佐々木、住</a:t>
            </a:r>
            <a:br>
              <a:rPr lang="ja-JP" altLang="en-US" sz="2000" dirty="0" smtClean="0"/>
            </a:br>
            <a:r>
              <a:rPr lang="en-US" altLang="ja-JP" sz="2000" dirty="0" smtClean="0"/>
              <a:t>14:30-15:25 A2 (</a:t>
            </a:r>
            <a:r>
              <a:rPr lang="ja-JP" altLang="en-US" sz="2000" dirty="0" smtClean="0"/>
              <a:t>系外惑星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　住、佐々木</a:t>
            </a:r>
            <a:br>
              <a:rPr lang="ja-JP" altLang="en-US" sz="2000" dirty="0" smtClean="0"/>
            </a:br>
            <a:r>
              <a:rPr lang="en-US" altLang="ja-JP" sz="2000" dirty="0" smtClean="0"/>
              <a:t>15:30-16:00 B1 (</a:t>
            </a:r>
            <a:r>
              <a:rPr lang="ja-JP" altLang="en-US" sz="2000" dirty="0" smtClean="0"/>
              <a:t>星形成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　高見、冨永</a:t>
            </a:r>
            <a:r>
              <a:rPr lang="en-US" altLang="ja-JP" sz="2000" dirty="0" smtClean="0"/>
              <a:t>(zoom)</a:t>
            </a:r>
            <a:br>
              <a:rPr lang="en-US" altLang="ja-JP" sz="2000" dirty="0" smtClean="0"/>
            </a:br>
            <a:r>
              <a:rPr lang="en-US" altLang="ja-JP" sz="2000" dirty="0" smtClean="0"/>
              <a:t>16:00-16:30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C2G </a:t>
            </a:r>
            <a:r>
              <a:rPr lang="en-US" altLang="ja-JP" sz="2000" dirty="0"/>
              <a:t>(Hi-z Galaxy/General)</a:t>
            </a:r>
            <a:r>
              <a:rPr lang="ja-JP" altLang="en-US" sz="2000" dirty="0"/>
              <a:t>　田村、井上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en-US" altLang="ja-JP" sz="2000" dirty="0" smtClean="0"/>
              <a:t>16:30-17:00 </a:t>
            </a:r>
            <a:r>
              <a:rPr lang="en-US" altLang="ja-JP" sz="2000" dirty="0"/>
              <a:t>C4 (AGN)</a:t>
            </a:r>
            <a:r>
              <a:rPr lang="ja-JP" altLang="en-US" sz="2000" dirty="0"/>
              <a:t>　三澤、</a:t>
            </a:r>
            <a:r>
              <a:rPr lang="ja-JP" altLang="en-US" sz="2000" dirty="0" smtClean="0"/>
              <a:t>田村</a:t>
            </a:r>
            <a:br>
              <a:rPr lang="ja-JP" altLang="en-US" sz="2000" dirty="0" smtClean="0"/>
            </a:br>
            <a:endParaRPr kumimoji="1" lang="ja-JP" altLang="en-US" sz="2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264443" y="1395661"/>
            <a:ext cx="6320589" cy="5462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112042" y="1379611"/>
            <a:ext cx="6079958" cy="5462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●10/30(火) @ すばる 2F 会議室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不在：田村、冨永(13:00以降)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https://zoom.us/j/628833427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9</a:t>
            </a:r>
            <a:r>
              <a:rPr lang="en-US" altLang="ja-JP" sz="2000" dirty="0" smtClean="0"/>
              <a:t>:00-9:30 </a:t>
            </a:r>
            <a:r>
              <a:rPr lang="en-US" altLang="ja-JP" sz="2000" dirty="0"/>
              <a:t>C1 (</a:t>
            </a:r>
            <a:r>
              <a:rPr lang="ja-JP" altLang="en-US" sz="2000" dirty="0"/>
              <a:t>宇宙論</a:t>
            </a:r>
            <a:r>
              <a:rPr lang="en-US" altLang="ja-JP" sz="2000" dirty="0"/>
              <a:t>)</a:t>
            </a:r>
            <a:r>
              <a:rPr lang="ja-JP" altLang="en-US" sz="2000" dirty="0"/>
              <a:t>　矢島、三澤　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9: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0-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 B2 (恒星)　植田、岡本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0-10: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 B3 (compact)　富永、植田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en-US" altLang="ja-JP" sz="2000" dirty="0"/>
              <a:t>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0-1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en-US" altLang="ja-JP" sz="2000" dirty="0"/>
              <a:t>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 C2C (Cluster)　井上、矢島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en-US" altLang="ja-JP" sz="2000" dirty="0"/>
              <a:t>0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0-1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15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C3 (近傍銀河)　岡本、高見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12:00-13:00 昼食</a:t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ja-JP" altLang="ja-JP" sz="2000" dirty="0" smtClean="0"/>
              <a:t>1</a:t>
            </a:r>
            <a:r>
              <a:rPr kumimoji="0" lang="en-US" altLang="ja-JP" sz="2000" dirty="0" smtClean="0"/>
              <a:t>3</a:t>
            </a:r>
            <a:r>
              <a:rPr kumimoji="0" lang="ja-JP" altLang="ja-JP" sz="2000" dirty="0" smtClean="0"/>
              <a:t>:</a:t>
            </a:r>
            <a:r>
              <a:rPr kumimoji="0" lang="en-US" altLang="ja-JP" sz="2000" dirty="0"/>
              <a:t>0</a:t>
            </a:r>
            <a:r>
              <a:rPr kumimoji="0" lang="ja-JP" altLang="ja-JP" sz="2000" dirty="0" smtClean="0"/>
              <a:t>0-1</a:t>
            </a:r>
            <a:r>
              <a:rPr kumimoji="0" lang="en-US" altLang="ja-JP" sz="2000" dirty="0" smtClean="0"/>
              <a:t>4</a:t>
            </a:r>
            <a:r>
              <a:rPr kumimoji="0" lang="ja-JP" altLang="ja-JP" sz="2000" dirty="0" smtClean="0"/>
              <a:t>:</a:t>
            </a:r>
            <a:r>
              <a:rPr kumimoji="0" lang="en-US" altLang="ja-JP" sz="2000" dirty="0"/>
              <a:t>0</a:t>
            </a:r>
            <a:r>
              <a:rPr kumimoji="0" lang="ja-JP" altLang="ja-JP" sz="2000" dirty="0" smtClean="0"/>
              <a:t>0 </a:t>
            </a:r>
            <a:r>
              <a:rPr kumimoji="0" lang="ja-JP" altLang="ja-JP" sz="2000" dirty="0"/>
              <a:t>サービス提案、フィラー提案の採択議論</a:t>
            </a:r>
            <a:br>
              <a:rPr kumimoji="0" lang="ja-JP" altLang="ja-JP" sz="2000" dirty="0"/>
            </a:br>
            <a:r>
              <a:rPr kumimoji="0" lang="ja-JP" altLang="ja-JP" sz="2000" dirty="0" smtClean="0"/>
              <a:t>1</a:t>
            </a:r>
            <a:r>
              <a:rPr kumimoji="0" lang="en-US" altLang="ja-JP" sz="2000" dirty="0"/>
              <a:t>4</a:t>
            </a:r>
            <a:r>
              <a:rPr kumimoji="0" lang="ja-JP" altLang="ja-JP" sz="2000" dirty="0" smtClean="0"/>
              <a:t>:</a:t>
            </a:r>
            <a:r>
              <a:rPr kumimoji="0" lang="en-US" altLang="ja-JP" sz="2000" dirty="0" smtClean="0"/>
              <a:t>0</a:t>
            </a:r>
            <a:r>
              <a:rPr kumimoji="0" lang="ja-JP" altLang="ja-JP" sz="2000" dirty="0" smtClean="0"/>
              <a:t>0-1</a:t>
            </a:r>
            <a:r>
              <a:rPr kumimoji="0" lang="en-US" altLang="ja-JP" sz="2000" dirty="0"/>
              <a:t>5</a:t>
            </a:r>
            <a:r>
              <a:rPr kumimoji="0" lang="ja-JP" altLang="ja-JP" sz="2000" dirty="0" smtClean="0"/>
              <a:t>:</a:t>
            </a:r>
            <a:r>
              <a:rPr kumimoji="0" lang="en-US" altLang="ja-JP" sz="2000" dirty="0"/>
              <a:t>0</a:t>
            </a:r>
            <a:r>
              <a:rPr kumimoji="0" lang="ja-JP" altLang="ja-JP" sz="2000" dirty="0" smtClean="0"/>
              <a:t>0 </a:t>
            </a:r>
            <a:r>
              <a:rPr kumimoji="0" lang="ja-JP" altLang="ja-JP" sz="2000" dirty="0"/>
              <a:t>HSC, Keck, Gemini の全体調整</a:t>
            </a:r>
            <a:br>
              <a:rPr kumimoji="0" lang="ja-JP" altLang="ja-JP" sz="2000" dirty="0"/>
            </a:br>
            <a:r>
              <a:rPr kumimoji="0" lang="ja-JP" altLang="ja-JP" sz="2000" dirty="0" smtClean="0"/>
              <a:t>1</a:t>
            </a:r>
            <a:r>
              <a:rPr kumimoji="0" lang="en-US" altLang="ja-JP" sz="2000" dirty="0" smtClean="0"/>
              <a:t>5</a:t>
            </a:r>
            <a:r>
              <a:rPr kumimoji="0" lang="ja-JP" altLang="ja-JP" sz="2000" dirty="0" smtClean="0"/>
              <a:t>:</a:t>
            </a:r>
            <a:r>
              <a:rPr kumimoji="0" lang="en-US" altLang="ja-JP" sz="2000" dirty="0"/>
              <a:t>0</a:t>
            </a:r>
            <a:r>
              <a:rPr kumimoji="0" lang="ja-JP" altLang="ja-JP" sz="2000" dirty="0" smtClean="0"/>
              <a:t>0-1</a:t>
            </a:r>
            <a:r>
              <a:rPr kumimoji="0" lang="en-US" altLang="ja-JP" sz="2000" dirty="0"/>
              <a:t>6</a:t>
            </a:r>
            <a:r>
              <a:rPr kumimoji="0" lang="ja-JP" altLang="ja-JP" sz="2000" dirty="0" smtClean="0"/>
              <a:t>:</a:t>
            </a:r>
            <a:r>
              <a:rPr kumimoji="0" lang="en-US" altLang="ja-JP" sz="2000" dirty="0" smtClean="0"/>
              <a:t>0</a:t>
            </a:r>
            <a:r>
              <a:rPr kumimoji="0" lang="ja-JP" altLang="ja-JP" sz="2000" dirty="0" smtClean="0"/>
              <a:t>0 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TAC コメント締切確認、その他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議論：</a:t>
            </a: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IRD-SSPの現状、国際共同運用の動向、電子審査システムなど </a:t>
            </a:r>
          </a:p>
        </p:txBody>
      </p:sp>
    </p:spTree>
    <p:extLst>
      <p:ext uri="{BB962C8B-B14F-4D97-AF65-F5344CB8AC3E}">
        <p14:creationId xmlns:p14="http://schemas.microsoft.com/office/powerpoint/2010/main" val="30156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カテゴリ別割り当て夜数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A-1  3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A-2</a:t>
            </a:r>
            <a:r>
              <a:rPr lang="ja-JP" altLang="en-US" dirty="0"/>
              <a:t>　</a:t>
            </a:r>
            <a:r>
              <a:rPr lang="en-US" altLang="ja-JP" dirty="0"/>
              <a:t>9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B-1</a:t>
            </a:r>
            <a:r>
              <a:rPr lang="ja-JP" altLang="en-US" dirty="0"/>
              <a:t>　</a:t>
            </a:r>
            <a:r>
              <a:rPr lang="en-US" altLang="ja-JP" dirty="0"/>
              <a:t>6.5</a:t>
            </a:r>
            <a:r>
              <a:rPr lang="ja-JP" altLang="en-US" dirty="0"/>
              <a:t>夜 </a:t>
            </a:r>
            <a:r>
              <a:rPr lang="en-US" altLang="ja-JP" dirty="0"/>
              <a:t>(+0.5</a:t>
            </a:r>
            <a:r>
              <a:rPr lang="ja-JP" altLang="en-US" dirty="0"/>
              <a:t>夜の追加手当を含む：</a:t>
            </a:r>
            <a:r>
              <a:rPr lang="en-US" altLang="ja-JP" dirty="0"/>
              <a:t>S19A</a:t>
            </a:r>
            <a:r>
              <a:rPr lang="ja-JP" altLang="en-US" dirty="0"/>
              <a:t>期の</a:t>
            </a:r>
            <a:r>
              <a:rPr lang="en-US" altLang="ja-JP" dirty="0"/>
              <a:t>TOO</a:t>
            </a:r>
            <a:r>
              <a:rPr lang="ja-JP" altLang="en-US" dirty="0"/>
              <a:t>実績に基づく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B-2  5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B-3  7  </a:t>
            </a:r>
            <a:r>
              <a:rPr lang="ja-JP" altLang="en-US" dirty="0"/>
              <a:t>夜 </a:t>
            </a:r>
            <a:r>
              <a:rPr lang="en-US" altLang="ja-JP" dirty="0"/>
              <a:t>(+1.0</a:t>
            </a:r>
            <a:r>
              <a:rPr lang="ja-JP" altLang="en-US" dirty="0"/>
              <a:t>夜の追加手当を含む：</a:t>
            </a:r>
            <a:r>
              <a:rPr lang="en-US" altLang="ja-JP" dirty="0"/>
              <a:t>S19A</a:t>
            </a:r>
            <a:r>
              <a:rPr lang="ja-JP" altLang="en-US" dirty="0"/>
              <a:t>期の</a:t>
            </a:r>
            <a:r>
              <a:rPr lang="en-US" altLang="ja-JP" dirty="0"/>
              <a:t>TOO</a:t>
            </a:r>
            <a:r>
              <a:rPr lang="ja-JP" altLang="en-US" dirty="0"/>
              <a:t>実績に基づく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C-1  7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C-2C 7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C-2G 7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C-3  5  </a:t>
            </a:r>
            <a:r>
              <a:rPr lang="ja-JP" altLang="en-US" dirty="0"/>
              <a:t>夜</a:t>
            </a:r>
          </a:p>
          <a:p>
            <a:pPr marL="0" indent="0">
              <a:buNone/>
            </a:pPr>
            <a:r>
              <a:rPr lang="en-US" altLang="ja-JP" dirty="0"/>
              <a:t>C-4  8.5</a:t>
            </a:r>
            <a:r>
              <a:rPr lang="ja-JP" altLang="en-US" dirty="0"/>
              <a:t>夜（</a:t>
            </a:r>
            <a:r>
              <a:rPr lang="en-US" altLang="ja-JP" dirty="0"/>
              <a:t>+0.5</a:t>
            </a:r>
            <a:r>
              <a:rPr lang="ja-JP" altLang="en-US" dirty="0"/>
              <a:t>夜の追加手当を含む：</a:t>
            </a:r>
            <a:r>
              <a:rPr lang="en-US" altLang="ja-JP" dirty="0"/>
              <a:t>S19A</a:t>
            </a:r>
            <a:r>
              <a:rPr lang="ja-JP" altLang="en-US" dirty="0"/>
              <a:t>期の</a:t>
            </a:r>
            <a:r>
              <a:rPr lang="en-US" altLang="ja-JP" dirty="0"/>
              <a:t>TOO</a:t>
            </a:r>
            <a:r>
              <a:rPr lang="ja-JP" altLang="en-US" dirty="0"/>
              <a:t>実績に基づく）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33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HSC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28.5n</a:t>
            </a:r>
          </a:p>
          <a:p>
            <a:pPr lvl="1"/>
            <a:r>
              <a:rPr lang="en-US" altLang="ja-JP" dirty="0" smtClean="0"/>
              <a:t>Normal : 7.6n(Queue)</a:t>
            </a:r>
          </a:p>
          <a:p>
            <a:pPr lvl="2"/>
            <a:r>
              <a:rPr lang="en-US" altLang="ja-JP" dirty="0" smtClean="0"/>
              <a:t>C3/1:0114/2.6n </a:t>
            </a:r>
            <a:r>
              <a:rPr lang="en-US" altLang="ja-JP" dirty="0"/>
              <a:t>=&gt; </a:t>
            </a:r>
            <a:r>
              <a:rPr lang="en-US" altLang="ja-JP" dirty="0" smtClean="0"/>
              <a:t>A</a:t>
            </a:r>
            <a:r>
              <a:rPr lang="ja-JP" altLang="en-US" dirty="0"/>
              <a:t> </a:t>
            </a:r>
            <a:r>
              <a:rPr lang="en-US" altLang="ja-JP" dirty="0" smtClean="0"/>
              <a:t>(carry over</a:t>
            </a:r>
            <a:r>
              <a:rPr lang="ja-JP" altLang="en-US" dirty="0" smtClean="0"/>
              <a:t>あり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2"/>
            <a:r>
              <a:rPr lang="en-US" altLang="ja-JP" dirty="0" smtClean="0"/>
              <a:t>B1/2:0098/0.5n =&gt; A (carry over</a:t>
            </a:r>
            <a:r>
              <a:rPr lang="ja-JP" altLang="en-US" dirty="0" smtClean="0"/>
              <a:t>なし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C1/2:0093/1.3n =&gt;</a:t>
            </a:r>
            <a:r>
              <a:rPr lang="en-US" altLang="ja-JP" dirty="0"/>
              <a:t> </a:t>
            </a:r>
            <a:r>
              <a:rPr lang="en-US" altLang="ja-JP" dirty="0" smtClean="0"/>
              <a:t>A </a:t>
            </a:r>
            <a:r>
              <a:rPr lang="en-US" altLang="ja-JP" dirty="0"/>
              <a:t>(carry over</a:t>
            </a:r>
            <a:r>
              <a:rPr lang="ja-JP" altLang="en-US" dirty="0"/>
              <a:t>なし</a:t>
            </a:r>
            <a:r>
              <a:rPr lang="en-US" altLang="ja-JP" dirty="0"/>
              <a:t>)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C4/2:0073/0.8n =&gt;</a:t>
            </a:r>
            <a:r>
              <a:rPr lang="en-US" altLang="ja-JP" dirty="0"/>
              <a:t> </a:t>
            </a:r>
            <a:r>
              <a:rPr lang="en-US" altLang="ja-JP" dirty="0" smtClean="0"/>
              <a:t>A </a:t>
            </a:r>
            <a:r>
              <a:rPr lang="en-US" altLang="ja-JP" dirty="0"/>
              <a:t>(carry over</a:t>
            </a:r>
            <a:r>
              <a:rPr lang="ja-JP" altLang="en-US" dirty="0"/>
              <a:t>なし</a:t>
            </a:r>
            <a:r>
              <a:rPr lang="en-US" altLang="ja-JP" dirty="0"/>
              <a:t>)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C2C/4:0120/1n =&gt;B</a:t>
            </a:r>
          </a:p>
          <a:p>
            <a:pPr lvl="2"/>
            <a:r>
              <a:rPr lang="en-US" altLang="ja-JP" dirty="0" smtClean="0"/>
              <a:t>B3/4:0042/1.4n =&gt;B</a:t>
            </a:r>
          </a:p>
          <a:p>
            <a:pPr lvl="1"/>
            <a:r>
              <a:rPr kumimoji="1" lang="en-US" altLang="ja-JP" dirty="0" smtClean="0"/>
              <a:t>Intensive : 4n(Classical)</a:t>
            </a:r>
          </a:p>
          <a:p>
            <a:pPr lvl="1"/>
            <a:r>
              <a:rPr lang="en-US" altLang="ja-JP" dirty="0" smtClean="0"/>
              <a:t>Time exchange</a:t>
            </a:r>
            <a:r>
              <a:rPr lang="ja-JP" altLang="en-US" dirty="0" smtClean="0"/>
              <a:t>に</a:t>
            </a:r>
            <a:r>
              <a:rPr lang="en-US" altLang="ja-JP" dirty="0" smtClean="0"/>
              <a:t>16.9n</a:t>
            </a:r>
            <a:r>
              <a:rPr lang="ja-JP" altLang="en-US" dirty="0" smtClean="0"/>
              <a:t>投入できる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38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Normal:13.5n</a:t>
            </a: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(1) C1/1:0119/2n </a:t>
            </a: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(1) C2G/1:0085/1n </a:t>
            </a:r>
            <a:endParaRPr lang="en-US" altLang="ja-JP" dirty="0">
              <a:solidFill>
                <a:srgbClr val="00B05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(1) C2C/1:0075/1.5n </a:t>
            </a:r>
            <a:endParaRPr lang="en-US" altLang="ja-JP" dirty="0">
              <a:solidFill>
                <a:srgbClr val="00B05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(1) C2G/2:0088/1n </a:t>
            </a:r>
            <a:r>
              <a:rPr lang="en-US" altLang="ja-JP" dirty="0">
                <a:solidFill>
                  <a:srgbClr val="00B050"/>
                </a:solidFill>
              </a:rPr>
              <a:t>(8.00/9.26</a:t>
            </a:r>
            <a:r>
              <a:rPr lang="en-US" altLang="ja-JP" dirty="0" smtClean="0">
                <a:solidFill>
                  <a:srgbClr val="00B050"/>
                </a:solidFill>
              </a:rPr>
              <a:t>)  </a:t>
            </a:r>
            <a:endParaRPr lang="en-US" altLang="ja-JP" dirty="0">
              <a:solidFill>
                <a:srgbClr val="00B05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(1) C2G/3:0037(1</a:t>
            </a:r>
            <a:r>
              <a:rPr lang="en-US" altLang="ja-JP" dirty="0">
                <a:solidFill>
                  <a:srgbClr val="00B050"/>
                </a:solidFill>
              </a:rPr>
              <a:t>)/1n (7.31/8.10)</a:t>
            </a:r>
          </a:p>
          <a:p>
            <a:pPr lvl="1"/>
            <a:r>
              <a:rPr lang="en-US" altLang="ja-JP" dirty="0" smtClean="0"/>
              <a:t>(2) C2C/2:0026/1.5n </a:t>
            </a:r>
            <a:r>
              <a:rPr lang="en-US" altLang="ja-JP" dirty="0"/>
              <a:t>(7.44/7.49) </a:t>
            </a:r>
          </a:p>
          <a:p>
            <a:pPr lvl="1"/>
            <a:r>
              <a:rPr lang="en-US" altLang="ja-JP" dirty="0" smtClean="0"/>
              <a:t>(3) A2/2:0039/1n (7.31/7.10) </a:t>
            </a:r>
            <a:endParaRPr lang="en-US" altLang="ja-JP" dirty="0"/>
          </a:p>
          <a:p>
            <a:pPr lvl="1"/>
            <a:r>
              <a:rPr lang="en-US" altLang="ja-JP" dirty="0" smtClean="0"/>
              <a:t>(4) C3/2:0056/1.5n (7.00/7.33) 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(5) C2G/3:0037(2)/1n </a:t>
            </a:r>
            <a:r>
              <a:rPr lang="en-US" altLang="ja-JP" dirty="0">
                <a:solidFill>
                  <a:srgbClr val="FF0000"/>
                </a:solidFill>
              </a:rPr>
              <a:t>(7.31/8.10)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(6) C1/3:0142/1n (6.73/6.92)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(7) C2G/6:0047/1n </a:t>
            </a:r>
          </a:p>
          <a:p>
            <a:r>
              <a:rPr lang="en-US" altLang="ja-JP" dirty="0" smtClean="0"/>
              <a:t>From Keck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6.5-13.5n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89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最後の議論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 smtClean="0"/>
              <a:t>TAC Comment</a:t>
            </a:r>
            <a:r>
              <a:rPr kumimoji="1" lang="ja-JP" altLang="en-US" dirty="0" smtClean="0"/>
              <a:t>の締め切り：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委員→委員長：</a:t>
            </a:r>
            <a:r>
              <a:rPr kumimoji="1" lang="en-US" altLang="ja-JP" smtClean="0"/>
              <a:t>11/29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委員長→竹田：</a:t>
            </a:r>
            <a:r>
              <a:rPr lang="en-US" altLang="ja-JP" dirty="0" smtClean="0"/>
              <a:t>12/6</a:t>
            </a:r>
            <a:endParaRPr kumimoji="1" lang="en-US" altLang="ja-JP" dirty="0" smtClean="0"/>
          </a:p>
          <a:p>
            <a:r>
              <a:rPr kumimoji="1" lang="en-US" altLang="ja-JP" dirty="0" smtClean="0"/>
              <a:t>Referee comment</a:t>
            </a:r>
          </a:p>
          <a:p>
            <a:pPr lvl="1"/>
            <a:r>
              <a:rPr lang="ja-JP" altLang="en-US" dirty="0" smtClean="0"/>
              <a:t>短い</a:t>
            </a:r>
            <a:r>
              <a:rPr lang="ja-JP" altLang="en-US" dirty="0"/>
              <a:t>傾向が</a:t>
            </a:r>
            <a:r>
              <a:rPr lang="ja-JP" altLang="en-US" dirty="0" smtClean="0"/>
              <a:t>ある</a:t>
            </a:r>
            <a:r>
              <a:rPr kumimoji="1" lang="en-US" altLang="ja-JP" dirty="0" smtClean="0"/>
              <a:t>Strength, weakness</a:t>
            </a:r>
            <a:r>
              <a:rPr kumimoji="1" lang="ja-JP" altLang="en-US" dirty="0" smtClean="0"/>
              <a:t>をちゃんと書いてくださいと伝える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Technical feasibility </a:t>
            </a:r>
            <a:r>
              <a:rPr kumimoji="1" lang="ja-JP" altLang="en-US" dirty="0" smtClean="0"/>
              <a:t>でランクをつけないように</a:t>
            </a:r>
            <a:r>
              <a:rPr kumimoji="1" lang="en-US" altLang="ja-JP" dirty="0" smtClean="0"/>
              <a:t>instruct</a:t>
            </a:r>
            <a:r>
              <a:rPr kumimoji="1" lang="ja-JP" altLang="en-US" dirty="0" smtClean="0"/>
              <a:t>する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“Scientific Feasibility”</a:t>
            </a:r>
            <a:r>
              <a:rPr kumimoji="1" lang="ja-JP" altLang="en-US" dirty="0" smtClean="0"/>
              <a:t>であることを強調すること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内容の問題</a:t>
            </a:r>
            <a:r>
              <a:rPr lang="ja-JP" altLang="en-US" dirty="0" smtClean="0"/>
              <a:t>：改善点などを指摘していないものが多い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Referee</a:t>
            </a:r>
            <a:r>
              <a:rPr kumimoji="1" lang="ja-JP" altLang="en-US" dirty="0" smtClean="0"/>
              <a:t>コメントの内容にどうフィードバックをかけるのか？</a:t>
            </a:r>
            <a:endParaRPr lang="en-US" altLang="ja-JP" dirty="0"/>
          </a:p>
          <a:p>
            <a:r>
              <a:rPr kumimoji="1" lang="en-US" altLang="ja-JP" dirty="0" smtClean="0"/>
              <a:t>Referee</a:t>
            </a:r>
            <a:r>
              <a:rPr kumimoji="1" lang="ja-JP" altLang="en-US" dirty="0" smtClean="0"/>
              <a:t>決まらない問題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Distributed peer review (e.g. ALMA, Gemini)</a:t>
            </a:r>
          </a:p>
          <a:p>
            <a:pPr lvl="1"/>
            <a:r>
              <a:rPr lang="ja-JP" altLang="en-US" dirty="0" smtClean="0"/>
              <a:t>断られたら他の人を紹介してもらう</a:t>
            </a:r>
            <a:endParaRPr lang="en-US" altLang="ja-JP" dirty="0" smtClean="0"/>
          </a:p>
          <a:p>
            <a:pPr lvl="1"/>
            <a:r>
              <a:rPr lang="ja-JP" altLang="en-US" dirty="0"/>
              <a:t>並</a:t>
            </a:r>
            <a:r>
              <a:rPr lang="ja-JP" altLang="en-US" dirty="0" smtClean="0"/>
              <a:t>行</a:t>
            </a:r>
            <a:r>
              <a:rPr kumimoji="1" lang="ja-JP" altLang="en-US" dirty="0" smtClean="0"/>
              <a:t>して</a:t>
            </a:r>
            <a:r>
              <a:rPr kumimoji="1" lang="ja-JP" altLang="en-US" dirty="0"/>
              <a:t>依頼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行</a:t>
            </a:r>
            <a:r>
              <a:rPr kumimoji="1" lang="ja-JP" altLang="en-US" dirty="0" smtClean="0"/>
              <a:t>うようにする（オーバーしたら断る）</a:t>
            </a:r>
            <a:endParaRPr kumimoji="1" lang="en-US" altLang="ja-JP" dirty="0" smtClean="0"/>
          </a:p>
          <a:p>
            <a:r>
              <a:rPr lang="en-US" altLang="ja-JP" dirty="0" smtClean="0"/>
              <a:t>Intensive </a:t>
            </a:r>
            <a:endParaRPr lang="en-US" altLang="ja-JP" dirty="0"/>
          </a:p>
          <a:p>
            <a:pPr lvl="1"/>
            <a:r>
              <a:rPr lang="ja-JP" altLang="en-US" dirty="0" smtClean="0"/>
              <a:t>議論のあと</a:t>
            </a:r>
            <a:r>
              <a:rPr lang="en-US" altLang="ja-JP" dirty="0" smtClean="0"/>
              <a:t>PI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しばらく残っておいてもらう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Referee</a:t>
            </a:r>
            <a:r>
              <a:rPr kumimoji="1" lang="ja-JP" altLang="en-US" dirty="0" smtClean="0"/>
              <a:t>コメントを踏まえた発表をしてもらうようアレンジ</a:t>
            </a:r>
            <a:endParaRPr kumimoji="1" lang="en-US" altLang="ja-JP" dirty="0" smtClean="0"/>
          </a:p>
          <a:p>
            <a:r>
              <a:rPr lang="en-US" altLang="ja-JP" dirty="0" smtClean="0"/>
              <a:t>Service : confidence</a:t>
            </a:r>
            <a:r>
              <a:rPr lang="ja-JP" altLang="en-US" dirty="0" smtClean="0"/>
              <a:t>をつけるようにしてもらう</a:t>
            </a:r>
            <a:endParaRPr lang="en-US" altLang="ja-JP" dirty="0" smtClean="0"/>
          </a:p>
          <a:p>
            <a:r>
              <a:rPr lang="en-US" altLang="ja-JP" dirty="0" smtClean="0"/>
              <a:t>Filler : Yagi proposal</a:t>
            </a:r>
            <a:r>
              <a:rPr lang="ja-JP" altLang="en-US" dirty="0" smtClean="0"/>
              <a:t>はデータを取得しても特に</a:t>
            </a:r>
            <a:r>
              <a:rPr lang="en-US" altLang="ja-JP" dirty="0" smtClean="0"/>
              <a:t>return</a:t>
            </a:r>
            <a:r>
              <a:rPr lang="ja-JP" altLang="en-US" dirty="0"/>
              <a:t>が</a:t>
            </a:r>
            <a:r>
              <a:rPr lang="ja-JP" altLang="en-US" dirty="0" smtClean="0"/>
              <a:t>ない。</a:t>
            </a:r>
            <a:endParaRPr lang="en-US" altLang="ja-JP" dirty="0"/>
          </a:p>
          <a:p>
            <a:r>
              <a:rPr lang="ja-JP" altLang="en-US" dirty="0" smtClean="0"/>
              <a:t>電子システム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技術審査の際に、プロポーザル全部が渡るように変更された（ターゲットリストも） </a:t>
            </a:r>
            <a:r>
              <a:rPr lang="en-US" altLang="ja-JP" dirty="0" smtClean="0"/>
              <a:t>=&gt; UM</a:t>
            </a:r>
            <a:r>
              <a:rPr lang="ja-JP" altLang="en-US" dirty="0" smtClean="0"/>
              <a:t>で意見収集？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TJ</a:t>
            </a:r>
            <a:r>
              <a:rPr kumimoji="1" lang="ja-JP" altLang="en-US" dirty="0" smtClean="0"/>
              <a:t>のフォーマットがフリーなので必要情報が抜けることがある：</a:t>
            </a:r>
            <a:r>
              <a:rPr kumimoji="1" lang="en-US" altLang="ja-JP" dirty="0" smtClean="0"/>
              <a:t>calculator</a:t>
            </a:r>
            <a:r>
              <a:rPr kumimoji="1" lang="ja-JP" altLang="en-US" dirty="0" smtClean="0"/>
              <a:t>出力提出を義務付ける？ </a:t>
            </a:r>
            <a:r>
              <a:rPr kumimoji="1" lang="en-US" altLang="ja-JP" dirty="0" smtClean="0"/>
              <a:t>=&gt; </a:t>
            </a:r>
            <a:r>
              <a:rPr kumimoji="1" lang="ja-JP" altLang="en-US" dirty="0" smtClean="0"/>
              <a:t>検討を進める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3812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365</Words>
  <Application>Microsoft Office PowerPoint</Application>
  <PresentationFormat>ワイド画面</PresentationFormat>
  <Paragraphs>63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スケジュール</vt:lpstr>
      <vt:lpstr>カテゴリ別割り当て夜数</vt:lpstr>
      <vt:lpstr>HSC</vt:lpstr>
      <vt:lpstr>Keck</vt:lpstr>
      <vt:lpstr>最後の議論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本原 顕太郎</dc:creator>
  <cp:lastModifiedBy>本原 顕太郎</cp:lastModifiedBy>
  <cp:revision>37</cp:revision>
  <dcterms:created xsi:type="dcterms:W3CDTF">2019-10-22T00:25:41Z</dcterms:created>
  <dcterms:modified xsi:type="dcterms:W3CDTF">2019-10-23T08:14:42Z</dcterms:modified>
</cp:coreProperties>
</file>