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72" r:id="rId9"/>
    <p:sldId id="273" r:id="rId10"/>
    <p:sldId id="263" r:id="rId11"/>
    <p:sldId id="264" r:id="rId12"/>
    <p:sldId id="265" r:id="rId13"/>
    <p:sldId id="267" r:id="rId14"/>
    <p:sldId id="268" r:id="rId15"/>
    <p:sldId id="269" r:id="rId16"/>
    <p:sldId id="270" r:id="rId17"/>
    <p:sldId id="271" r:id="rId18"/>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8" name="日付プレースホルダー 27"/>
          <p:cNvSpPr>
            <a:spLocks noGrp="1"/>
          </p:cNvSpPr>
          <p:nvPr>
            <p:ph type="dt" sz="half" idx="10"/>
          </p:nvPr>
        </p:nvSpPr>
        <p:spPr/>
        <p:txBody>
          <a:bodyPr/>
          <a:lstStyle>
            <a:extLst/>
          </a:lstStyle>
          <a:p>
            <a:fld id="{3D06DE25-64F0-4711-B406-E6FA1DBACA1F}" type="datetimeFigureOut">
              <a:rPr kumimoji="1" lang="ja-JP" altLang="en-US" smtClean="0"/>
              <a:t>2015/5/13</a:t>
            </a:fld>
            <a:endParaRPr kumimoji="1" lang="ja-JP" altLang="en-US"/>
          </a:p>
        </p:txBody>
      </p:sp>
      <p:sp>
        <p:nvSpPr>
          <p:cNvPr id="17" name="フッター プレースホルダー 16"/>
          <p:cNvSpPr>
            <a:spLocks noGrp="1"/>
          </p:cNvSpPr>
          <p:nvPr>
            <p:ph type="ftr" sz="quarter" idx="11"/>
          </p:nvPr>
        </p:nvSpPr>
        <p:spPr/>
        <p:txBody>
          <a:bodyPr/>
          <a:lstStyle>
            <a:extLst/>
          </a:lstStyle>
          <a:p>
            <a:endParaRPr kumimoji="1" lang="ja-JP" altLang="en-US"/>
          </a:p>
        </p:txBody>
      </p:sp>
      <p:sp>
        <p:nvSpPr>
          <p:cNvPr id="29" name="スライド番号プレースホルダー 28"/>
          <p:cNvSpPr>
            <a:spLocks noGrp="1"/>
          </p:cNvSpPr>
          <p:nvPr>
            <p:ph type="sldNum" sz="quarter" idx="12"/>
          </p:nvPr>
        </p:nvSpPr>
        <p:spPr/>
        <p:txBody>
          <a:bodyPr/>
          <a:lstStyle>
            <a:extLst/>
          </a:lstStyle>
          <a:p>
            <a:fld id="{E5CF42A3-9A1D-429B-9BF2-EDD8A27AB208}" type="slidenum">
              <a:rPr kumimoji="1" lang="ja-JP" altLang="en-US" smtClean="0"/>
              <a:t>‹#›</a:t>
            </a:fld>
            <a:endParaRPr kumimoji="1" lang="ja-JP" altLang="en-US"/>
          </a:p>
        </p:txBody>
      </p:sp>
      <p:sp>
        <p:nvSpPr>
          <p:cNvPr id="32" name="正方形/長方形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正方形/長方形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正方形/長方形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正方形/長方形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正方形/長方形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タイトル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ja-JP" altLang="en-US" smtClean="0"/>
              <a:t>マスター タイトルの書式設定</a:t>
            </a:r>
            <a:endParaRPr kumimoji="0" lang="en-US"/>
          </a:p>
        </p:txBody>
      </p:sp>
      <p:sp>
        <p:nvSpPr>
          <p:cNvPr id="9" name="サブタイトル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ja-JP" altLang="en-US" smtClean="0"/>
              <a:t>マスター サブタイトルの書式設定</a:t>
            </a:r>
            <a:endParaRPr kumimoji="0" lang="en-US"/>
          </a:p>
        </p:txBody>
      </p:sp>
      <p:sp>
        <p:nvSpPr>
          <p:cNvPr id="56" name="正方形/長方形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正方形/長方形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正方形/長方形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正方形/長方形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p:txBody>
          <a:bodyPr vert="eaVert"/>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fld id="{3D06DE25-64F0-4711-B406-E6FA1DBACA1F}" type="datetimeFigureOut">
              <a:rPr kumimoji="1" lang="ja-JP" altLang="en-US" smtClean="0"/>
              <a:t>2015/5/13</a:t>
            </a:fld>
            <a:endParaRPr kumimoji="1" lang="ja-JP" altLang="en-US"/>
          </a:p>
        </p:txBody>
      </p:sp>
      <p:sp>
        <p:nvSpPr>
          <p:cNvPr id="5" name="フッター プレースホルダー 4"/>
          <p:cNvSpPr>
            <a:spLocks noGrp="1"/>
          </p:cNvSpPr>
          <p:nvPr>
            <p:ph type="ftr" sz="quarter" idx="11"/>
          </p:nvPr>
        </p:nvSpPr>
        <p:spPr/>
        <p:txBody>
          <a:bodyPr/>
          <a:lstStyle>
            <a:extLst/>
          </a:lstStyle>
          <a:p>
            <a:endParaRPr kumimoji="1" lang="ja-JP" altLang="en-US"/>
          </a:p>
        </p:txBody>
      </p:sp>
      <p:sp>
        <p:nvSpPr>
          <p:cNvPr id="6" name="スライド番号プレースホルダー 5"/>
          <p:cNvSpPr>
            <a:spLocks noGrp="1"/>
          </p:cNvSpPr>
          <p:nvPr>
            <p:ph type="sldNum" sz="quarter" idx="12"/>
          </p:nvPr>
        </p:nvSpPr>
        <p:spPr/>
        <p:txBody>
          <a:bodyPr/>
          <a:lstStyle>
            <a:extLst/>
          </a:lstStyle>
          <a:p>
            <a:fld id="{E5CF42A3-9A1D-429B-9BF2-EDD8A27AB208}"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1981200" cy="5851525"/>
          </a:xfrm>
        </p:spPr>
        <p:txBody>
          <a:bodyPr vert="eaVert" anchor="ctr"/>
          <a:lstStyle>
            <a:extLs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609600" y="274639"/>
            <a:ext cx="5867400" cy="5851525"/>
          </a:xfrm>
        </p:spPr>
        <p:txBody>
          <a:bodyPr vert="eaVert"/>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fld id="{3D06DE25-64F0-4711-B406-E6FA1DBACA1F}" type="datetimeFigureOut">
              <a:rPr kumimoji="1" lang="ja-JP" altLang="en-US" smtClean="0"/>
              <a:t>2015/5/13</a:t>
            </a:fld>
            <a:endParaRPr kumimoji="1" lang="ja-JP" altLang="en-US"/>
          </a:p>
        </p:txBody>
      </p:sp>
      <p:sp>
        <p:nvSpPr>
          <p:cNvPr id="5" name="フッター プレースホルダー 4"/>
          <p:cNvSpPr>
            <a:spLocks noGrp="1"/>
          </p:cNvSpPr>
          <p:nvPr>
            <p:ph type="ftr" sz="quarter" idx="11"/>
          </p:nvPr>
        </p:nvSpPr>
        <p:spPr/>
        <p:txBody>
          <a:bodyPr/>
          <a:lstStyle>
            <a:extLst/>
          </a:lstStyle>
          <a:p>
            <a:endParaRPr kumimoji="1" lang="ja-JP" altLang="en-US"/>
          </a:p>
        </p:txBody>
      </p:sp>
      <p:sp>
        <p:nvSpPr>
          <p:cNvPr id="6" name="スライド番号プレースホルダー 5"/>
          <p:cNvSpPr>
            <a:spLocks noGrp="1"/>
          </p:cNvSpPr>
          <p:nvPr>
            <p:ph type="sldNum" sz="quarter" idx="12"/>
          </p:nvPr>
        </p:nvSpPr>
        <p:spPr/>
        <p:txBody>
          <a:bodyPr/>
          <a:lstStyle>
            <a:extLst/>
          </a:lstStyle>
          <a:p>
            <a:fld id="{E5CF42A3-9A1D-429B-9BF2-EDD8A27AB208}"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kumimoji="0" lang="ja-JP" altLang="en-US" smtClean="0"/>
              <a:t>マスター タイトルの書式設定</a:t>
            </a:r>
            <a:endParaRPr kumimoji="0" lang="en-US"/>
          </a:p>
        </p:txBody>
      </p:sp>
      <p:sp>
        <p:nvSpPr>
          <p:cNvPr id="3" name="コンテンツ プレースホルダー 2"/>
          <p:cNvSpPr>
            <a:spLocks noGrp="1"/>
          </p:cNvSpPr>
          <p:nvPr>
            <p:ph idx="1"/>
          </p:nvPr>
        </p:nvSpPr>
        <p:spPr/>
        <p:txBody>
          <a:bodyPr/>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fld id="{3D06DE25-64F0-4711-B406-E6FA1DBACA1F}" type="datetimeFigureOut">
              <a:rPr kumimoji="1" lang="ja-JP" altLang="en-US" smtClean="0"/>
              <a:t>2015/5/13</a:t>
            </a:fld>
            <a:endParaRPr kumimoji="1" lang="ja-JP" altLang="en-US"/>
          </a:p>
        </p:txBody>
      </p:sp>
      <p:sp>
        <p:nvSpPr>
          <p:cNvPr id="5" name="フッター プレースホルダー 4"/>
          <p:cNvSpPr>
            <a:spLocks noGrp="1"/>
          </p:cNvSpPr>
          <p:nvPr>
            <p:ph type="ftr" sz="quarter" idx="11"/>
          </p:nvPr>
        </p:nvSpPr>
        <p:spPr/>
        <p:txBody>
          <a:bodyPr/>
          <a:lstStyle>
            <a:extLst/>
          </a:lstStyle>
          <a:p>
            <a:endParaRPr kumimoji="1" lang="ja-JP" altLang="en-US"/>
          </a:p>
        </p:txBody>
      </p:sp>
      <p:sp>
        <p:nvSpPr>
          <p:cNvPr id="6" name="スライド番号プレースホルダー 5"/>
          <p:cNvSpPr>
            <a:spLocks noGrp="1"/>
          </p:cNvSpPr>
          <p:nvPr>
            <p:ph type="sldNum" sz="quarter" idx="12"/>
          </p:nvPr>
        </p:nvSpPr>
        <p:spPr/>
        <p:txBody>
          <a:bodyPr/>
          <a:lstStyle>
            <a:extLst/>
          </a:lstStyle>
          <a:p>
            <a:fld id="{E5CF42A3-9A1D-429B-9BF2-EDD8A27AB208}"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4" name="フリーフォーム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フリーフォーム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フリーフォーム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フリーフォーム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フリーフォーム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フリーフォーム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フリーフォーム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フリーフォーム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フリーフォーム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フリーフォーム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フリーフォーム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フリーフォーム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フリーフォーム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フリーフォーム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フリーフォーム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テキスト プレースホルダー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ja-JP" altLang="en-US" smtClean="0"/>
              <a:t>マスター テキストの書式設定</a:t>
            </a:r>
          </a:p>
        </p:txBody>
      </p:sp>
      <p:sp>
        <p:nvSpPr>
          <p:cNvPr id="4" name="日付プレースホルダー 3"/>
          <p:cNvSpPr>
            <a:spLocks noGrp="1"/>
          </p:cNvSpPr>
          <p:nvPr>
            <p:ph type="dt" sz="half" idx="10"/>
          </p:nvPr>
        </p:nvSpPr>
        <p:spPr/>
        <p:txBody>
          <a:bodyPr/>
          <a:lstStyle>
            <a:extLst/>
          </a:lstStyle>
          <a:p>
            <a:fld id="{3D06DE25-64F0-4711-B406-E6FA1DBACA1F}" type="datetimeFigureOut">
              <a:rPr kumimoji="1" lang="ja-JP" altLang="en-US" smtClean="0"/>
              <a:t>2015/5/13</a:t>
            </a:fld>
            <a:endParaRPr kumimoji="1" lang="ja-JP" altLang="en-US"/>
          </a:p>
        </p:txBody>
      </p:sp>
      <p:sp>
        <p:nvSpPr>
          <p:cNvPr id="5" name="フッター プレースホルダー 4"/>
          <p:cNvSpPr>
            <a:spLocks noGrp="1"/>
          </p:cNvSpPr>
          <p:nvPr>
            <p:ph type="ftr" sz="quarter" idx="11"/>
          </p:nvPr>
        </p:nvSpPr>
        <p:spPr/>
        <p:txBody>
          <a:bodyPr/>
          <a:lstStyle>
            <a:extLst/>
          </a:lstStyle>
          <a:p>
            <a:endParaRPr kumimoji="1" lang="ja-JP" altLang="en-US"/>
          </a:p>
        </p:txBody>
      </p:sp>
      <p:sp>
        <p:nvSpPr>
          <p:cNvPr id="6" name="スライド番号プレースホルダー 5"/>
          <p:cNvSpPr>
            <a:spLocks noGrp="1"/>
          </p:cNvSpPr>
          <p:nvPr>
            <p:ph type="sldNum" sz="quarter" idx="12"/>
          </p:nvPr>
        </p:nvSpPr>
        <p:spPr/>
        <p:txBody>
          <a:bodyPr/>
          <a:lstStyle>
            <a:extLst/>
          </a:lstStyle>
          <a:p>
            <a:fld id="{E5CF42A3-9A1D-429B-9BF2-EDD8A27AB208}" type="slidenum">
              <a:rPr kumimoji="1" lang="ja-JP" altLang="en-US" smtClean="0"/>
              <a:t>‹#›</a:t>
            </a:fld>
            <a:endParaRPr kumimoji="1" lang="ja-JP" altLang="en-US"/>
          </a:p>
        </p:txBody>
      </p:sp>
      <p:sp>
        <p:nvSpPr>
          <p:cNvPr id="7" name="正方形/長方形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タイトル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ja-JP" altLang="en-US" smtClean="0"/>
              <a:t>マスター タイトルの書式設定</a:t>
            </a:r>
            <a:endParaRPr kumimoji="0" lang="en-US"/>
          </a:p>
        </p:txBody>
      </p:sp>
      <p:sp>
        <p:nvSpPr>
          <p:cNvPr id="8" name="正方形/長方形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正方形/長方形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正方形/長方形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正方形/長方形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正方形/長方形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12064"/>
            <a:ext cx="8229600" cy="914400"/>
          </a:xfrm>
        </p:spPr>
        <p:txBody>
          <a:bodyPr/>
          <a:lstStyle>
            <a:extLst/>
          </a:lstStyle>
          <a:p>
            <a:r>
              <a:rPr kumimoji="0" lang="ja-JP" altLang="en-US" smtClean="0"/>
              <a:t>マスター タイトルの書式設定</a:t>
            </a:r>
            <a:endParaRPr kumimoji="0" lang="en-US"/>
          </a:p>
        </p:txBody>
      </p:sp>
      <p:sp>
        <p:nvSpPr>
          <p:cNvPr id="3" name="コンテンツ プレースホルダー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ー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p:txBody>
          <a:bodyPr/>
          <a:lstStyle>
            <a:extLst/>
          </a:lstStyle>
          <a:p>
            <a:fld id="{3D06DE25-64F0-4711-B406-E6FA1DBACA1F}" type="datetimeFigureOut">
              <a:rPr kumimoji="1" lang="ja-JP" altLang="en-US" smtClean="0"/>
              <a:t>2015/5/13</a:t>
            </a:fld>
            <a:endParaRPr kumimoji="1" lang="ja-JP" altLang="en-US"/>
          </a:p>
        </p:txBody>
      </p:sp>
      <p:sp>
        <p:nvSpPr>
          <p:cNvPr id="6" name="フッター プレースホルダー 5"/>
          <p:cNvSpPr>
            <a:spLocks noGrp="1"/>
          </p:cNvSpPr>
          <p:nvPr>
            <p:ph type="ftr" sz="quarter" idx="11"/>
          </p:nvPr>
        </p:nvSpPr>
        <p:spPr/>
        <p:txBody>
          <a:bodyPr/>
          <a:lstStyle>
            <a:extLst/>
          </a:lstStyle>
          <a:p>
            <a:endParaRPr kumimoji="1" lang="ja-JP" altLang="en-US"/>
          </a:p>
        </p:txBody>
      </p:sp>
      <p:sp>
        <p:nvSpPr>
          <p:cNvPr id="7" name="スライド番号プレースホルダー 6"/>
          <p:cNvSpPr>
            <a:spLocks noGrp="1"/>
          </p:cNvSpPr>
          <p:nvPr>
            <p:ph type="sldNum" sz="quarter" idx="12"/>
          </p:nvPr>
        </p:nvSpPr>
        <p:spPr/>
        <p:txBody>
          <a:bodyPr/>
          <a:lstStyle>
            <a:extLst/>
          </a:lstStyle>
          <a:p>
            <a:fld id="{E5CF42A3-9A1D-429B-9BF2-EDD8A27AB208}"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5" name="正方形/長方形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タイトル 1"/>
          <p:cNvSpPr>
            <a:spLocks noGrp="1"/>
          </p:cNvSpPr>
          <p:nvPr>
            <p:ph type="title"/>
          </p:nvPr>
        </p:nvSpPr>
        <p:spPr>
          <a:xfrm>
            <a:off x="504824" y="512064"/>
            <a:ext cx="7772400" cy="914400"/>
          </a:xfrm>
        </p:spPr>
        <p:txBody>
          <a:bodyPr anchor="t"/>
          <a:lstStyle>
            <a:lvl1pPr>
              <a:defRPr sz="4000"/>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マスター テキストの書式設定</a:t>
            </a:r>
          </a:p>
        </p:txBody>
      </p:sp>
      <p:sp>
        <p:nvSpPr>
          <p:cNvPr id="4" name="テキスト プレースホルダー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マスター テキストの書式設定</a:t>
            </a:r>
          </a:p>
        </p:txBody>
      </p:sp>
      <p:sp>
        <p:nvSpPr>
          <p:cNvPr id="5" name="コンテンツ プレースホルダー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ー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ー 6"/>
          <p:cNvSpPr>
            <a:spLocks noGrp="1"/>
          </p:cNvSpPr>
          <p:nvPr>
            <p:ph type="dt" sz="half" idx="10"/>
          </p:nvPr>
        </p:nvSpPr>
        <p:spPr/>
        <p:txBody>
          <a:bodyPr/>
          <a:lstStyle>
            <a:extLst/>
          </a:lstStyle>
          <a:p>
            <a:fld id="{3D06DE25-64F0-4711-B406-E6FA1DBACA1F}" type="datetimeFigureOut">
              <a:rPr kumimoji="1" lang="ja-JP" altLang="en-US" smtClean="0"/>
              <a:t>2015/5/13</a:t>
            </a:fld>
            <a:endParaRPr kumimoji="1" lang="ja-JP" altLang="en-US"/>
          </a:p>
        </p:txBody>
      </p:sp>
      <p:sp>
        <p:nvSpPr>
          <p:cNvPr id="8" name="フッター プレースホルダー 7"/>
          <p:cNvSpPr>
            <a:spLocks noGrp="1"/>
          </p:cNvSpPr>
          <p:nvPr>
            <p:ph type="ftr" sz="quarter" idx="11"/>
          </p:nvPr>
        </p:nvSpPr>
        <p:spPr/>
        <p:txBody>
          <a:bodyPr/>
          <a:lstStyle>
            <a:extLst/>
          </a:lstStyle>
          <a:p>
            <a:endParaRPr kumimoji="1" lang="ja-JP" altLang="en-US"/>
          </a:p>
        </p:txBody>
      </p:sp>
      <p:sp>
        <p:nvSpPr>
          <p:cNvPr id="9" name="スライド番号プレースホルダー 8"/>
          <p:cNvSpPr>
            <a:spLocks noGrp="1"/>
          </p:cNvSpPr>
          <p:nvPr>
            <p:ph type="sldNum" sz="quarter" idx="12"/>
          </p:nvPr>
        </p:nvSpPr>
        <p:spPr/>
        <p:txBody>
          <a:bodyPr/>
          <a:lstStyle>
            <a:extLst/>
          </a:lstStyle>
          <a:p>
            <a:fld id="{E5CF42A3-9A1D-429B-9BF2-EDD8A27AB208}" type="slidenum">
              <a:rPr kumimoji="1" lang="ja-JP" altLang="en-US" smtClean="0"/>
              <a:t>‹#›</a:t>
            </a:fld>
            <a:endParaRPr kumimoji="1" lang="ja-JP" altLang="en-US"/>
          </a:p>
        </p:txBody>
      </p:sp>
      <p:sp>
        <p:nvSpPr>
          <p:cNvPr id="16" name="正方形/長方形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正方形/長方形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正方形/長方形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正方形/長方形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正方形/長方形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正方形/長方形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正方形/長方形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正方形/長方形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正方形/長方形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512064"/>
            <a:ext cx="7772400" cy="914400"/>
          </a:xfrm>
        </p:spPr>
        <p:txBody>
          <a:bodyPr/>
          <a:lstStyle>
            <a:lvl1pPr>
              <a:defRPr sz="4000" cap="none" baseline="0"/>
            </a:lvl1pPr>
            <a:extLst/>
          </a:lstStyle>
          <a:p>
            <a:r>
              <a:rPr kumimoji="0" lang="ja-JP" altLang="en-US" smtClean="0"/>
              <a:t>マスター タイトルの書式設定</a:t>
            </a:r>
            <a:endParaRPr kumimoji="0" lang="en-US"/>
          </a:p>
        </p:txBody>
      </p:sp>
      <p:sp>
        <p:nvSpPr>
          <p:cNvPr id="3" name="日付プレースホルダー 2"/>
          <p:cNvSpPr>
            <a:spLocks noGrp="1"/>
          </p:cNvSpPr>
          <p:nvPr>
            <p:ph type="dt" sz="half" idx="10"/>
          </p:nvPr>
        </p:nvSpPr>
        <p:spPr/>
        <p:txBody>
          <a:bodyPr/>
          <a:lstStyle>
            <a:extLst/>
          </a:lstStyle>
          <a:p>
            <a:fld id="{3D06DE25-64F0-4711-B406-E6FA1DBACA1F}" type="datetimeFigureOut">
              <a:rPr kumimoji="1" lang="ja-JP" altLang="en-US" smtClean="0"/>
              <a:t>2015/5/13</a:t>
            </a:fld>
            <a:endParaRPr kumimoji="1" lang="ja-JP" altLang="en-US"/>
          </a:p>
        </p:txBody>
      </p:sp>
      <p:sp>
        <p:nvSpPr>
          <p:cNvPr id="4" name="フッター プレースホルダー 3"/>
          <p:cNvSpPr>
            <a:spLocks noGrp="1"/>
          </p:cNvSpPr>
          <p:nvPr>
            <p:ph type="ftr" sz="quarter" idx="11"/>
          </p:nvPr>
        </p:nvSpPr>
        <p:spPr/>
        <p:txBody>
          <a:bodyPr/>
          <a:lstStyle>
            <a:extLst/>
          </a:lstStyle>
          <a:p>
            <a:endParaRPr kumimoji="1" lang="ja-JP" altLang="en-US"/>
          </a:p>
        </p:txBody>
      </p:sp>
      <p:sp>
        <p:nvSpPr>
          <p:cNvPr id="5" name="スライド番号プレースホルダー 4"/>
          <p:cNvSpPr>
            <a:spLocks noGrp="1"/>
          </p:cNvSpPr>
          <p:nvPr>
            <p:ph type="sldNum" sz="quarter" idx="12"/>
          </p:nvPr>
        </p:nvSpPr>
        <p:spPr/>
        <p:txBody>
          <a:bodyPr/>
          <a:lstStyle>
            <a:extLst/>
          </a:lstStyle>
          <a:p>
            <a:fld id="{E5CF42A3-9A1D-429B-9BF2-EDD8A27AB208}"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extLst/>
          </a:lstStyle>
          <a:p>
            <a:fld id="{3D06DE25-64F0-4711-B406-E6FA1DBACA1F}" type="datetimeFigureOut">
              <a:rPr kumimoji="1" lang="ja-JP" altLang="en-US" smtClean="0"/>
              <a:t>2015/5/13</a:t>
            </a:fld>
            <a:endParaRPr kumimoji="1" lang="ja-JP" altLang="en-US"/>
          </a:p>
        </p:txBody>
      </p:sp>
      <p:sp>
        <p:nvSpPr>
          <p:cNvPr id="3" name="フッター プレースホルダー 2"/>
          <p:cNvSpPr>
            <a:spLocks noGrp="1"/>
          </p:cNvSpPr>
          <p:nvPr>
            <p:ph type="ftr" sz="quarter" idx="11"/>
          </p:nvPr>
        </p:nvSpPr>
        <p:spPr/>
        <p:txBody>
          <a:bodyPr/>
          <a:lstStyle>
            <a:extLst/>
          </a:lstStyle>
          <a:p>
            <a:endParaRPr kumimoji="1" lang="ja-JP" altLang="en-US"/>
          </a:p>
        </p:txBody>
      </p:sp>
      <p:sp>
        <p:nvSpPr>
          <p:cNvPr id="4" name="スライド番号プレースホルダー 3"/>
          <p:cNvSpPr>
            <a:spLocks noGrp="1"/>
          </p:cNvSpPr>
          <p:nvPr>
            <p:ph type="sldNum" sz="quarter" idx="12"/>
          </p:nvPr>
        </p:nvSpPr>
        <p:spPr/>
        <p:txBody>
          <a:bodyPr/>
          <a:lstStyle>
            <a:extLst/>
          </a:lstStyle>
          <a:p>
            <a:fld id="{E5CF42A3-9A1D-429B-9BF2-EDD8A27AB208}"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273050"/>
            <a:ext cx="8229600" cy="1162050"/>
          </a:xfrm>
        </p:spPr>
        <p:txBody>
          <a:bodyPr anchor="ctr"/>
          <a:lstStyle>
            <a:lvl1pPr algn="l">
              <a:buNone/>
              <a:defRPr sz="3600" b="0"/>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ja-JP" altLang="en-US" smtClean="0"/>
              <a:t>マスター テキストの書式設定</a:t>
            </a:r>
          </a:p>
        </p:txBody>
      </p:sp>
      <p:sp>
        <p:nvSpPr>
          <p:cNvPr id="4" name="コンテンツ プレースホルダー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p:txBody>
          <a:bodyPr/>
          <a:lstStyle>
            <a:extLst/>
          </a:lstStyle>
          <a:p>
            <a:fld id="{3D06DE25-64F0-4711-B406-E6FA1DBACA1F}" type="datetimeFigureOut">
              <a:rPr kumimoji="1" lang="ja-JP" altLang="en-US" smtClean="0"/>
              <a:t>2015/5/13</a:t>
            </a:fld>
            <a:endParaRPr kumimoji="1" lang="ja-JP" altLang="en-US"/>
          </a:p>
        </p:txBody>
      </p:sp>
      <p:sp>
        <p:nvSpPr>
          <p:cNvPr id="6" name="フッター プレースホルダー 5"/>
          <p:cNvSpPr>
            <a:spLocks noGrp="1"/>
          </p:cNvSpPr>
          <p:nvPr>
            <p:ph type="ftr" sz="quarter" idx="11"/>
          </p:nvPr>
        </p:nvSpPr>
        <p:spPr/>
        <p:txBody>
          <a:bodyPr/>
          <a:lstStyle>
            <a:extLst/>
          </a:lstStyle>
          <a:p>
            <a:endParaRPr kumimoji="1" lang="ja-JP" altLang="en-US"/>
          </a:p>
        </p:txBody>
      </p:sp>
      <p:sp>
        <p:nvSpPr>
          <p:cNvPr id="7" name="スライド番号プレースホルダー 6"/>
          <p:cNvSpPr>
            <a:spLocks noGrp="1"/>
          </p:cNvSpPr>
          <p:nvPr>
            <p:ph type="sldNum" sz="quarter" idx="12"/>
          </p:nvPr>
        </p:nvSpPr>
        <p:spPr/>
        <p:txBody>
          <a:bodyPr/>
          <a:lstStyle>
            <a:extLst/>
          </a:lstStyle>
          <a:p>
            <a:fld id="{E5CF42A3-9A1D-429B-9BF2-EDD8A27AB208}"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8" name="正方形/長方形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直線コネクタ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グループ化 9"/>
          <p:cNvGrpSpPr/>
          <p:nvPr/>
        </p:nvGrpSpPr>
        <p:grpSpPr>
          <a:xfrm rot="5400000">
            <a:off x="8514581" y="1219200"/>
            <a:ext cx="132763" cy="128466"/>
            <a:chOff x="6668087" y="1297746"/>
            <a:chExt cx="161840" cy="156602"/>
          </a:xfrm>
        </p:grpSpPr>
        <p:cxnSp>
          <p:nvCxnSpPr>
            <p:cNvPr id="15" name="直線コネクタ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直線コネクタ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直線コネクタ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タイトル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ja-JP" altLang="en-US" smtClean="0"/>
              <a:t>マスター タイトルの書式設定</a:t>
            </a:r>
            <a:endParaRPr kumimoji="0" lang="en-US"/>
          </a:p>
        </p:txBody>
      </p:sp>
      <p:sp>
        <p:nvSpPr>
          <p:cNvPr id="3" name="図プレースホルダー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ja-JP" altLang="en-US" smtClean="0"/>
              <a:t>アイコンをクリックして図を追加</a:t>
            </a:r>
            <a:endParaRPr kumimoji="0" lang="en-US"/>
          </a:p>
        </p:txBody>
      </p:sp>
      <p:sp>
        <p:nvSpPr>
          <p:cNvPr id="4" name="テキスト プレースホルダー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ja-JP" altLang="en-US" smtClean="0"/>
              <a:t>マスター テキストの書式設定</a:t>
            </a:r>
          </a:p>
        </p:txBody>
      </p:sp>
      <p:grpSp>
        <p:nvGrpSpPr>
          <p:cNvPr id="14" name="グループ化 13"/>
          <p:cNvGrpSpPr/>
          <p:nvPr/>
        </p:nvGrpSpPr>
        <p:grpSpPr>
          <a:xfrm rot="5400000">
            <a:off x="8666981" y="1371600"/>
            <a:ext cx="132763" cy="128466"/>
            <a:chOff x="6668087" y="1297746"/>
            <a:chExt cx="161840" cy="156602"/>
          </a:xfrm>
        </p:grpSpPr>
        <p:cxnSp>
          <p:nvCxnSpPr>
            <p:cNvPr id="11" name="直線コネクタ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直線コネクタ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直線コネクタ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グループ化 17"/>
          <p:cNvGrpSpPr/>
          <p:nvPr/>
        </p:nvGrpSpPr>
        <p:grpSpPr>
          <a:xfrm rot="5400000">
            <a:off x="8320088" y="1474763"/>
            <a:ext cx="132763" cy="128466"/>
            <a:chOff x="6668087" y="1297746"/>
            <a:chExt cx="161840" cy="156602"/>
          </a:xfrm>
        </p:grpSpPr>
        <p:cxnSp>
          <p:nvCxnSpPr>
            <p:cNvPr id="19" name="直線コネクタ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直線コネクタ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直線コネクタ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日付プレースホルダー 4"/>
          <p:cNvSpPr>
            <a:spLocks noGrp="1"/>
          </p:cNvSpPr>
          <p:nvPr>
            <p:ph type="dt" sz="half" idx="10"/>
          </p:nvPr>
        </p:nvSpPr>
        <p:spPr>
          <a:xfrm>
            <a:off x="6477000" y="55499"/>
            <a:ext cx="2133600" cy="365125"/>
          </a:xfrm>
        </p:spPr>
        <p:txBody>
          <a:bodyPr/>
          <a:lstStyle>
            <a:extLst/>
          </a:lstStyle>
          <a:p>
            <a:fld id="{3D06DE25-64F0-4711-B406-E6FA1DBACA1F}" type="datetimeFigureOut">
              <a:rPr kumimoji="1" lang="ja-JP" altLang="en-US" smtClean="0"/>
              <a:t>2015/5/13</a:t>
            </a:fld>
            <a:endParaRPr kumimoji="1" lang="ja-JP" altLang="en-US"/>
          </a:p>
        </p:txBody>
      </p:sp>
      <p:sp>
        <p:nvSpPr>
          <p:cNvPr id="6" name="フッター プレースホルダー 5"/>
          <p:cNvSpPr>
            <a:spLocks noGrp="1"/>
          </p:cNvSpPr>
          <p:nvPr>
            <p:ph type="ftr" sz="quarter" idx="11"/>
          </p:nvPr>
        </p:nvSpPr>
        <p:spPr>
          <a:xfrm>
            <a:off x="914400" y="55499"/>
            <a:ext cx="5562600" cy="365125"/>
          </a:xfrm>
        </p:spPr>
        <p:txBody>
          <a:bodyPr/>
          <a:lstStyle>
            <a:extLst/>
          </a:lstStyle>
          <a:p>
            <a:endParaRPr kumimoji="1" lang="ja-JP" altLang="en-US"/>
          </a:p>
        </p:txBody>
      </p:sp>
      <p:sp>
        <p:nvSpPr>
          <p:cNvPr id="7" name="スライド番号プレースホルダー 6"/>
          <p:cNvSpPr>
            <a:spLocks noGrp="1"/>
          </p:cNvSpPr>
          <p:nvPr>
            <p:ph type="sldNum" sz="quarter" idx="12"/>
          </p:nvPr>
        </p:nvSpPr>
        <p:spPr>
          <a:xfrm>
            <a:off x="8610600" y="55499"/>
            <a:ext cx="457200" cy="365125"/>
          </a:xfrm>
        </p:spPr>
        <p:txBody>
          <a:bodyPr/>
          <a:lstStyle>
            <a:extLst/>
          </a:lstStyle>
          <a:p>
            <a:fld id="{E5CF42A3-9A1D-429B-9BF2-EDD8A27AB208}"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正方形/長方形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正方形/長方形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正方形/長方形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正方形/長方形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正方形/長方形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正方形/長方形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正方形/長方形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正方形/長方形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正方形/長方形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タイトル プレースホルダー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ja-JP" altLang="en-US" smtClean="0"/>
              <a:t>マスター タイトルの書式設定</a:t>
            </a:r>
            <a:endParaRPr kumimoji="0" lang="en-US"/>
          </a:p>
        </p:txBody>
      </p:sp>
      <p:sp>
        <p:nvSpPr>
          <p:cNvPr id="13" name="テキスト プレースホルダー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ー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3D06DE25-64F0-4711-B406-E6FA1DBACA1F}" type="datetimeFigureOut">
              <a:rPr kumimoji="1" lang="ja-JP" altLang="en-US" smtClean="0"/>
              <a:t>2015/5/13</a:t>
            </a:fld>
            <a:endParaRPr kumimoji="1" lang="ja-JP" altLang="en-US"/>
          </a:p>
        </p:txBody>
      </p:sp>
      <p:sp>
        <p:nvSpPr>
          <p:cNvPr id="3" name="フッター プレースホルダー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kumimoji="1" lang="ja-JP" altLang="en-US"/>
          </a:p>
        </p:txBody>
      </p:sp>
      <p:sp>
        <p:nvSpPr>
          <p:cNvPr id="23" name="スライド番号プレースホルダー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E5CF42A3-9A1D-429B-9BF2-EDD8A27AB208}" type="slidenum">
              <a:rPr kumimoji="1" lang="ja-JP" altLang="en-US" smtClean="0"/>
              <a:t>‹#›</a:t>
            </a:fld>
            <a:endParaRPr kumimoji="1" lang="ja-JP" alt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1"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1"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1"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1"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1"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1"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1"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1"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1"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1" sz="1600" kern="1200">
          <a:solidFill>
            <a:schemeClr val="tx1"/>
          </a:solidFill>
          <a:latin typeface="+mn-lt"/>
          <a:ea typeface="+mn-ea"/>
          <a:cs typeface="+mn-cs"/>
        </a:defRPr>
      </a:lvl9pPr>
      <a:extLst/>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en-US" altLang="ja-JP" dirty="0" smtClean="0"/>
              <a:t>McLean</a:t>
            </a:r>
            <a:r>
              <a:rPr kumimoji="1" lang="ja-JP" altLang="en-US" dirty="0" smtClean="0"/>
              <a:t>ゼミ </a:t>
            </a:r>
            <a:r>
              <a:rPr lang="en-US" altLang="ja-JP" dirty="0" smtClean="0"/>
              <a:t>5.3,5.4</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大橋宗史</a:t>
            </a:r>
            <a:endParaRPr kumimoji="1" lang="ja-JP" altLang="en-US" dirty="0"/>
          </a:p>
        </p:txBody>
      </p:sp>
    </p:spTree>
    <p:extLst>
      <p:ext uri="{BB962C8B-B14F-4D97-AF65-F5344CB8AC3E}">
        <p14:creationId xmlns:p14="http://schemas.microsoft.com/office/powerpoint/2010/main" val="22581124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5.3.2 The Stokes parameters</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lstStyle/>
              <a:p>
                <a:r>
                  <a:rPr lang="en-US" altLang="ja-JP" dirty="0" smtClean="0"/>
                  <a:t>4</a:t>
                </a:r>
                <a:r>
                  <a:rPr lang="ja-JP" altLang="en-US" dirty="0" smtClean="0"/>
                  <a:t>分の</a:t>
                </a:r>
                <a:r>
                  <a:rPr lang="en-US" altLang="ja-JP" dirty="0" smtClean="0"/>
                  <a:t>1</a:t>
                </a:r>
                <a:r>
                  <a:rPr lang="ja-JP" altLang="en-US" dirty="0" smtClean="0"/>
                  <a:t>波長板</a:t>
                </a:r>
                <a:r>
                  <a:rPr lang="en-US" altLang="ja-JP" dirty="0" smtClean="0"/>
                  <a:t>:τ=π/2,G=H=1/2</a:t>
                </a:r>
              </a:p>
              <a:p>
                <a:pPr marL="68580" indent="0">
                  <a:buNone/>
                </a:pPr>
                <a:r>
                  <a:rPr lang="ja-JP" altLang="en-US" dirty="0" smtClean="0"/>
                  <a:t>　　</a:t>
                </a:r>
                <a14:m>
                  <m:oMath xmlns:m="http://schemas.openxmlformats.org/officeDocument/2006/math">
                    <m:sSup>
                      <m:sSupPr>
                        <m:ctrlPr>
                          <a:rPr lang="en-US" altLang="ja-JP" b="0" i="1" smtClean="0">
                            <a:latin typeface="Cambria Math"/>
                          </a:rPr>
                        </m:ctrlPr>
                      </m:sSupPr>
                      <m:e>
                        <m:r>
                          <a:rPr lang="en-US" altLang="ja-JP" b="0" i="1" smtClean="0">
                            <a:latin typeface="Cambria Math"/>
                          </a:rPr>
                          <m:t>𝐼</m:t>
                        </m:r>
                      </m:e>
                      <m:sup>
                        <m:r>
                          <a:rPr lang="en-US" altLang="ja-JP" b="0" i="1" smtClean="0">
                            <a:latin typeface="Cambria Math"/>
                          </a:rPr>
                          <m:t>′</m:t>
                        </m:r>
                      </m:sup>
                    </m:sSup>
                    <m:r>
                      <a:rPr lang="en-US" altLang="ja-JP" b="0" i="1" smtClean="0">
                        <a:latin typeface="Cambria Math"/>
                      </a:rPr>
                      <m:t>=</m:t>
                    </m:r>
                    <m:f>
                      <m:fPr>
                        <m:ctrlPr>
                          <a:rPr lang="en-US" altLang="ja-JP" b="0" i="1" smtClean="0">
                            <a:latin typeface="Cambria Math"/>
                          </a:rPr>
                        </m:ctrlPr>
                      </m:fPr>
                      <m:num>
                        <m:r>
                          <a:rPr lang="en-US" altLang="ja-JP" b="0" i="1" smtClean="0">
                            <a:latin typeface="Cambria Math"/>
                          </a:rPr>
                          <m:t>1</m:t>
                        </m:r>
                      </m:num>
                      <m:den>
                        <m:r>
                          <a:rPr lang="en-US" altLang="ja-JP" b="0" i="1" smtClean="0">
                            <a:latin typeface="Cambria Math"/>
                          </a:rPr>
                          <m:t>2</m:t>
                        </m:r>
                      </m:den>
                    </m:f>
                    <m:d>
                      <m:dPr>
                        <m:begChr m:val="["/>
                        <m:endChr m:val="]"/>
                        <m:ctrlPr>
                          <a:rPr lang="en-US" altLang="ja-JP" b="0" i="1" smtClean="0">
                            <a:latin typeface="Cambria Math"/>
                          </a:rPr>
                        </m:ctrlPr>
                      </m:dPr>
                      <m:e>
                        <m:r>
                          <a:rPr lang="en-US" altLang="ja-JP" b="0" i="1" smtClean="0">
                            <a:latin typeface="Cambria Math"/>
                          </a:rPr>
                          <m:t>𝐼</m:t>
                        </m:r>
                        <m:r>
                          <a:rPr lang="en-US" altLang="ja-JP" b="0" i="1" smtClean="0">
                            <a:latin typeface="Cambria Math"/>
                          </a:rPr>
                          <m:t>±</m:t>
                        </m:r>
                        <m:f>
                          <m:fPr>
                            <m:ctrlPr>
                              <a:rPr lang="en-US" altLang="ja-JP" b="0" i="1" smtClean="0">
                                <a:latin typeface="Cambria Math"/>
                              </a:rPr>
                            </m:ctrlPr>
                          </m:fPr>
                          <m:num>
                            <m:r>
                              <a:rPr lang="en-US" altLang="ja-JP" b="0" i="1" smtClean="0">
                                <a:latin typeface="Cambria Math"/>
                              </a:rPr>
                              <m:t>1</m:t>
                            </m:r>
                          </m:num>
                          <m:den>
                            <m:r>
                              <a:rPr lang="en-US" altLang="ja-JP" b="0" i="1" smtClean="0">
                                <a:latin typeface="Cambria Math"/>
                              </a:rPr>
                              <m:t>2</m:t>
                            </m:r>
                          </m:den>
                        </m:f>
                        <m:r>
                          <a:rPr lang="en-US" altLang="ja-JP" b="0" i="1" smtClean="0">
                            <a:latin typeface="Cambria Math"/>
                          </a:rPr>
                          <m:t>𝑄𝑐𝑜𝑠</m:t>
                        </m:r>
                        <m:r>
                          <a:rPr lang="en-US" altLang="ja-JP" b="0" i="1" smtClean="0">
                            <a:latin typeface="Cambria Math"/>
                          </a:rPr>
                          <m:t>4</m:t>
                        </m:r>
                        <m:r>
                          <a:rPr lang="ja-JP" altLang="en-US" b="0" i="1" smtClean="0">
                            <a:latin typeface="Cambria Math"/>
                          </a:rPr>
                          <m:t>𝜑</m:t>
                        </m:r>
                        <m:r>
                          <a:rPr lang="en-US" altLang="ja-JP" b="0" i="1" smtClean="0">
                            <a:latin typeface="Cambria Math"/>
                            <a:ea typeface="Cambria Math"/>
                          </a:rPr>
                          <m:t>±</m:t>
                        </m:r>
                        <m:f>
                          <m:fPr>
                            <m:ctrlPr>
                              <a:rPr lang="en-US" altLang="ja-JP" b="0" i="1" smtClean="0">
                                <a:latin typeface="Cambria Math"/>
                                <a:ea typeface="Cambria Math"/>
                              </a:rPr>
                            </m:ctrlPr>
                          </m:fPr>
                          <m:num>
                            <m:r>
                              <a:rPr lang="en-US" altLang="ja-JP" b="0" i="1" smtClean="0">
                                <a:latin typeface="Cambria Math"/>
                                <a:ea typeface="Cambria Math"/>
                              </a:rPr>
                              <m:t>1</m:t>
                            </m:r>
                          </m:num>
                          <m:den>
                            <m:r>
                              <a:rPr lang="en-US" altLang="ja-JP" b="0" i="1" smtClean="0">
                                <a:latin typeface="Cambria Math"/>
                                <a:ea typeface="Cambria Math"/>
                              </a:rPr>
                              <m:t>2</m:t>
                            </m:r>
                          </m:den>
                        </m:f>
                        <m:r>
                          <a:rPr lang="en-US" altLang="ja-JP" b="0" i="1" smtClean="0">
                            <a:latin typeface="Cambria Math"/>
                            <a:ea typeface="Cambria Math"/>
                          </a:rPr>
                          <m:t>𝑈𝑠𝑖𝑛</m:t>
                        </m:r>
                        <m:r>
                          <a:rPr lang="en-US" altLang="ja-JP" b="0" i="1" smtClean="0">
                            <a:latin typeface="Cambria Math"/>
                            <a:ea typeface="Cambria Math"/>
                          </a:rPr>
                          <m:t>4</m:t>
                        </m:r>
                        <m:r>
                          <a:rPr lang="ja-JP" altLang="en-US" b="0" i="1" smtClean="0">
                            <a:latin typeface="Cambria Math"/>
                            <a:ea typeface="Cambria Math"/>
                          </a:rPr>
                          <m:t>𝜑</m:t>
                        </m:r>
                        <m:r>
                          <a:rPr lang="ja-JP" altLang="en-US" b="0" i="1" smtClean="0">
                            <a:latin typeface="Cambria Math"/>
                            <a:ea typeface="Cambria Math"/>
                          </a:rPr>
                          <m:t>∓</m:t>
                        </m:r>
                        <m:r>
                          <a:rPr lang="en-US" altLang="ja-JP" b="0" i="1" smtClean="0">
                            <a:latin typeface="Cambria Math"/>
                            <a:ea typeface="Cambria Math"/>
                          </a:rPr>
                          <m:t>𝑉𝑠𝑖𝑛</m:t>
                        </m:r>
                        <m:r>
                          <a:rPr lang="en-US" altLang="ja-JP" b="0" i="1" smtClean="0">
                            <a:latin typeface="Cambria Math"/>
                            <a:ea typeface="Cambria Math"/>
                          </a:rPr>
                          <m:t>2</m:t>
                        </m:r>
                        <m:r>
                          <a:rPr lang="ja-JP" altLang="en-US" b="0" i="1" smtClean="0">
                            <a:latin typeface="Cambria Math"/>
                            <a:ea typeface="Cambria Math"/>
                          </a:rPr>
                          <m:t>𝜑</m:t>
                        </m:r>
                      </m:e>
                    </m:d>
                  </m:oMath>
                </a14:m>
                <a:endParaRPr lang="en-US" altLang="ja-JP" b="0" dirty="0" smtClean="0">
                  <a:ea typeface="Cambria Math"/>
                </a:endParaRPr>
              </a:p>
              <a:p>
                <a:r>
                  <a:rPr kumimoji="1" lang="en-US" altLang="ja-JP" dirty="0" smtClean="0"/>
                  <a:t>2</a:t>
                </a:r>
                <a:r>
                  <a:rPr kumimoji="1" lang="ja-JP" altLang="en-US" dirty="0" smtClean="0"/>
                  <a:t>分の</a:t>
                </a:r>
                <a:r>
                  <a:rPr kumimoji="1" lang="en-US" altLang="ja-JP" dirty="0" smtClean="0"/>
                  <a:t>1</a:t>
                </a:r>
                <a:r>
                  <a:rPr kumimoji="1" lang="ja-JP" altLang="en-US" dirty="0" smtClean="0"/>
                  <a:t>波長板</a:t>
                </a:r>
                <a:r>
                  <a:rPr kumimoji="1" lang="en-US" altLang="ja-JP" dirty="0" smtClean="0"/>
                  <a:t>:τ=π,G=0,H=1</a:t>
                </a:r>
              </a:p>
              <a:p>
                <a:pPr marL="68580" indent="0">
                  <a:buNone/>
                </a:pPr>
                <a:r>
                  <a:rPr lang="ja-JP" altLang="en-US" dirty="0"/>
                  <a:t>　</a:t>
                </a:r>
                <a:r>
                  <a:rPr lang="ja-JP" altLang="en-US" dirty="0" smtClean="0"/>
                  <a:t>　</a:t>
                </a:r>
                <a14:m>
                  <m:oMath xmlns:m="http://schemas.openxmlformats.org/officeDocument/2006/math">
                    <m:sSup>
                      <m:sSupPr>
                        <m:ctrlPr>
                          <a:rPr lang="en-US" altLang="ja-JP" i="1">
                            <a:latin typeface="Cambria Math"/>
                          </a:rPr>
                        </m:ctrlPr>
                      </m:sSupPr>
                      <m:e>
                        <m:r>
                          <a:rPr lang="en-US" altLang="ja-JP" i="1">
                            <a:latin typeface="Cambria Math"/>
                          </a:rPr>
                          <m:t>𝐼</m:t>
                        </m:r>
                      </m:e>
                      <m:sup>
                        <m:r>
                          <a:rPr lang="en-US" altLang="ja-JP" i="1">
                            <a:latin typeface="Cambria Math"/>
                          </a:rPr>
                          <m:t>′</m:t>
                        </m:r>
                      </m:sup>
                    </m:sSup>
                    <m:r>
                      <a:rPr lang="en-US" altLang="ja-JP" i="1">
                        <a:latin typeface="Cambria Math"/>
                      </a:rPr>
                      <m:t>=</m:t>
                    </m:r>
                    <m:f>
                      <m:fPr>
                        <m:ctrlPr>
                          <a:rPr lang="en-US" altLang="ja-JP" i="1">
                            <a:latin typeface="Cambria Math"/>
                          </a:rPr>
                        </m:ctrlPr>
                      </m:fPr>
                      <m:num>
                        <m:r>
                          <a:rPr lang="en-US" altLang="ja-JP" i="1">
                            <a:latin typeface="Cambria Math"/>
                          </a:rPr>
                          <m:t>1</m:t>
                        </m:r>
                      </m:num>
                      <m:den>
                        <m:r>
                          <a:rPr lang="en-US" altLang="ja-JP" i="1">
                            <a:latin typeface="Cambria Math"/>
                          </a:rPr>
                          <m:t>2</m:t>
                        </m:r>
                      </m:den>
                    </m:f>
                    <m:d>
                      <m:dPr>
                        <m:begChr m:val="["/>
                        <m:endChr m:val="]"/>
                        <m:ctrlPr>
                          <a:rPr lang="en-US" altLang="ja-JP" i="1">
                            <a:latin typeface="Cambria Math"/>
                          </a:rPr>
                        </m:ctrlPr>
                      </m:dPr>
                      <m:e>
                        <m:r>
                          <a:rPr lang="en-US" altLang="ja-JP" i="1">
                            <a:latin typeface="Cambria Math"/>
                          </a:rPr>
                          <m:t>𝐼</m:t>
                        </m:r>
                        <m:r>
                          <a:rPr lang="en-US" altLang="ja-JP" i="1">
                            <a:latin typeface="Cambria Math"/>
                          </a:rPr>
                          <m:t>±</m:t>
                        </m:r>
                        <m:r>
                          <a:rPr lang="en-US" altLang="ja-JP" i="1">
                            <a:latin typeface="Cambria Math"/>
                          </a:rPr>
                          <m:t>𝑄𝑐𝑜𝑠</m:t>
                        </m:r>
                        <m:r>
                          <a:rPr lang="en-US" altLang="ja-JP" i="1">
                            <a:latin typeface="Cambria Math"/>
                          </a:rPr>
                          <m:t>4</m:t>
                        </m:r>
                        <m:r>
                          <a:rPr lang="ja-JP" altLang="en-US" i="1">
                            <a:latin typeface="Cambria Math"/>
                          </a:rPr>
                          <m:t>𝜑</m:t>
                        </m:r>
                        <m:r>
                          <a:rPr lang="en-US" altLang="ja-JP" i="1">
                            <a:latin typeface="Cambria Math"/>
                            <a:ea typeface="Cambria Math"/>
                          </a:rPr>
                          <m:t>±</m:t>
                        </m:r>
                        <m:r>
                          <a:rPr lang="en-US" altLang="ja-JP" b="0" i="1" smtClean="0">
                            <a:latin typeface="Cambria Math"/>
                            <a:ea typeface="Cambria Math"/>
                          </a:rPr>
                          <m:t>𝑈</m:t>
                        </m:r>
                        <m:r>
                          <a:rPr lang="en-US" altLang="ja-JP" i="1">
                            <a:latin typeface="Cambria Math"/>
                            <a:ea typeface="Cambria Math"/>
                          </a:rPr>
                          <m:t>𝑠𝑖𝑛</m:t>
                        </m:r>
                        <m:r>
                          <a:rPr lang="en-US" altLang="ja-JP" i="1">
                            <a:latin typeface="Cambria Math"/>
                            <a:ea typeface="Cambria Math"/>
                          </a:rPr>
                          <m:t>4</m:t>
                        </m:r>
                        <m:r>
                          <a:rPr lang="ja-JP" altLang="en-US" i="1">
                            <a:latin typeface="Cambria Math"/>
                            <a:ea typeface="Cambria Math"/>
                          </a:rPr>
                          <m:t>𝜑</m:t>
                        </m:r>
                      </m:e>
                    </m:d>
                  </m:oMath>
                </a14:m>
                <a:endParaRPr lang="en-US" altLang="ja-JP" dirty="0">
                  <a:ea typeface="Cambria Math"/>
                </a:endParaRPr>
              </a:p>
              <a:p>
                <a:pPr marL="68580" indent="0">
                  <a:buNone/>
                </a:pPr>
                <a:r>
                  <a:rPr kumimoji="1" lang="ja-JP" altLang="en-US" dirty="0" smtClean="0"/>
                  <a:t>一般には</a:t>
                </a:r>
                <a:r>
                  <a:rPr kumimoji="1" lang="en-US" altLang="ja-JP" dirty="0" smtClean="0"/>
                  <a:t>2</a:t>
                </a:r>
                <a:r>
                  <a:rPr kumimoji="1" lang="ja-JP" altLang="en-US" dirty="0" smtClean="0"/>
                  <a:t>分の</a:t>
                </a:r>
                <a:r>
                  <a:rPr kumimoji="1" lang="en-US" altLang="ja-JP" dirty="0" smtClean="0"/>
                  <a:t>1</a:t>
                </a:r>
                <a:r>
                  <a:rPr kumimoji="1" lang="ja-JP" altLang="en-US" dirty="0" smtClean="0"/>
                  <a:t>波長板を用いるが、太陽の観測では円偏光が重要になるため、</a:t>
                </a:r>
                <a:r>
                  <a:rPr kumimoji="1" lang="en-US" altLang="ja-JP" dirty="0" smtClean="0"/>
                  <a:t>4</a:t>
                </a:r>
                <a:r>
                  <a:rPr lang="ja-JP" altLang="en-US" dirty="0"/>
                  <a:t>分の</a:t>
                </a:r>
                <a:r>
                  <a:rPr kumimoji="1" lang="en-US" altLang="ja-JP" dirty="0" smtClean="0"/>
                  <a:t>1</a:t>
                </a:r>
                <a:r>
                  <a:rPr kumimoji="1" lang="ja-JP" altLang="en-US" dirty="0" smtClean="0"/>
                  <a:t>波長板を用いる必要がある</a:t>
                </a:r>
                <a:endParaRPr kumimoji="1" lang="ja-JP" altLang="en-US"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rotWithShape="1">
                <a:blip r:embed="rId2"/>
                <a:stretch>
                  <a:fillRect l="-941" t="-2267" b="-2400"/>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9390940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5.3.2 The Stokes parameters</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normAutofit fontScale="92500"/>
              </a:bodyPr>
              <a:lstStyle/>
              <a:p>
                <a:pPr marL="68580" indent="0">
                  <a:buNone/>
                </a:pPr>
                <a14:m>
                  <m:oMathPara xmlns:m="http://schemas.openxmlformats.org/officeDocument/2006/math">
                    <m:oMathParaPr>
                      <m:jc m:val="centerGroup"/>
                    </m:oMathParaPr>
                    <m:oMath xmlns:m="http://schemas.openxmlformats.org/officeDocument/2006/math">
                      <m:sSup>
                        <m:sSupPr>
                          <m:ctrlPr>
                            <a:rPr kumimoji="1" lang="en-US" altLang="ja-JP" b="0" i="1" smtClean="0">
                              <a:latin typeface="Cambria Math"/>
                            </a:rPr>
                          </m:ctrlPr>
                        </m:sSupPr>
                        <m:e>
                          <m:r>
                            <a:rPr kumimoji="1" lang="en-US" altLang="ja-JP" b="0" i="1" smtClean="0">
                              <a:latin typeface="Cambria Math"/>
                            </a:rPr>
                            <m:t>𝐼</m:t>
                          </m:r>
                        </m:e>
                        <m:sup>
                          <m:r>
                            <a:rPr kumimoji="1" lang="en-US" altLang="ja-JP" b="0" i="1" smtClean="0">
                              <a:latin typeface="Cambria Math"/>
                            </a:rPr>
                            <m:t>′</m:t>
                          </m:r>
                        </m:sup>
                      </m:sSup>
                      <m:d>
                        <m:dPr>
                          <m:ctrlPr>
                            <a:rPr kumimoji="1" lang="en-US" altLang="ja-JP" b="0" i="1" smtClean="0">
                              <a:latin typeface="Cambria Math"/>
                            </a:rPr>
                          </m:ctrlPr>
                        </m:dPr>
                        <m:e>
                          <m:r>
                            <a:rPr kumimoji="1" lang="en-US" altLang="ja-JP" b="0" i="1" smtClean="0">
                              <a:latin typeface="Cambria Math"/>
                            </a:rPr>
                            <m:t>0°</m:t>
                          </m:r>
                        </m:e>
                      </m:d>
                      <m:r>
                        <a:rPr kumimoji="1" lang="en-US" altLang="ja-JP" b="0" i="1" smtClean="0">
                          <a:latin typeface="Cambria Math"/>
                        </a:rPr>
                        <m:t>=</m:t>
                      </m:r>
                      <m:f>
                        <m:fPr>
                          <m:ctrlPr>
                            <a:rPr kumimoji="1" lang="en-US" altLang="ja-JP" b="0" i="1" smtClean="0">
                              <a:latin typeface="Cambria Math"/>
                            </a:rPr>
                          </m:ctrlPr>
                        </m:fPr>
                        <m:num>
                          <m:r>
                            <a:rPr kumimoji="1" lang="en-US" altLang="ja-JP" b="0" i="1" smtClean="0">
                              <a:latin typeface="Cambria Math"/>
                            </a:rPr>
                            <m:t>1</m:t>
                          </m:r>
                        </m:num>
                        <m:den>
                          <m:r>
                            <a:rPr kumimoji="1" lang="en-US" altLang="ja-JP" b="0" i="1" smtClean="0">
                              <a:latin typeface="Cambria Math"/>
                            </a:rPr>
                            <m:t>2</m:t>
                          </m:r>
                        </m:den>
                      </m:f>
                      <m:d>
                        <m:dPr>
                          <m:ctrlPr>
                            <a:rPr kumimoji="1" lang="en-US" altLang="ja-JP" b="0" i="1" smtClean="0">
                              <a:latin typeface="Cambria Math"/>
                            </a:rPr>
                          </m:ctrlPr>
                        </m:dPr>
                        <m:e>
                          <m:r>
                            <a:rPr kumimoji="1" lang="en-US" altLang="ja-JP" b="0" i="1" smtClean="0">
                              <a:latin typeface="Cambria Math"/>
                            </a:rPr>
                            <m:t>𝐼</m:t>
                          </m:r>
                          <m:r>
                            <a:rPr kumimoji="1" lang="en-US" altLang="ja-JP" b="0" i="1" smtClean="0">
                              <a:latin typeface="Cambria Math"/>
                            </a:rPr>
                            <m:t>+</m:t>
                          </m:r>
                          <m:r>
                            <a:rPr kumimoji="1" lang="en-US" altLang="ja-JP" b="0" i="1" smtClean="0">
                              <a:latin typeface="Cambria Math"/>
                            </a:rPr>
                            <m:t>𝑄</m:t>
                          </m:r>
                        </m:e>
                      </m:d>
                      <m:r>
                        <a:rPr kumimoji="1" lang="en-US" altLang="ja-JP" b="0" i="1" smtClean="0">
                          <a:latin typeface="Cambria Math"/>
                        </a:rPr>
                        <m:t>       </m:t>
                      </m:r>
                      <m:sSup>
                        <m:sSupPr>
                          <m:ctrlPr>
                            <a:rPr kumimoji="1" lang="en-US" altLang="ja-JP" b="0" i="1" smtClean="0">
                              <a:latin typeface="Cambria Math"/>
                            </a:rPr>
                          </m:ctrlPr>
                        </m:sSupPr>
                        <m:e>
                          <m:r>
                            <a:rPr kumimoji="1" lang="en-US" altLang="ja-JP" b="0" i="1" smtClean="0">
                              <a:latin typeface="Cambria Math"/>
                            </a:rPr>
                            <m:t>𝐼</m:t>
                          </m:r>
                        </m:e>
                        <m:sup>
                          <m:r>
                            <a:rPr kumimoji="1" lang="en-US" altLang="ja-JP" b="0" i="1" smtClean="0">
                              <a:latin typeface="Cambria Math"/>
                            </a:rPr>
                            <m:t>′</m:t>
                          </m:r>
                        </m:sup>
                      </m:sSup>
                      <m:d>
                        <m:dPr>
                          <m:ctrlPr>
                            <a:rPr kumimoji="1" lang="en-US" altLang="ja-JP" b="0" i="1" smtClean="0">
                              <a:latin typeface="Cambria Math"/>
                            </a:rPr>
                          </m:ctrlPr>
                        </m:dPr>
                        <m:e>
                          <m:r>
                            <a:rPr kumimoji="1" lang="en-US" altLang="ja-JP" b="0" i="1" smtClean="0">
                              <a:latin typeface="Cambria Math"/>
                            </a:rPr>
                            <m:t>45°</m:t>
                          </m:r>
                        </m:e>
                      </m:d>
                      <m:r>
                        <a:rPr kumimoji="1" lang="en-US" altLang="ja-JP" b="0" i="1" smtClean="0">
                          <a:latin typeface="Cambria Math"/>
                        </a:rPr>
                        <m:t>=</m:t>
                      </m:r>
                      <m:f>
                        <m:fPr>
                          <m:ctrlPr>
                            <a:rPr kumimoji="1" lang="en-US" altLang="ja-JP" b="0" i="1" smtClean="0">
                              <a:latin typeface="Cambria Math"/>
                            </a:rPr>
                          </m:ctrlPr>
                        </m:fPr>
                        <m:num>
                          <m:r>
                            <a:rPr kumimoji="1" lang="en-US" altLang="ja-JP" b="0" i="1" smtClean="0">
                              <a:latin typeface="Cambria Math"/>
                            </a:rPr>
                            <m:t>1</m:t>
                          </m:r>
                        </m:num>
                        <m:den>
                          <m:r>
                            <a:rPr kumimoji="1" lang="en-US" altLang="ja-JP" b="0" i="1" smtClean="0">
                              <a:latin typeface="Cambria Math"/>
                            </a:rPr>
                            <m:t>2</m:t>
                          </m:r>
                        </m:den>
                      </m:f>
                      <m:d>
                        <m:dPr>
                          <m:ctrlPr>
                            <a:rPr kumimoji="1" lang="en-US" altLang="ja-JP" b="0" i="1" smtClean="0">
                              <a:latin typeface="Cambria Math"/>
                            </a:rPr>
                          </m:ctrlPr>
                        </m:dPr>
                        <m:e>
                          <m:r>
                            <a:rPr kumimoji="1" lang="en-US" altLang="ja-JP" b="0" i="1" smtClean="0">
                              <a:latin typeface="Cambria Math"/>
                            </a:rPr>
                            <m:t>𝐼</m:t>
                          </m:r>
                          <m:r>
                            <a:rPr kumimoji="1" lang="en-US" altLang="ja-JP" b="0" i="1" smtClean="0">
                              <a:latin typeface="Cambria Math"/>
                            </a:rPr>
                            <m:t>−</m:t>
                          </m:r>
                          <m:r>
                            <a:rPr kumimoji="1" lang="en-US" altLang="ja-JP" b="0" i="1" smtClean="0">
                              <a:latin typeface="Cambria Math"/>
                            </a:rPr>
                            <m:t>𝑄</m:t>
                          </m:r>
                        </m:e>
                      </m:d>
                    </m:oMath>
                  </m:oMathPara>
                </a14:m>
                <a:endParaRPr kumimoji="1" lang="en-US" altLang="ja-JP" b="0" dirty="0" smtClean="0"/>
              </a:p>
              <a:p>
                <a:pPr marL="68580" indent="0">
                  <a:buNone/>
                </a:pPr>
                <a14:m>
                  <m:oMathPara xmlns:m="http://schemas.openxmlformats.org/officeDocument/2006/math">
                    <m:oMathParaPr>
                      <m:jc m:val="centerGroup"/>
                    </m:oMathParaPr>
                    <m:oMath xmlns:m="http://schemas.openxmlformats.org/officeDocument/2006/math">
                      <m:sSup>
                        <m:sSupPr>
                          <m:ctrlPr>
                            <a:rPr kumimoji="1" lang="en-US" altLang="ja-JP" b="0" i="1" smtClean="0">
                              <a:latin typeface="Cambria Math"/>
                            </a:rPr>
                          </m:ctrlPr>
                        </m:sSupPr>
                        <m:e>
                          <m:r>
                            <a:rPr kumimoji="1" lang="en-US" altLang="ja-JP" b="0" i="1" smtClean="0">
                              <a:latin typeface="Cambria Math"/>
                            </a:rPr>
                            <m:t>𝐼</m:t>
                          </m:r>
                        </m:e>
                        <m:sup>
                          <m:r>
                            <a:rPr kumimoji="1" lang="en-US" altLang="ja-JP" b="0" i="1" smtClean="0">
                              <a:latin typeface="Cambria Math"/>
                            </a:rPr>
                            <m:t>′</m:t>
                          </m:r>
                        </m:sup>
                      </m:sSup>
                      <m:d>
                        <m:dPr>
                          <m:ctrlPr>
                            <a:rPr kumimoji="1" lang="en-US" altLang="ja-JP" b="0" i="1" smtClean="0">
                              <a:latin typeface="Cambria Math"/>
                            </a:rPr>
                          </m:ctrlPr>
                        </m:dPr>
                        <m:e>
                          <m:r>
                            <a:rPr kumimoji="1" lang="en-US" altLang="ja-JP" b="0" i="1" smtClean="0">
                              <a:latin typeface="Cambria Math"/>
                            </a:rPr>
                            <m:t>22.5°</m:t>
                          </m:r>
                        </m:e>
                      </m:d>
                      <m:r>
                        <a:rPr kumimoji="1" lang="en-US" altLang="ja-JP" b="0" i="1" smtClean="0">
                          <a:latin typeface="Cambria Math"/>
                        </a:rPr>
                        <m:t>=</m:t>
                      </m:r>
                      <m:f>
                        <m:fPr>
                          <m:ctrlPr>
                            <a:rPr kumimoji="1" lang="en-US" altLang="ja-JP" b="0" i="1" smtClean="0">
                              <a:latin typeface="Cambria Math"/>
                            </a:rPr>
                          </m:ctrlPr>
                        </m:fPr>
                        <m:num>
                          <m:r>
                            <a:rPr kumimoji="1" lang="en-US" altLang="ja-JP" b="0" i="1" smtClean="0">
                              <a:latin typeface="Cambria Math"/>
                            </a:rPr>
                            <m:t>1</m:t>
                          </m:r>
                        </m:num>
                        <m:den>
                          <m:r>
                            <a:rPr kumimoji="1" lang="en-US" altLang="ja-JP" b="0" i="1" smtClean="0">
                              <a:latin typeface="Cambria Math"/>
                            </a:rPr>
                            <m:t>2</m:t>
                          </m:r>
                        </m:den>
                      </m:f>
                      <m:d>
                        <m:dPr>
                          <m:ctrlPr>
                            <a:rPr kumimoji="1" lang="en-US" altLang="ja-JP" b="0" i="1" smtClean="0">
                              <a:latin typeface="Cambria Math"/>
                            </a:rPr>
                          </m:ctrlPr>
                        </m:dPr>
                        <m:e>
                          <m:r>
                            <a:rPr kumimoji="1" lang="en-US" altLang="ja-JP" b="0" i="1" smtClean="0">
                              <a:latin typeface="Cambria Math"/>
                            </a:rPr>
                            <m:t>𝐼</m:t>
                          </m:r>
                          <m:r>
                            <a:rPr kumimoji="1" lang="en-US" altLang="ja-JP" b="0" i="1" smtClean="0">
                              <a:latin typeface="Cambria Math"/>
                            </a:rPr>
                            <m:t>+</m:t>
                          </m:r>
                          <m:r>
                            <a:rPr kumimoji="1" lang="en-US" altLang="ja-JP" b="0" i="1" smtClean="0">
                              <a:latin typeface="Cambria Math"/>
                            </a:rPr>
                            <m:t>𝑈</m:t>
                          </m:r>
                        </m:e>
                      </m:d>
                      <m:r>
                        <a:rPr kumimoji="1" lang="en-US" altLang="ja-JP" b="0" i="1" smtClean="0">
                          <a:latin typeface="Cambria Math"/>
                        </a:rPr>
                        <m:t>     </m:t>
                      </m:r>
                      <m:sSup>
                        <m:sSupPr>
                          <m:ctrlPr>
                            <a:rPr kumimoji="1" lang="en-US" altLang="ja-JP" b="0" i="1" smtClean="0">
                              <a:latin typeface="Cambria Math"/>
                            </a:rPr>
                          </m:ctrlPr>
                        </m:sSupPr>
                        <m:e>
                          <m:r>
                            <a:rPr kumimoji="1" lang="en-US" altLang="ja-JP" b="0" i="1" smtClean="0">
                              <a:latin typeface="Cambria Math"/>
                            </a:rPr>
                            <m:t>𝐼</m:t>
                          </m:r>
                        </m:e>
                        <m:sup>
                          <m:r>
                            <a:rPr kumimoji="1" lang="en-US" altLang="ja-JP" b="0" i="1" smtClean="0">
                              <a:latin typeface="Cambria Math"/>
                            </a:rPr>
                            <m:t>′</m:t>
                          </m:r>
                        </m:sup>
                      </m:sSup>
                      <m:d>
                        <m:dPr>
                          <m:ctrlPr>
                            <a:rPr kumimoji="1" lang="en-US" altLang="ja-JP" b="0" i="1" smtClean="0">
                              <a:latin typeface="Cambria Math"/>
                            </a:rPr>
                          </m:ctrlPr>
                        </m:dPr>
                        <m:e>
                          <m:r>
                            <a:rPr kumimoji="1" lang="en-US" altLang="ja-JP" b="0" i="1" smtClean="0">
                              <a:latin typeface="Cambria Math"/>
                            </a:rPr>
                            <m:t>67.5°</m:t>
                          </m:r>
                        </m:e>
                      </m:d>
                      <m:r>
                        <a:rPr kumimoji="1" lang="en-US" altLang="ja-JP" b="0" i="1" smtClean="0">
                          <a:latin typeface="Cambria Math"/>
                        </a:rPr>
                        <m:t>=</m:t>
                      </m:r>
                      <m:f>
                        <m:fPr>
                          <m:ctrlPr>
                            <a:rPr kumimoji="1" lang="en-US" altLang="ja-JP" b="0" i="1" smtClean="0">
                              <a:latin typeface="Cambria Math"/>
                            </a:rPr>
                          </m:ctrlPr>
                        </m:fPr>
                        <m:num>
                          <m:r>
                            <a:rPr kumimoji="1" lang="en-US" altLang="ja-JP" b="0" i="1" smtClean="0">
                              <a:latin typeface="Cambria Math"/>
                            </a:rPr>
                            <m:t>1</m:t>
                          </m:r>
                        </m:num>
                        <m:den>
                          <m:r>
                            <a:rPr kumimoji="1" lang="en-US" altLang="ja-JP" b="0" i="1" smtClean="0">
                              <a:latin typeface="Cambria Math"/>
                            </a:rPr>
                            <m:t>2</m:t>
                          </m:r>
                        </m:den>
                      </m:f>
                      <m:d>
                        <m:dPr>
                          <m:ctrlPr>
                            <a:rPr kumimoji="1" lang="en-US" altLang="ja-JP" b="0" i="1" smtClean="0">
                              <a:latin typeface="Cambria Math"/>
                            </a:rPr>
                          </m:ctrlPr>
                        </m:dPr>
                        <m:e>
                          <m:r>
                            <a:rPr kumimoji="1" lang="en-US" altLang="ja-JP" b="0" i="1" smtClean="0">
                              <a:latin typeface="Cambria Math"/>
                            </a:rPr>
                            <m:t>𝐼</m:t>
                          </m:r>
                          <m:r>
                            <a:rPr kumimoji="1" lang="en-US" altLang="ja-JP" b="0" i="1" smtClean="0">
                              <a:latin typeface="Cambria Math"/>
                            </a:rPr>
                            <m:t>−</m:t>
                          </m:r>
                          <m:r>
                            <a:rPr kumimoji="1" lang="en-US" altLang="ja-JP" b="0" i="1" smtClean="0">
                              <a:latin typeface="Cambria Math"/>
                            </a:rPr>
                            <m:t>𝑈</m:t>
                          </m:r>
                        </m:e>
                      </m:d>
                    </m:oMath>
                  </m:oMathPara>
                </a14:m>
                <a:endParaRPr kumimoji="1" lang="en-US" altLang="ja-JP" b="0" dirty="0" smtClean="0"/>
              </a:p>
              <a:p>
                <a:pPr marL="68580" indent="0">
                  <a:buNone/>
                </a:pPr>
                <a:r>
                  <a:rPr kumimoji="1" lang="ja-JP" altLang="en-US" dirty="0" smtClean="0"/>
                  <a:t>これらより</a:t>
                </a:r>
                <a:endParaRPr kumimoji="1" lang="en-US" altLang="ja-JP" dirty="0" smtClean="0"/>
              </a:p>
              <a:p>
                <a:pPr marL="68580" indent="0">
                  <a:buNone/>
                </a:pPr>
                <a14:m>
                  <m:oMathPara xmlns:m="http://schemas.openxmlformats.org/officeDocument/2006/math">
                    <m:oMathParaPr>
                      <m:jc m:val="centerGroup"/>
                    </m:oMathParaPr>
                    <m:oMath xmlns:m="http://schemas.openxmlformats.org/officeDocument/2006/math">
                      <m:r>
                        <a:rPr kumimoji="1" lang="en-US" altLang="ja-JP" b="0" i="1" smtClean="0">
                          <a:latin typeface="Cambria Math"/>
                        </a:rPr>
                        <m:t>𝑄</m:t>
                      </m:r>
                      <m:r>
                        <a:rPr kumimoji="1" lang="en-US" altLang="ja-JP" b="0" i="1" smtClean="0">
                          <a:latin typeface="Cambria Math"/>
                        </a:rPr>
                        <m:t>=</m:t>
                      </m:r>
                      <m:sSup>
                        <m:sSupPr>
                          <m:ctrlPr>
                            <a:rPr kumimoji="1" lang="en-US" altLang="ja-JP" b="0" i="1" smtClean="0">
                              <a:latin typeface="Cambria Math"/>
                            </a:rPr>
                          </m:ctrlPr>
                        </m:sSupPr>
                        <m:e>
                          <m:r>
                            <a:rPr kumimoji="1" lang="en-US" altLang="ja-JP" b="0" i="1" smtClean="0">
                              <a:latin typeface="Cambria Math"/>
                            </a:rPr>
                            <m:t>𝐼</m:t>
                          </m:r>
                        </m:e>
                        <m:sup>
                          <m:r>
                            <a:rPr kumimoji="1" lang="en-US" altLang="ja-JP" b="0" i="1" smtClean="0">
                              <a:latin typeface="Cambria Math"/>
                            </a:rPr>
                            <m:t>′</m:t>
                          </m:r>
                        </m:sup>
                      </m:sSup>
                      <m:d>
                        <m:dPr>
                          <m:ctrlPr>
                            <a:rPr kumimoji="1" lang="en-US" altLang="ja-JP" b="0" i="1" smtClean="0">
                              <a:latin typeface="Cambria Math"/>
                            </a:rPr>
                          </m:ctrlPr>
                        </m:dPr>
                        <m:e>
                          <m:r>
                            <a:rPr kumimoji="1" lang="en-US" altLang="ja-JP" b="0" i="1" smtClean="0">
                              <a:latin typeface="Cambria Math"/>
                            </a:rPr>
                            <m:t>0°</m:t>
                          </m:r>
                        </m:e>
                      </m:d>
                      <m:r>
                        <a:rPr kumimoji="1" lang="en-US" altLang="ja-JP" b="0" i="1" smtClean="0">
                          <a:latin typeface="Cambria Math"/>
                        </a:rPr>
                        <m:t>−</m:t>
                      </m:r>
                      <m:sSup>
                        <m:sSupPr>
                          <m:ctrlPr>
                            <a:rPr kumimoji="1" lang="en-US" altLang="ja-JP" b="0" i="1" smtClean="0">
                              <a:latin typeface="Cambria Math"/>
                            </a:rPr>
                          </m:ctrlPr>
                        </m:sSupPr>
                        <m:e>
                          <m:r>
                            <a:rPr kumimoji="1" lang="en-US" altLang="ja-JP" b="0" i="1" smtClean="0">
                              <a:latin typeface="Cambria Math"/>
                            </a:rPr>
                            <m:t>𝐼</m:t>
                          </m:r>
                        </m:e>
                        <m:sup>
                          <m:r>
                            <a:rPr kumimoji="1" lang="en-US" altLang="ja-JP" b="0" i="1" smtClean="0">
                              <a:latin typeface="Cambria Math"/>
                            </a:rPr>
                            <m:t>′</m:t>
                          </m:r>
                        </m:sup>
                      </m:sSup>
                      <m:d>
                        <m:dPr>
                          <m:ctrlPr>
                            <a:rPr kumimoji="1" lang="en-US" altLang="ja-JP" b="0" i="1" smtClean="0">
                              <a:latin typeface="Cambria Math"/>
                            </a:rPr>
                          </m:ctrlPr>
                        </m:dPr>
                        <m:e>
                          <m:r>
                            <a:rPr kumimoji="1" lang="en-US" altLang="ja-JP" b="0" i="1" smtClean="0">
                              <a:latin typeface="Cambria Math"/>
                            </a:rPr>
                            <m:t>45°</m:t>
                          </m:r>
                        </m:e>
                      </m:d>
                    </m:oMath>
                  </m:oMathPara>
                </a14:m>
                <a:endParaRPr kumimoji="1" lang="en-US" altLang="ja-JP" b="0" i="1" dirty="0" smtClean="0">
                  <a:latin typeface="Cambria Math"/>
                </a:endParaRPr>
              </a:p>
              <a:p>
                <a:pPr marL="68580" indent="0">
                  <a:buNone/>
                </a:pPr>
                <a14:m>
                  <m:oMathPara xmlns:m="http://schemas.openxmlformats.org/officeDocument/2006/math">
                    <m:oMathParaPr>
                      <m:jc m:val="centerGroup"/>
                    </m:oMathParaPr>
                    <m:oMath xmlns:m="http://schemas.openxmlformats.org/officeDocument/2006/math">
                      <m:r>
                        <a:rPr kumimoji="1" lang="en-US" altLang="ja-JP" b="0" i="1" smtClean="0">
                          <a:latin typeface="Cambria Math"/>
                        </a:rPr>
                        <m:t>𝑈</m:t>
                      </m:r>
                      <m:r>
                        <a:rPr kumimoji="1" lang="en-US" altLang="ja-JP" b="0" i="1" smtClean="0">
                          <a:latin typeface="Cambria Math"/>
                        </a:rPr>
                        <m:t>=</m:t>
                      </m:r>
                      <m:sSup>
                        <m:sSupPr>
                          <m:ctrlPr>
                            <a:rPr kumimoji="1" lang="en-US" altLang="ja-JP" b="0" i="1" smtClean="0">
                              <a:latin typeface="Cambria Math"/>
                            </a:rPr>
                          </m:ctrlPr>
                        </m:sSupPr>
                        <m:e>
                          <m:r>
                            <a:rPr kumimoji="1" lang="en-US" altLang="ja-JP" b="0" i="1" smtClean="0">
                              <a:latin typeface="Cambria Math"/>
                            </a:rPr>
                            <m:t>𝐼</m:t>
                          </m:r>
                        </m:e>
                        <m:sup>
                          <m:r>
                            <a:rPr kumimoji="1" lang="en-US" altLang="ja-JP" b="0" i="1" smtClean="0">
                              <a:latin typeface="Cambria Math"/>
                            </a:rPr>
                            <m:t>′</m:t>
                          </m:r>
                        </m:sup>
                      </m:sSup>
                      <m:d>
                        <m:dPr>
                          <m:ctrlPr>
                            <a:rPr kumimoji="1" lang="en-US" altLang="ja-JP" b="0" i="1" smtClean="0">
                              <a:latin typeface="Cambria Math"/>
                            </a:rPr>
                          </m:ctrlPr>
                        </m:dPr>
                        <m:e>
                          <m:r>
                            <a:rPr kumimoji="1" lang="en-US" altLang="ja-JP" b="0" i="1" smtClean="0">
                              <a:latin typeface="Cambria Math"/>
                            </a:rPr>
                            <m:t>22.5°</m:t>
                          </m:r>
                        </m:e>
                      </m:d>
                      <m:r>
                        <a:rPr kumimoji="1" lang="en-US" altLang="ja-JP" b="0" i="1" smtClean="0">
                          <a:latin typeface="Cambria Math"/>
                        </a:rPr>
                        <m:t>−</m:t>
                      </m:r>
                      <m:sSup>
                        <m:sSupPr>
                          <m:ctrlPr>
                            <a:rPr kumimoji="1" lang="en-US" altLang="ja-JP" b="0" i="1" smtClean="0">
                              <a:latin typeface="Cambria Math"/>
                            </a:rPr>
                          </m:ctrlPr>
                        </m:sSupPr>
                        <m:e>
                          <m:r>
                            <a:rPr kumimoji="1" lang="en-US" altLang="ja-JP" b="0" i="1" smtClean="0">
                              <a:latin typeface="Cambria Math"/>
                            </a:rPr>
                            <m:t>𝐼</m:t>
                          </m:r>
                        </m:e>
                        <m:sup>
                          <m:r>
                            <a:rPr kumimoji="1" lang="en-US" altLang="ja-JP" b="0" i="1" smtClean="0">
                              <a:latin typeface="Cambria Math"/>
                            </a:rPr>
                            <m:t>′</m:t>
                          </m:r>
                        </m:sup>
                      </m:sSup>
                      <m:d>
                        <m:dPr>
                          <m:ctrlPr>
                            <a:rPr kumimoji="1" lang="en-US" altLang="ja-JP" b="0" i="1" smtClean="0">
                              <a:latin typeface="Cambria Math"/>
                            </a:rPr>
                          </m:ctrlPr>
                        </m:dPr>
                        <m:e>
                          <m:r>
                            <a:rPr kumimoji="1" lang="en-US" altLang="ja-JP" b="0" i="1" smtClean="0">
                              <a:latin typeface="Cambria Math"/>
                            </a:rPr>
                            <m:t>67.5°</m:t>
                          </m:r>
                        </m:e>
                      </m:d>
                    </m:oMath>
                  </m:oMathPara>
                </a14:m>
                <a:endParaRPr kumimoji="1" lang="en-US" altLang="ja-JP" b="0" i="1" dirty="0" smtClean="0">
                  <a:latin typeface="Cambria Math"/>
                </a:endParaRPr>
              </a:p>
              <a:p>
                <a:pPr marL="68580" indent="0">
                  <a:buNone/>
                </a:pPr>
                <a14:m>
                  <m:oMathPara xmlns:m="http://schemas.openxmlformats.org/officeDocument/2006/math">
                    <m:oMathParaPr>
                      <m:jc m:val="centerGroup"/>
                    </m:oMathParaPr>
                    <m:oMath xmlns:m="http://schemas.openxmlformats.org/officeDocument/2006/math">
                      <m:r>
                        <a:rPr kumimoji="1" lang="en-US" altLang="ja-JP" b="0" i="1" smtClean="0">
                          <a:latin typeface="Cambria Math"/>
                        </a:rPr>
                        <m:t>𝐼</m:t>
                      </m:r>
                      <m:r>
                        <a:rPr kumimoji="1" lang="en-US" altLang="ja-JP" b="0" i="1" smtClean="0">
                          <a:latin typeface="Cambria Math"/>
                        </a:rPr>
                        <m:t>=</m:t>
                      </m:r>
                      <m:sSup>
                        <m:sSupPr>
                          <m:ctrlPr>
                            <a:rPr kumimoji="1" lang="en-US" altLang="ja-JP" b="0" i="1" smtClean="0">
                              <a:latin typeface="Cambria Math"/>
                            </a:rPr>
                          </m:ctrlPr>
                        </m:sSupPr>
                        <m:e>
                          <m:r>
                            <a:rPr kumimoji="1" lang="en-US" altLang="ja-JP" b="0" i="1" smtClean="0">
                              <a:latin typeface="Cambria Math"/>
                            </a:rPr>
                            <m:t>𝐼</m:t>
                          </m:r>
                        </m:e>
                        <m:sup>
                          <m:r>
                            <a:rPr kumimoji="1" lang="en-US" altLang="ja-JP" b="0" i="1" smtClean="0">
                              <a:latin typeface="Cambria Math"/>
                            </a:rPr>
                            <m:t>′</m:t>
                          </m:r>
                        </m:sup>
                      </m:sSup>
                      <m:d>
                        <m:dPr>
                          <m:ctrlPr>
                            <a:rPr kumimoji="1" lang="en-US" altLang="ja-JP" b="0" i="1" smtClean="0">
                              <a:latin typeface="Cambria Math"/>
                            </a:rPr>
                          </m:ctrlPr>
                        </m:dPr>
                        <m:e>
                          <m:r>
                            <a:rPr kumimoji="1" lang="en-US" altLang="ja-JP" b="0" i="1" smtClean="0">
                              <a:latin typeface="Cambria Math"/>
                            </a:rPr>
                            <m:t>0°</m:t>
                          </m:r>
                        </m:e>
                      </m:d>
                      <m:r>
                        <a:rPr kumimoji="1" lang="en-US" altLang="ja-JP" b="0" i="1" smtClean="0">
                          <a:latin typeface="Cambria Math"/>
                        </a:rPr>
                        <m:t>+</m:t>
                      </m:r>
                      <m:sSup>
                        <m:sSupPr>
                          <m:ctrlPr>
                            <a:rPr kumimoji="1" lang="en-US" altLang="ja-JP" b="0" i="1" smtClean="0">
                              <a:latin typeface="Cambria Math"/>
                            </a:rPr>
                          </m:ctrlPr>
                        </m:sSupPr>
                        <m:e>
                          <m:r>
                            <a:rPr kumimoji="1" lang="en-US" altLang="ja-JP" b="0" i="1" smtClean="0">
                              <a:latin typeface="Cambria Math"/>
                            </a:rPr>
                            <m:t>𝐼</m:t>
                          </m:r>
                        </m:e>
                        <m:sup>
                          <m:r>
                            <a:rPr kumimoji="1" lang="en-US" altLang="ja-JP" b="0" i="1" smtClean="0">
                              <a:latin typeface="Cambria Math"/>
                            </a:rPr>
                            <m:t>′</m:t>
                          </m:r>
                        </m:sup>
                      </m:sSup>
                      <m:d>
                        <m:dPr>
                          <m:ctrlPr>
                            <a:rPr kumimoji="1" lang="en-US" altLang="ja-JP" b="0" i="1" smtClean="0">
                              <a:latin typeface="Cambria Math"/>
                            </a:rPr>
                          </m:ctrlPr>
                        </m:dPr>
                        <m:e>
                          <m:r>
                            <a:rPr kumimoji="1" lang="en-US" altLang="ja-JP" b="0" i="1" smtClean="0">
                              <a:latin typeface="Cambria Math"/>
                            </a:rPr>
                            <m:t>45°</m:t>
                          </m:r>
                        </m:e>
                      </m:d>
                      <m:r>
                        <a:rPr kumimoji="1" lang="en-US" altLang="ja-JP" b="0" i="1" smtClean="0">
                          <a:latin typeface="Cambria Math"/>
                        </a:rPr>
                        <m:t>=</m:t>
                      </m:r>
                      <m:sSup>
                        <m:sSupPr>
                          <m:ctrlPr>
                            <a:rPr kumimoji="1" lang="en-US" altLang="ja-JP" b="0" i="1" smtClean="0">
                              <a:latin typeface="Cambria Math"/>
                            </a:rPr>
                          </m:ctrlPr>
                        </m:sSupPr>
                        <m:e>
                          <m:r>
                            <a:rPr kumimoji="1" lang="en-US" altLang="ja-JP" b="0" i="1" smtClean="0">
                              <a:latin typeface="Cambria Math"/>
                            </a:rPr>
                            <m:t>𝐼</m:t>
                          </m:r>
                        </m:e>
                        <m:sup>
                          <m:r>
                            <a:rPr kumimoji="1" lang="en-US" altLang="ja-JP" b="0" i="1" smtClean="0">
                              <a:latin typeface="Cambria Math"/>
                            </a:rPr>
                            <m:t>′</m:t>
                          </m:r>
                        </m:sup>
                      </m:sSup>
                      <m:d>
                        <m:dPr>
                          <m:ctrlPr>
                            <a:rPr kumimoji="1" lang="en-US" altLang="ja-JP" b="0" i="1" smtClean="0">
                              <a:latin typeface="Cambria Math"/>
                            </a:rPr>
                          </m:ctrlPr>
                        </m:dPr>
                        <m:e>
                          <m:r>
                            <a:rPr kumimoji="1" lang="en-US" altLang="ja-JP" b="0" i="1" smtClean="0">
                              <a:latin typeface="Cambria Math"/>
                            </a:rPr>
                            <m:t>22.5°</m:t>
                          </m:r>
                        </m:e>
                      </m:d>
                      <m:r>
                        <a:rPr kumimoji="1" lang="en-US" altLang="ja-JP" b="0" i="1" smtClean="0">
                          <a:latin typeface="Cambria Math"/>
                        </a:rPr>
                        <m:t>+</m:t>
                      </m:r>
                      <m:r>
                        <a:rPr kumimoji="1" lang="en-US" altLang="ja-JP" b="0" i="1" smtClean="0">
                          <a:latin typeface="Cambria Math"/>
                        </a:rPr>
                        <m:t>𝐼</m:t>
                      </m:r>
                      <m:r>
                        <a:rPr kumimoji="1" lang="en-US" altLang="ja-JP" b="0" i="1" smtClean="0">
                          <a:latin typeface="Cambria Math"/>
                        </a:rPr>
                        <m:t>′(67.5°)</m:t>
                      </m:r>
                    </m:oMath>
                  </m:oMathPara>
                </a14:m>
                <a:endParaRPr kumimoji="1" lang="en-US" altLang="ja-JP" b="0" dirty="0" smtClean="0"/>
              </a:p>
              <a:p>
                <a:pPr marL="68580" indent="0">
                  <a:buNone/>
                </a:pPr>
                <a:r>
                  <a:rPr lang="en-US" altLang="ja-JP" dirty="0" smtClean="0"/>
                  <a:t>I</a:t>
                </a:r>
                <a:r>
                  <a:rPr lang="ja-JP" altLang="en-US" dirty="0" smtClean="0"/>
                  <a:t>で規格化</a:t>
                </a:r>
                <a:r>
                  <a:rPr lang="ja-JP" altLang="en-US" dirty="0"/>
                  <a:t>したもの</a:t>
                </a:r>
                <a:r>
                  <a:rPr lang="ja-JP" altLang="en-US" dirty="0" smtClean="0"/>
                  <a:t>もストークスパラメーターという</a:t>
                </a:r>
                <a:endParaRPr kumimoji="1" lang="ja-JP" altLang="en-US"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rotWithShape="1">
                <a:blip r:embed="rId2"/>
                <a:stretch>
                  <a:fillRect l="-706"/>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7080191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5.3.3 Mueller </a:t>
            </a:r>
            <a:r>
              <a:rPr kumimoji="1" lang="en-US" altLang="ja-JP" dirty="0" err="1" smtClean="0"/>
              <a:t>matrics</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normAutofit fontScale="92500" lnSpcReduction="10000"/>
              </a:bodyPr>
              <a:lstStyle/>
              <a:p>
                <a:pPr marL="68580" indent="0">
                  <a:buNone/>
                </a:pPr>
                <a:r>
                  <a:rPr kumimoji="1" lang="ja-JP" altLang="en-US" dirty="0" smtClean="0"/>
                  <a:t>偏光作用による</a:t>
                </a:r>
                <a:r>
                  <a:rPr kumimoji="1" lang="en-US" altLang="ja-JP" dirty="0" smtClean="0"/>
                  <a:t>4</a:t>
                </a:r>
                <a:r>
                  <a:rPr kumimoji="1" lang="ja-JP" altLang="en-US" dirty="0" err="1" smtClean="0"/>
                  <a:t>つの</a:t>
                </a:r>
                <a:r>
                  <a:rPr kumimoji="1" lang="ja-JP" altLang="en-US" dirty="0" smtClean="0"/>
                  <a:t>ストークスパラメーターの変換を行う手法</a:t>
                </a:r>
                <a:endParaRPr kumimoji="1" lang="en-US" altLang="ja-JP" dirty="0" smtClean="0"/>
              </a:p>
              <a:p>
                <a:pPr marL="68580" indent="0">
                  <a:buNone/>
                </a:pPr>
                <a14:m>
                  <m:oMathPara xmlns:m="http://schemas.openxmlformats.org/officeDocument/2006/math">
                    <m:oMathParaPr>
                      <m:jc m:val="centerGroup"/>
                    </m:oMathParaPr>
                    <m:oMath xmlns:m="http://schemas.openxmlformats.org/officeDocument/2006/math">
                      <m:sSup>
                        <m:sSupPr>
                          <m:ctrlPr>
                            <a:rPr kumimoji="1" lang="en-US" altLang="ja-JP" b="0" i="1" smtClean="0">
                              <a:latin typeface="Cambria Math"/>
                            </a:rPr>
                          </m:ctrlPr>
                        </m:sSupPr>
                        <m:e>
                          <m:r>
                            <a:rPr kumimoji="1" lang="en-US" altLang="ja-JP" b="0" i="1" smtClean="0">
                              <a:latin typeface="Cambria Math"/>
                            </a:rPr>
                            <m:t>𝑆</m:t>
                          </m:r>
                        </m:e>
                        <m:sup>
                          <m:r>
                            <a:rPr kumimoji="1" lang="en-US" altLang="ja-JP" b="0" i="1" smtClean="0">
                              <a:latin typeface="Cambria Math"/>
                            </a:rPr>
                            <m:t>′</m:t>
                          </m:r>
                        </m:sup>
                      </m:sSup>
                      <m:r>
                        <a:rPr kumimoji="1" lang="en-US" altLang="ja-JP" b="0" i="1" smtClean="0">
                          <a:latin typeface="Cambria Math"/>
                        </a:rPr>
                        <m:t>=</m:t>
                      </m:r>
                      <m:sSub>
                        <m:sSubPr>
                          <m:ctrlPr>
                            <a:rPr kumimoji="1" lang="en-US" altLang="ja-JP" b="0" i="1" smtClean="0">
                              <a:latin typeface="Cambria Math"/>
                            </a:rPr>
                          </m:ctrlPr>
                        </m:sSubPr>
                        <m:e>
                          <m:r>
                            <a:rPr kumimoji="1" lang="en-US" altLang="ja-JP" b="0" i="1" smtClean="0">
                              <a:latin typeface="Cambria Math"/>
                            </a:rPr>
                            <m:t>𝑀</m:t>
                          </m:r>
                        </m:e>
                        <m:sub>
                          <m:r>
                            <a:rPr kumimoji="1" lang="en-US" altLang="ja-JP" b="0" i="1" smtClean="0">
                              <a:latin typeface="Cambria Math"/>
                            </a:rPr>
                            <m:t>𝑛</m:t>
                          </m:r>
                        </m:sub>
                      </m:sSub>
                      <m:sSub>
                        <m:sSubPr>
                          <m:ctrlPr>
                            <a:rPr kumimoji="1" lang="en-US" altLang="ja-JP" b="0" i="1" smtClean="0">
                              <a:latin typeface="Cambria Math"/>
                            </a:rPr>
                          </m:ctrlPr>
                        </m:sSubPr>
                        <m:e>
                          <m:r>
                            <a:rPr kumimoji="1" lang="en-US" altLang="ja-JP" b="0" i="1" smtClean="0">
                              <a:latin typeface="Cambria Math"/>
                            </a:rPr>
                            <m:t>𝑀</m:t>
                          </m:r>
                        </m:e>
                        <m:sub>
                          <m:r>
                            <a:rPr kumimoji="1" lang="en-US" altLang="ja-JP" b="0" i="1" smtClean="0">
                              <a:latin typeface="Cambria Math"/>
                            </a:rPr>
                            <m:t>𝑛</m:t>
                          </m:r>
                          <m:r>
                            <a:rPr kumimoji="1" lang="en-US" altLang="ja-JP" b="0" i="1" smtClean="0">
                              <a:latin typeface="Cambria Math"/>
                            </a:rPr>
                            <m:t>−1</m:t>
                          </m:r>
                        </m:sub>
                      </m:sSub>
                      <m:r>
                        <a:rPr kumimoji="1" lang="en-US" altLang="ja-JP" b="0" i="1" smtClean="0">
                          <a:latin typeface="Cambria Math"/>
                          <a:ea typeface="Cambria Math"/>
                        </a:rPr>
                        <m:t>∙∙∙</m:t>
                      </m:r>
                      <m:sSub>
                        <m:sSubPr>
                          <m:ctrlPr>
                            <a:rPr kumimoji="1" lang="en-US" altLang="ja-JP" b="0" i="1" smtClean="0">
                              <a:latin typeface="Cambria Math"/>
                              <a:ea typeface="Cambria Math"/>
                            </a:rPr>
                          </m:ctrlPr>
                        </m:sSubPr>
                        <m:e>
                          <m:r>
                            <a:rPr kumimoji="1" lang="en-US" altLang="ja-JP" b="0" i="1" smtClean="0">
                              <a:latin typeface="Cambria Math"/>
                              <a:ea typeface="Cambria Math"/>
                            </a:rPr>
                            <m:t>𝑀</m:t>
                          </m:r>
                        </m:e>
                        <m:sub>
                          <m:r>
                            <a:rPr kumimoji="1" lang="en-US" altLang="ja-JP" b="0" i="1" smtClean="0">
                              <a:latin typeface="Cambria Math"/>
                              <a:ea typeface="Cambria Math"/>
                            </a:rPr>
                            <m:t>2</m:t>
                          </m:r>
                        </m:sub>
                      </m:sSub>
                      <m:sSub>
                        <m:sSubPr>
                          <m:ctrlPr>
                            <a:rPr kumimoji="1" lang="en-US" altLang="ja-JP" b="0" i="1" smtClean="0">
                              <a:latin typeface="Cambria Math"/>
                              <a:ea typeface="Cambria Math"/>
                            </a:rPr>
                          </m:ctrlPr>
                        </m:sSubPr>
                        <m:e>
                          <m:r>
                            <a:rPr kumimoji="1" lang="en-US" altLang="ja-JP" b="0" i="1" smtClean="0">
                              <a:latin typeface="Cambria Math"/>
                              <a:ea typeface="Cambria Math"/>
                            </a:rPr>
                            <m:t>𝑀</m:t>
                          </m:r>
                        </m:e>
                        <m:sub>
                          <m:r>
                            <a:rPr kumimoji="1" lang="en-US" altLang="ja-JP" b="0" i="1" smtClean="0">
                              <a:latin typeface="Cambria Math"/>
                              <a:ea typeface="Cambria Math"/>
                            </a:rPr>
                            <m:t>1</m:t>
                          </m:r>
                        </m:sub>
                      </m:sSub>
                      <m:r>
                        <a:rPr kumimoji="1" lang="en-US" altLang="ja-JP" b="0" i="1" smtClean="0">
                          <a:latin typeface="Cambria Math"/>
                          <a:ea typeface="Cambria Math"/>
                        </a:rPr>
                        <m:t>𝑆</m:t>
                      </m:r>
                    </m:oMath>
                  </m:oMathPara>
                </a14:m>
                <a:endParaRPr kumimoji="1" lang="en-US" altLang="ja-JP" b="0" dirty="0" smtClean="0">
                  <a:ea typeface="Cambria Math"/>
                </a:endParaRPr>
              </a:p>
              <a:p>
                <a:pPr marL="68580" indent="0">
                  <a:buNone/>
                </a:pPr>
                <a:r>
                  <a:rPr lang="ja-JP" altLang="en-US" dirty="0"/>
                  <a:t>一般</a:t>
                </a:r>
                <a:r>
                  <a:rPr lang="ja-JP" altLang="en-US" dirty="0" smtClean="0"/>
                  <a:t>に</a:t>
                </a:r>
                <a:r>
                  <a:rPr lang="en-US" altLang="ja-JP" dirty="0" smtClean="0"/>
                  <a:t>analyzer</a:t>
                </a:r>
                <a:r>
                  <a:rPr lang="ja-JP" altLang="en-US" dirty="0" smtClean="0"/>
                  <a:t>を基準とした座標系を取るが、他の光学素子の軸がずれている場合には、</a:t>
                </a:r>
                <a:r>
                  <a:rPr lang="en-US" altLang="ja-JP" dirty="0" smtClean="0"/>
                  <a:t>Muller</a:t>
                </a:r>
                <a:r>
                  <a:rPr lang="ja-JP" altLang="en-US" dirty="0" smtClean="0"/>
                  <a:t>行列は以下のように変換される</a:t>
                </a:r>
                <a:endParaRPr lang="en-US" altLang="ja-JP" dirty="0" smtClean="0"/>
              </a:p>
              <a:p>
                <a:pPr marL="68580" indent="0">
                  <a:buNone/>
                </a:pPr>
                <a14:m>
                  <m:oMathPara xmlns:m="http://schemas.openxmlformats.org/officeDocument/2006/math">
                    <m:oMathParaPr>
                      <m:jc m:val="centerGroup"/>
                    </m:oMathParaPr>
                    <m:oMath xmlns:m="http://schemas.openxmlformats.org/officeDocument/2006/math">
                      <m:sSup>
                        <m:sSupPr>
                          <m:ctrlPr>
                            <a:rPr kumimoji="1" lang="en-US" altLang="ja-JP" b="0" i="1" smtClean="0">
                              <a:latin typeface="Cambria Math"/>
                            </a:rPr>
                          </m:ctrlPr>
                        </m:sSupPr>
                        <m:e>
                          <m:r>
                            <a:rPr kumimoji="1" lang="en-US" altLang="ja-JP" b="0" i="1" smtClean="0">
                              <a:latin typeface="Cambria Math"/>
                            </a:rPr>
                            <m:t>𝑀</m:t>
                          </m:r>
                        </m:e>
                        <m:sup>
                          <m:r>
                            <a:rPr kumimoji="1" lang="en-US" altLang="ja-JP" b="0" i="1" smtClean="0">
                              <a:latin typeface="Cambria Math"/>
                            </a:rPr>
                            <m:t>′</m:t>
                          </m:r>
                        </m:sup>
                      </m:sSup>
                      <m:r>
                        <a:rPr kumimoji="1" lang="en-US" altLang="ja-JP" b="0" i="1" smtClean="0">
                          <a:latin typeface="Cambria Math"/>
                        </a:rPr>
                        <m:t>=</m:t>
                      </m:r>
                      <m:r>
                        <a:rPr kumimoji="1" lang="en-US" altLang="ja-JP" b="0" i="1" smtClean="0">
                          <a:latin typeface="Cambria Math"/>
                        </a:rPr>
                        <m:t>𝑅</m:t>
                      </m:r>
                      <m:d>
                        <m:dPr>
                          <m:ctrlPr>
                            <a:rPr kumimoji="1" lang="en-US" altLang="ja-JP" b="0" i="1" smtClean="0">
                              <a:latin typeface="Cambria Math"/>
                            </a:rPr>
                          </m:ctrlPr>
                        </m:dPr>
                        <m:e>
                          <m:r>
                            <a:rPr kumimoji="1" lang="en-US" altLang="ja-JP" b="0" i="1" smtClean="0">
                              <a:latin typeface="Cambria Math"/>
                            </a:rPr>
                            <m:t>−</m:t>
                          </m:r>
                          <m:r>
                            <a:rPr kumimoji="1" lang="ja-JP" altLang="en-US" b="0" i="1" smtClean="0">
                              <a:latin typeface="Cambria Math"/>
                            </a:rPr>
                            <m:t>𝜑</m:t>
                          </m:r>
                        </m:e>
                      </m:d>
                      <m:r>
                        <a:rPr kumimoji="1" lang="en-US" altLang="ja-JP" b="0" i="1" smtClean="0">
                          <a:latin typeface="Cambria Math"/>
                        </a:rPr>
                        <m:t>𝑀𝑅</m:t>
                      </m:r>
                      <m:d>
                        <m:dPr>
                          <m:ctrlPr>
                            <a:rPr kumimoji="1" lang="en-US" altLang="ja-JP" b="0" i="1" smtClean="0">
                              <a:latin typeface="Cambria Math"/>
                            </a:rPr>
                          </m:ctrlPr>
                        </m:dPr>
                        <m:e>
                          <m:r>
                            <a:rPr kumimoji="1" lang="ja-JP" altLang="en-US" b="0" i="1" smtClean="0">
                              <a:latin typeface="Cambria Math"/>
                            </a:rPr>
                            <m:t>𝜑</m:t>
                          </m:r>
                        </m:e>
                      </m:d>
                    </m:oMath>
                  </m:oMathPara>
                </a14:m>
                <a:endParaRPr kumimoji="1" lang="en-US" altLang="ja-JP" b="0" dirty="0" smtClean="0"/>
              </a:p>
              <a:p>
                <a:pPr marL="68580" indent="0">
                  <a:buNone/>
                </a:pPr>
                <a14:m>
                  <m:oMathPara xmlns:m="http://schemas.openxmlformats.org/officeDocument/2006/math">
                    <m:oMathParaPr>
                      <m:jc m:val="centerGroup"/>
                    </m:oMathParaPr>
                    <m:oMath xmlns:m="http://schemas.openxmlformats.org/officeDocument/2006/math">
                      <m:r>
                        <a:rPr kumimoji="1" lang="en-US" altLang="ja-JP" b="0" i="1" smtClean="0">
                          <a:latin typeface="Cambria Math"/>
                        </a:rPr>
                        <m:t>𝑅</m:t>
                      </m:r>
                      <m:r>
                        <a:rPr kumimoji="1" lang="en-US" altLang="ja-JP" b="0" i="1" smtClean="0">
                          <a:latin typeface="Cambria Math"/>
                        </a:rPr>
                        <m:t>(</m:t>
                      </m:r>
                      <m:r>
                        <a:rPr kumimoji="1" lang="en-US" altLang="ja-JP" b="0" i="1" smtClean="0">
                          <a:latin typeface="Cambria Math"/>
                        </a:rPr>
                        <m:t>𝜙</m:t>
                      </m:r>
                      <m:r>
                        <a:rPr kumimoji="1" lang="en-US" altLang="ja-JP" b="0" i="1" smtClean="0">
                          <a:latin typeface="Cambria Math"/>
                        </a:rPr>
                        <m:t>)=  </m:t>
                      </m:r>
                      <m:m>
                        <m:mPr>
                          <m:plcHide m:val="on"/>
                          <m:mcs>
                            <m:mc>
                              <m:mcPr>
                                <m:count m:val="4"/>
                                <m:mcJc m:val="center"/>
                              </m:mcPr>
                            </m:mc>
                          </m:mcs>
                          <m:ctrlPr>
                            <a:rPr kumimoji="1" lang="en-US" altLang="ja-JP" b="0" i="1" smtClean="0">
                              <a:latin typeface="Cambria Math"/>
                            </a:rPr>
                          </m:ctrlPr>
                        </m:mPr>
                        <m:mr>
                          <m:e>
                            <m:r>
                              <a:rPr kumimoji="1" lang="en-US" altLang="ja-JP" b="0" i="1" smtClean="0">
                                <a:latin typeface="Cambria Math"/>
                              </a:rPr>
                              <m:t>1</m:t>
                            </m:r>
                          </m:e>
                          <m:e>
                            <m:r>
                              <a:rPr kumimoji="1" lang="en-US" altLang="ja-JP" b="0" i="1" smtClean="0">
                                <a:latin typeface="Cambria Math"/>
                              </a:rPr>
                              <m:t>0</m:t>
                            </m:r>
                          </m:e>
                          <m:e>
                            <m:r>
                              <a:rPr kumimoji="1" lang="en-US" altLang="ja-JP" b="0" i="1" smtClean="0">
                                <a:latin typeface="Cambria Math"/>
                              </a:rPr>
                              <m:t>0</m:t>
                            </m:r>
                          </m:e>
                          <m:e>
                            <m:r>
                              <a:rPr kumimoji="1" lang="en-US" altLang="ja-JP" b="0" i="1" smtClean="0">
                                <a:latin typeface="Cambria Math"/>
                              </a:rPr>
                              <m:t>0</m:t>
                            </m:r>
                          </m:e>
                        </m:mr>
                        <m:mr>
                          <m:e>
                            <m:r>
                              <a:rPr kumimoji="1" lang="en-US" altLang="ja-JP" b="0" i="1" smtClean="0">
                                <a:latin typeface="Cambria Math"/>
                              </a:rPr>
                              <m:t>0</m:t>
                            </m:r>
                          </m:e>
                          <m:e>
                            <m:r>
                              <a:rPr kumimoji="1" lang="en-US" altLang="ja-JP" b="0" i="1" smtClean="0">
                                <a:latin typeface="Cambria Math"/>
                              </a:rPr>
                              <m:t>𝑐𝑜𝑠</m:t>
                            </m:r>
                            <m:r>
                              <a:rPr kumimoji="1" lang="en-US" altLang="ja-JP" b="0" i="1" smtClean="0">
                                <a:latin typeface="Cambria Math"/>
                              </a:rPr>
                              <m:t>2</m:t>
                            </m:r>
                            <m:r>
                              <a:rPr kumimoji="1" lang="ja-JP" altLang="en-US" b="0" i="1" smtClean="0">
                                <a:latin typeface="Cambria Math"/>
                              </a:rPr>
                              <m:t>𝜑</m:t>
                            </m:r>
                          </m:e>
                          <m:e>
                            <m:r>
                              <a:rPr kumimoji="1" lang="en-US" altLang="ja-JP" b="0" i="1" smtClean="0">
                                <a:latin typeface="Cambria Math"/>
                              </a:rPr>
                              <m:t>𝑠𝑖𝑛</m:t>
                            </m:r>
                            <m:r>
                              <a:rPr kumimoji="1" lang="en-US" altLang="ja-JP" b="0" i="1" smtClean="0">
                                <a:latin typeface="Cambria Math"/>
                              </a:rPr>
                              <m:t>2</m:t>
                            </m:r>
                            <m:r>
                              <a:rPr kumimoji="1" lang="ja-JP" altLang="en-US" b="0" i="1" smtClean="0">
                                <a:latin typeface="Cambria Math"/>
                              </a:rPr>
                              <m:t>𝜑</m:t>
                            </m:r>
                          </m:e>
                          <m:e>
                            <m:r>
                              <a:rPr kumimoji="1" lang="en-US" altLang="ja-JP" b="0" i="1" smtClean="0">
                                <a:latin typeface="Cambria Math"/>
                              </a:rPr>
                              <m:t>0</m:t>
                            </m:r>
                          </m:e>
                        </m:mr>
                        <m:mr>
                          <m:e>
                            <m:r>
                              <a:rPr kumimoji="1" lang="en-US" altLang="ja-JP" b="0" i="1" smtClean="0">
                                <a:latin typeface="Cambria Math"/>
                              </a:rPr>
                              <m:t>0</m:t>
                            </m:r>
                          </m:e>
                          <m:e>
                            <m:r>
                              <a:rPr kumimoji="1" lang="en-US" altLang="ja-JP" b="0" i="1" smtClean="0">
                                <a:latin typeface="Cambria Math"/>
                              </a:rPr>
                              <m:t>−</m:t>
                            </m:r>
                            <m:r>
                              <a:rPr kumimoji="1" lang="en-US" altLang="ja-JP" b="0" i="1" smtClean="0">
                                <a:latin typeface="Cambria Math"/>
                              </a:rPr>
                              <m:t>𝑠𝑖𝑛</m:t>
                            </m:r>
                            <m:r>
                              <a:rPr kumimoji="1" lang="en-US" altLang="ja-JP" b="0" i="1" smtClean="0">
                                <a:latin typeface="Cambria Math"/>
                              </a:rPr>
                              <m:t>2</m:t>
                            </m:r>
                            <m:r>
                              <a:rPr kumimoji="1" lang="ja-JP" altLang="en-US" b="0" i="1" smtClean="0">
                                <a:latin typeface="Cambria Math"/>
                              </a:rPr>
                              <m:t>𝜑</m:t>
                            </m:r>
                          </m:e>
                          <m:e>
                            <m:r>
                              <a:rPr kumimoji="1" lang="en-US" altLang="ja-JP" b="0" i="1" smtClean="0">
                                <a:latin typeface="Cambria Math"/>
                              </a:rPr>
                              <m:t>𝑐𝑜𝑠</m:t>
                            </m:r>
                            <m:r>
                              <a:rPr kumimoji="1" lang="en-US" altLang="ja-JP" b="0" i="1" smtClean="0">
                                <a:latin typeface="Cambria Math"/>
                              </a:rPr>
                              <m:t>2</m:t>
                            </m:r>
                            <m:r>
                              <a:rPr kumimoji="1" lang="ja-JP" altLang="en-US" b="0" i="1" smtClean="0">
                                <a:latin typeface="Cambria Math"/>
                              </a:rPr>
                              <m:t>𝜑</m:t>
                            </m:r>
                          </m:e>
                          <m:e>
                            <m:r>
                              <a:rPr kumimoji="1" lang="en-US" altLang="ja-JP" b="0" i="1" smtClean="0">
                                <a:latin typeface="Cambria Math"/>
                              </a:rPr>
                              <m:t>0</m:t>
                            </m:r>
                          </m:e>
                        </m:mr>
                        <m:mr>
                          <m:e>
                            <m:r>
                              <a:rPr kumimoji="1" lang="en-US" altLang="ja-JP" b="0" i="1" smtClean="0">
                                <a:latin typeface="Cambria Math"/>
                              </a:rPr>
                              <m:t>0</m:t>
                            </m:r>
                          </m:e>
                          <m:e>
                            <m:r>
                              <a:rPr kumimoji="1" lang="en-US" altLang="ja-JP" b="0" i="1" smtClean="0">
                                <a:latin typeface="Cambria Math"/>
                              </a:rPr>
                              <m:t>0</m:t>
                            </m:r>
                          </m:e>
                          <m:e>
                            <m:r>
                              <a:rPr kumimoji="1" lang="en-US" altLang="ja-JP" b="0" i="1" smtClean="0">
                                <a:latin typeface="Cambria Math"/>
                              </a:rPr>
                              <m:t>0</m:t>
                            </m:r>
                          </m:e>
                          <m:e>
                            <m:r>
                              <a:rPr kumimoji="1" lang="en-US" altLang="ja-JP" b="0" i="1" smtClean="0">
                                <a:latin typeface="Cambria Math"/>
                              </a:rPr>
                              <m:t>1</m:t>
                            </m:r>
                          </m:e>
                        </m:mr>
                      </m:m>
                    </m:oMath>
                  </m:oMathPara>
                </a14:m>
                <a:endParaRPr kumimoji="1" lang="en-US" altLang="ja-JP" b="0" dirty="0" smtClean="0"/>
              </a:p>
              <a:p>
                <a:pPr marL="68580" indent="0">
                  <a:buNone/>
                </a:pPr>
                <a:endParaRPr kumimoji="1" lang="en-US" altLang="ja-JP" b="0" dirty="0" smtClean="0"/>
              </a:p>
              <a:p>
                <a:pPr marL="68580" indent="0">
                  <a:buNone/>
                </a:pPr>
                <a:endParaRPr kumimoji="1" lang="en-US" altLang="ja-JP" b="0" dirty="0" smtClean="0"/>
              </a:p>
              <a:p>
                <a:pPr marL="68580" indent="0">
                  <a:buNone/>
                </a:pPr>
                <a:endParaRPr kumimoji="1" lang="en-US" altLang="ja-JP" b="0" dirty="0" smtClean="0"/>
              </a:p>
              <a:p>
                <a:pPr marL="68580" indent="0">
                  <a:buNone/>
                </a:pPr>
                <a:endParaRPr kumimoji="1" lang="ja-JP" altLang="en-US"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rotWithShape="1">
                <a:blip r:embed="rId2"/>
                <a:stretch>
                  <a:fillRect l="-706" t="-2800"/>
                </a:stretch>
              </a:blipFill>
            </p:spPr>
            <p:txBody>
              <a:bodyPr/>
              <a:lstStyle/>
              <a:p>
                <a:r>
                  <a:rPr lang="ja-JP" altLang="en-US">
                    <a:noFill/>
                  </a:rPr>
                  <a:t> </a:t>
                </a:r>
              </a:p>
            </p:txBody>
          </p:sp>
        </mc:Fallback>
      </mc:AlternateContent>
      <p:sp>
        <p:nvSpPr>
          <p:cNvPr id="4" name="左大かっこ 3"/>
          <p:cNvSpPr/>
          <p:nvPr/>
        </p:nvSpPr>
        <p:spPr>
          <a:xfrm>
            <a:off x="3491880" y="4797152"/>
            <a:ext cx="72008" cy="1440160"/>
          </a:xfrm>
          <a:prstGeom prst="lef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 name="右大かっこ 4"/>
          <p:cNvSpPr/>
          <p:nvPr/>
        </p:nvSpPr>
        <p:spPr>
          <a:xfrm>
            <a:off x="7308304" y="4653136"/>
            <a:ext cx="108012" cy="1584176"/>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34490200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3600" dirty="0" smtClean="0"/>
              <a:t>5.4.1 The Fourier Transform Spectrometer (FTS)</a:t>
            </a:r>
            <a:endParaRPr kumimoji="1" lang="ja-JP" altLang="en-US" sz="3600"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normAutofit fontScale="85000" lnSpcReduction="20000"/>
              </a:bodyPr>
              <a:lstStyle/>
              <a:p>
                <a:r>
                  <a:rPr kumimoji="1" lang="ja-JP" altLang="en-US" dirty="0" smtClean="0"/>
                  <a:t>要はマイケルソン干渉計</a:t>
                </a:r>
                <a:endParaRPr kumimoji="1" lang="en-US" altLang="ja-JP" dirty="0" smtClean="0"/>
              </a:p>
              <a:p>
                <a:r>
                  <a:rPr kumimoji="1" lang="en-US" altLang="ja-JP" dirty="0" smtClean="0"/>
                  <a:t>2</a:t>
                </a:r>
                <a:r>
                  <a:rPr kumimoji="1" lang="ja-JP" altLang="en-US" dirty="0" err="1" smtClean="0"/>
                  <a:t>つの</a:t>
                </a:r>
                <a:r>
                  <a:rPr kumimoji="1" lang="ja-JP" altLang="en-US" dirty="0" smtClean="0"/>
                  <a:t>光路の光路差を</a:t>
                </a:r>
                <a14:m>
                  <m:oMath xmlns:m="http://schemas.openxmlformats.org/officeDocument/2006/math">
                    <m:r>
                      <m:rPr>
                        <m:sty m:val="p"/>
                      </m:rPr>
                      <a:rPr kumimoji="1" lang="en-US" altLang="ja-JP" b="0" i="0" smtClean="0">
                        <a:latin typeface="Cambria Math"/>
                      </a:rPr>
                      <m:t>Δ</m:t>
                    </m:r>
                    <m:r>
                      <a:rPr kumimoji="1" lang="en-US" altLang="ja-JP" b="0" i="1" smtClean="0">
                        <a:latin typeface="Cambria Math"/>
                      </a:rPr>
                      <m:t>𝑥</m:t>
                    </m:r>
                  </m:oMath>
                </a14:m>
                <a:r>
                  <a:rPr kumimoji="1" lang="ja-JP" altLang="en-US" dirty="0" smtClean="0"/>
                  <a:t>とすると、出力光</a:t>
                </a:r>
                <a:r>
                  <a:rPr kumimoji="1" lang="en-US" altLang="ja-JP" dirty="0" smtClean="0"/>
                  <a:t>(</a:t>
                </a:r>
                <a:r>
                  <a:rPr kumimoji="1" lang="ja-JP" altLang="en-US" dirty="0" smtClean="0"/>
                  <a:t>単色</a:t>
                </a:r>
                <a:r>
                  <a:rPr kumimoji="1" lang="en-US" altLang="ja-JP" dirty="0" smtClean="0"/>
                  <a:t>)</a:t>
                </a:r>
                <a:r>
                  <a:rPr kumimoji="1" lang="ja-JP" altLang="en-US" dirty="0" smtClean="0"/>
                  <a:t>の強度は</a:t>
                </a:r>
                <a14:m>
                  <m:oMath xmlns:m="http://schemas.openxmlformats.org/officeDocument/2006/math">
                    <m:r>
                      <a:rPr kumimoji="1" lang="en-US" altLang="ja-JP" b="0" i="1" smtClean="0">
                        <a:latin typeface="Cambria Math"/>
                      </a:rPr>
                      <m:t>𝑇</m:t>
                    </m:r>
                    <m:d>
                      <m:dPr>
                        <m:ctrlPr>
                          <a:rPr kumimoji="1" lang="en-US" altLang="ja-JP" b="0" i="1" smtClean="0">
                            <a:latin typeface="Cambria Math"/>
                          </a:rPr>
                        </m:ctrlPr>
                      </m:dPr>
                      <m:e>
                        <m:r>
                          <a:rPr kumimoji="1" lang="en-US" altLang="ja-JP" b="0" i="1" smtClean="0">
                            <a:latin typeface="Cambria Math"/>
                          </a:rPr>
                          <m:t>𝑘</m:t>
                        </m:r>
                        <m:r>
                          <a:rPr kumimoji="1" lang="en-US" altLang="ja-JP" b="0" i="1" smtClean="0">
                            <a:latin typeface="Cambria Math"/>
                          </a:rPr>
                          <m:t>,</m:t>
                        </m:r>
                        <m:r>
                          <m:rPr>
                            <m:sty m:val="p"/>
                          </m:rPr>
                          <a:rPr kumimoji="1" lang="en-US" altLang="ja-JP" b="0" i="0" smtClean="0">
                            <a:latin typeface="Cambria Math"/>
                          </a:rPr>
                          <m:t>Δ</m:t>
                        </m:r>
                        <m:r>
                          <a:rPr kumimoji="1" lang="en-US" altLang="ja-JP" b="0" i="1" smtClean="0">
                            <a:latin typeface="Cambria Math"/>
                          </a:rPr>
                          <m:t>𝑥</m:t>
                        </m:r>
                      </m:e>
                    </m:d>
                    <m:r>
                      <a:rPr kumimoji="1" lang="en-US" altLang="ja-JP" b="0" i="1" smtClean="0">
                        <a:latin typeface="Cambria Math"/>
                      </a:rPr>
                      <m:t>=</m:t>
                    </m:r>
                    <m:f>
                      <m:fPr>
                        <m:ctrlPr>
                          <a:rPr kumimoji="1" lang="en-US" altLang="ja-JP" b="0" i="1" smtClean="0">
                            <a:latin typeface="Cambria Math"/>
                          </a:rPr>
                        </m:ctrlPr>
                      </m:fPr>
                      <m:num>
                        <m:r>
                          <a:rPr kumimoji="1" lang="en-US" altLang="ja-JP" b="0" i="1" smtClean="0">
                            <a:latin typeface="Cambria Math"/>
                          </a:rPr>
                          <m:t>𝐼</m:t>
                        </m:r>
                      </m:num>
                      <m:den>
                        <m:r>
                          <a:rPr kumimoji="1" lang="en-US" altLang="ja-JP" b="0" i="1" smtClean="0">
                            <a:latin typeface="Cambria Math"/>
                          </a:rPr>
                          <m:t>2</m:t>
                        </m:r>
                      </m:den>
                    </m:f>
                    <m:r>
                      <a:rPr kumimoji="1" lang="en-US" altLang="ja-JP" b="0" i="1" smtClean="0">
                        <a:latin typeface="Cambria Math"/>
                      </a:rPr>
                      <m:t>[1+</m:t>
                    </m:r>
                    <m:r>
                      <m:rPr>
                        <m:sty m:val="p"/>
                      </m:rPr>
                      <a:rPr kumimoji="1" lang="en-US" altLang="ja-JP" b="0" i="1" smtClean="0">
                        <a:latin typeface="Cambria Math"/>
                      </a:rPr>
                      <m:t>cos</m:t>
                    </m:r>
                    <m:d>
                      <m:dPr>
                        <m:ctrlPr>
                          <a:rPr kumimoji="1" lang="en-US" altLang="ja-JP" b="0" i="1" smtClean="0">
                            <a:latin typeface="Cambria Math"/>
                          </a:rPr>
                        </m:ctrlPr>
                      </m:dPr>
                      <m:e>
                        <m:r>
                          <a:rPr kumimoji="1" lang="en-US" altLang="ja-JP" b="0" i="1" smtClean="0">
                            <a:latin typeface="Cambria Math"/>
                          </a:rPr>
                          <m:t>𝑘</m:t>
                        </m:r>
                        <m:r>
                          <m:rPr>
                            <m:sty m:val="p"/>
                          </m:rPr>
                          <a:rPr kumimoji="1" lang="en-US" altLang="ja-JP" b="0" i="0" smtClean="0">
                            <a:latin typeface="Cambria Math"/>
                          </a:rPr>
                          <m:t>Δ</m:t>
                        </m:r>
                        <m:r>
                          <a:rPr kumimoji="1" lang="en-US" altLang="ja-JP" b="0" i="1" smtClean="0">
                            <a:latin typeface="Cambria Math"/>
                          </a:rPr>
                          <m:t>𝑥</m:t>
                        </m:r>
                      </m:e>
                    </m:d>
                    <m:r>
                      <a:rPr kumimoji="1" lang="en-US" altLang="ja-JP" b="0" i="1" smtClean="0">
                        <a:latin typeface="Cambria Math"/>
                      </a:rPr>
                      <m:t>]</m:t>
                    </m:r>
                  </m:oMath>
                </a14:m>
                <a:endParaRPr kumimoji="1" lang="en-US" altLang="ja-JP" dirty="0" smtClean="0"/>
              </a:p>
              <a:p>
                <a:r>
                  <a:rPr kumimoji="1" lang="ja-JP" altLang="en-US" dirty="0" smtClean="0"/>
                  <a:t>スペクトル強度</a:t>
                </a:r>
                <a14:m>
                  <m:oMath xmlns:m="http://schemas.openxmlformats.org/officeDocument/2006/math">
                    <m:r>
                      <a:rPr kumimoji="1" lang="en-US" altLang="ja-JP" b="0" i="1" smtClean="0">
                        <a:latin typeface="Cambria Math"/>
                      </a:rPr>
                      <m:t>𝐼</m:t>
                    </m:r>
                    <m:r>
                      <a:rPr kumimoji="1" lang="en-US" altLang="ja-JP" b="0" i="1" smtClean="0">
                        <a:latin typeface="Cambria Math"/>
                      </a:rPr>
                      <m:t>(</m:t>
                    </m:r>
                    <m:r>
                      <a:rPr kumimoji="1" lang="en-US" altLang="ja-JP" b="0" i="1" smtClean="0">
                        <a:latin typeface="Cambria Math"/>
                      </a:rPr>
                      <m:t>𝑘</m:t>
                    </m:r>
                    <m:r>
                      <a:rPr kumimoji="1" lang="en-US" altLang="ja-JP" b="0" i="1" smtClean="0">
                        <a:latin typeface="Cambria Math"/>
                      </a:rPr>
                      <m:t>)</m:t>
                    </m:r>
                  </m:oMath>
                </a14:m>
                <a:r>
                  <a:rPr kumimoji="1" lang="ja-JP" altLang="en-US" dirty="0" smtClean="0"/>
                  <a:t>とすると</a:t>
                </a:r>
                <a:endParaRPr kumimoji="1" lang="en-US" altLang="ja-JP" dirty="0" smtClean="0"/>
              </a:p>
              <a:p>
                <a:pPr marL="68580" indent="0">
                  <a:buNone/>
                </a:pPr>
                <a14:m>
                  <m:oMathPara xmlns:m="http://schemas.openxmlformats.org/officeDocument/2006/math">
                    <m:oMathParaPr>
                      <m:jc m:val="centerGroup"/>
                    </m:oMathParaPr>
                    <m:oMath xmlns:m="http://schemas.openxmlformats.org/officeDocument/2006/math">
                      <m:r>
                        <a:rPr kumimoji="1" lang="en-US" altLang="ja-JP" b="0" i="1" smtClean="0">
                          <a:latin typeface="Cambria Math"/>
                        </a:rPr>
                        <m:t>𝐹</m:t>
                      </m:r>
                      <m:d>
                        <m:dPr>
                          <m:ctrlPr>
                            <a:rPr kumimoji="1" lang="en-US" altLang="ja-JP" b="0" i="1" smtClean="0">
                              <a:latin typeface="Cambria Math"/>
                            </a:rPr>
                          </m:ctrlPr>
                        </m:dPr>
                        <m:e>
                          <m:r>
                            <m:rPr>
                              <m:sty m:val="p"/>
                            </m:rPr>
                            <a:rPr kumimoji="1" lang="en-US" altLang="ja-JP" b="0" i="0" smtClean="0">
                              <a:latin typeface="Cambria Math"/>
                            </a:rPr>
                            <m:t>Δ</m:t>
                          </m:r>
                          <m:r>
                            <a:rPr kumimoji="1" lang="en-US" altLang="ja-JP" b="0" i="1" smtClean="0">
                              <a:latin typeface="Cambria Math"/>
                            </a:rPr>
                            <m:t>𝑥</m:t>
                          </m:r>
                        </m:e>
                      </m:d>
                      <m:r>
                        <a:rPr kumimoji="1" lang="en-US" altLang="ja-JP" b="0" i="1" smtClean="0">
                          <a:latin typeface="Cambria Math"/>
                        </a:rPr>
                        <m:t>=</m:t>
                      </m:r>
                      <m:r>
                        <a:rPr kumimoji="1" lang="en-US" altLang="ja-JP" b="0" i="1" smtClean="0">
                          <a:latin typeface="Cambria Math"/>
                        </a:rPr>
                        <m:t>𝑐</m:t>
                      </m:r>
                      <m:r>
                        <a:rPr kumimoji="1" lang="en-US" altLang="ja-JP" b="0" i="1" smtClean="0">
                          <a:latin typeface="Cambria Math"/>
                        </a:rPr>
                        <m:t>∫</m:t>
                      </m:r>
                      <m:r>
                        <a:rPr kumimoji="1" lang="en-US" altLang="ja-JP" b="0" i="1" smtClean="0">
                          <a:latin typeface="Cambria Math"/>
                        </a:rPr>
                        <m:t>𝐼</m:t>
                      </m:r>
                      <m:d>
                        <m:dPr>
                          <m:ctrlPr>
                            <a:rPr kumimoji="1" lang="en-US" altLang="ja-JP" b="0" i="1" smtClean="0">
                              <a:latin typeface="Cambria Math"/>
                            </a:rPr>
                          </m:ctrlPr>
                        </m:dPr>
                        <m:e>
                          <m:r>
                            <a:rPr kumimoji="1" lang="en-US" altLang="ja-JP" b="0" i="1" smtClean="0">
                              <a:latin typeface="Cambria Math"/>
                            </a:rPr>
                            <m:t>𝑘</m:t>
                          </m:r>
                        </m:e>
                      </m:d>
                      <m:r>
                        <a:rPr kumimoji="1" lang="en-US" altLang="ja-JP" b="0" i="1" smtClean="0">
                          <a:latin typeface="Cambria Math"/>
                        </a:rPr>
                        <m:t>𝑇</m:t>
                      </m:r>
                      <m:d>
                        <m:dPr>
                          <m:ctrlPr>
                            <a:rPr kumimoji="1" lang="en-US" altLang="ja-JP" b="0" i="1" smtClean="0">
                              <a:latin typeface="Cambria Math"/>
                            </a:rPr>
                          </m:ctrlPr>
                        </m:dPr>
                        <m:e>
                          <m:r>
                            <a:rPr kumimoji="1" lang="en-US" altLang="ja-JP" b="0" i="1" smtClean="0">
                              <a:latin typeface="Cambria Math"/>
                            </a:rPr>
                            <m:t>𝑘</m:t>
                          </m:r>
                          <m:r>
                            <a:rPr kumimoji="1" lang="en-US" altLang="ja-JP" b="0" i="1" smtClean="0">
                              <a:latin typeface="Cambria Math"/>
                            </a:rPr>
                            <m:t>,</m:t>
                          </m:r>
                          <m:r>
                            <m:rPr>
                              <m:sty m:val="p"/>
                            </m:rPr>
                            <a:rPr kumimoji="1" lang="en-US" altLang="ja-JP" b="0" i="0" smtClean="0">
                              <a:latin typeface="Cambria Math"/>
                            </a:rPr>
                            <m:t>Δ</m:t>
                          </m:r>
                          <m:r>
                            <a:rPr kumimoji="1" lang="en-US" altLang="ja-JP" b="0" i="1" smtClean="0">
                              <a:latin typeface="Cambria Math"/>
                            </a:rPr>
                            <m:t>𝑥</m:t>
                          </m:r>
                        </m:e>
                      </m:d>
                      <m:r>
                        <a:rPr kumimoji="1" lang="en-US" altLang="ja-JP" b="0" i="1" smtClean="0">
                          <a:latin typeface="Cambria Math"/>
                        </a:rPr>
                        <m:t>𝑑𝑘</m:t>
                      </m:r>
                      <m:r>
                        <a:rPr kumimoji="1" lang="en-US" altLang="ja-JP" b="0" i="1" smtClean="0">
                          <a:latin typeface="Cambria Math"/>
                        </a:rPr>
                        <m:t>=</m:t>
                      </m:r>
                      <m:r>
                        <a:rPr kumimoji="1" lang="en-US" altLang="ja-JP" b="0" i="1" smtClean="0">
                          <a:latin typeface="Cambria Math"/>
                        </a:rPr>
                        <m:t>𝑐𝑜𝑛𝑠𝑡</m:t>
                      </m:r>
                      <m:r>
                        <a:rPr kumimoji="1" lang="en-US" altLang="ja-JP" b="0" i="1" smtClean="0">
                          <a:latin typeface="Cambria Math"/>
                        </a:rPr>
                        <m:t>. +</m:t>
                      </m:r>
                      <m:f>
                        <m:fPr>
                          <m:ctrlPr>
                            <a:rPr kumimoji="1" lang="en-US" altLang="ja-JP" b="0" i="1" smtClean="0">
                              <a:latin typeface="Cambria Math"/>
                            </a:rPr>
                          </m:ctrlPr>
                        </m:fPr>
                        <m:num>
                          <m:r>
                            <a:rPr kumimoji="1" lang="en-US" altLang="ja-JP" b="0" i="1" smtClean="0">
                              <a:latin typeface="Cambria Math"/>
                            </a:rPr>
                            <m:t>𝑐</m:t>
                          </m:r>
                        </m:num>
                        <m:den>
                          <m:r>
                            <a:rPr kumimoji="1" lang="en-US" altLang="ja-JP" b="0" i="1" smtClean="0">
                              <a:latin typeface="Cambria Math"/>
                            </a:rPr>
                            <m:t>2</m:t>
                          </m:r>
                        </m:den>
                      </m:f>
                      <m:r>
                        <a:rPr kumimoji="1" lang="en-US" altLang="ja-JP" b="0" i="1" smtClean="0">
                          <a:latin typeface="Cambria Math"/>
                        </a:rPr>
                        <m:t>∫</m:t>
                      </m:r>
                      <m:r>
                        <a:rPr kumimoji="1" lang="en-US" altLang="ja-JP" b="0" i="1" smtClean="0">
                          <a:latin typeface="Cambria Math"/>
                        </a:rPr>
                        <m:t>𝐼</m:t>
                      </m:r>
                      <m:d>
                        <m:dPr>
                          <m:ctrlPr>
                            <a:rPr kumimoji="1" lang="en-US" altLang="ja-JP" b="0" i="1" smtClean="0">
                              <a:latin typeface="Cambria Math"/>
                            </a:rPr>
                          </m:ctrlPr>
                        </m:dPr>
                        <m:e>
                          <m:r>
                            <a:rPr kumimoji="1" lang="en-US" altLang="ja-JP" b="0" i="1" smtClean="0">
                              <a:latin typeface="Cambria Math"/>
                            </a:rPr>
                            <m:t>𝑘</m:t>
                          </m:r>
                        </m:e>
                      </m:d>
                      <m:r>
                        <m:rPr>
                          <m:sty m:val="p"/>
                        </m:rPr>
                        <a:rPr kumimoji="1" lang="en-US" altLang="ja-JP" b="0" i="1" smtClean="0">
                          <a:latin typeface="Cambria Math"/>
                        </a:rPr>
                        <m:t>cos</m:t>
                      </m:r>
                      <m:d>
                        <m:dPr>
                          <m:ctrlPr>
                            <a:rPr kumimoji="1" lang="en-US" altLang="ja-JP" b="0" i="1" smtClean="0">
                              <a:latin typeface="Cambria Math"/>
                            </a:rPr>
                          </m:ctrlPr>
                        </m:dPr>
                        <m:e>
                          <m:r>
                            <a:rPr kumimoji="1" lang="en-US" altLang="ja-JP" b="0" i="1" smtClean="0">
                              <a:latin typeface="Cambria Math"/>
                            </a:rPr>
                            <m:t>𝑘</m:t>
                          </m:r>
                          <m:r>
                            <m:rPr>
                              <m:sty m:val="p"/>
                            </m:rPr>
                            <a:rPr kumimoji="1" lang="en-US" altLang="ja-JP" b="0" i="0" smtClean="0">
                              <a:latin typeface="Cambria Math"/>
                            </a:rPr>
                            <m:t>Δx</m:t>
                          </m:r>
                        </m:e>
                      </m:d>
                      <m:r>
                        <m:rPr>
                          <m:sty m:val="p"/>
                        </m:rPr>
                        <a:rPr kumimoji="1" lang="en-US" altLang="ja-JP" b="0" i="0" smtClean="0">
                          <a:latin typeface="Cambria Math"/>
                        </a:rPr>
                        <m:t>dk</m:t>
                      </m:r>
                    </m:oMath>
                  </m:oMathPara>
                </a14:m>
                <a:endParaRPr kumimoji="1" lang="en-US" altLang="ja-JP" b="0" dirty="0" smtClean="0"/>
              </a:p>
              <a:p>
                <a:r>
                  <a:rPr lang="ja-JP" altLang="en-US" dirty="0"/>
                  <a:t>高分散</a:t>
                </a:r>
                <a14:m>
                  <m:oMath xmlns:m="http://schemas.openxmlformats.org/officeDocument/2006/math">
                    <m:r>
                      <a:rPr lang="en-US" altLang="ja-JP" i="1">
                        <a:latin typeface="Cambria Math"/>
                      </a:rPr>
                      <m:t>𝑅</m:t>
                    </m:r>
                    <m:r>
                      <a:rPr lang="en-US" altLang="ja-JP" i="1">
                        <a:latin typeface="Cambria Math"/>
                      </a:rPr>
                      <m:t>=4</m:t>
                    </m:r>
                    <m:r>
                      <m:rPr>
                        <m:sty m:val="p"/>
                      </m:rPr>
                      <a:rPr lang="en-US" altLang="ja-JP">
                        <a:latin typeface="Cambria Math"/>
                      </a:rPr>
                      <m:t>Δ</m:t>
                    </m:r>
                    <m:sSub>
                      <m:sSubPr>
                        <m:ctrlPr>
                          <a:rPr lang="en-US" altLang="ja-JP" i="1">
                            <a:latin typeface="Cambria Math"/>
                          </a:rPr>
                        </m:ctrlPr>
                      </m:sSubPr>
                      <m:e>
                        <m:r>
                          <m:rPr>
                            <m:sty m:val="p"/>
                          </m:rPr>
                          <a:rPr lang="en-US" altLang="ja-JP">
                            <a:latin typeface="Cambria Math"/>
                          </a:rPr>
                          <m:t>x</m:t>
                        </m:r>
                      </m:e>
                      <m:sub>
                        <m:r>
                          <m:rPr>
                            <m:sty m:val="p"/>
                          </m:rPr>
                          <a:rPr lang="en-US" altLang="ja-JP">
                            <a:latin typeface="Cambria Math"/>
                          </a:rPr>
                          <m:t>max</m:t>
                        </m:r>
                      </m:sub>
                    </m:sSub>
                  </m:oMath>
                </a14:m>
                <a:r>
                  <a:rPr lang="en-US" altLang="ja-JP" dirty="0"/>
                  <a:t>/</a:t>
                </a:r>
                <a14:m>
                  <m:oMath xmlns:m="http://schemas.openxmlformats.org/officeDocument/2006/math">
                    <m:r>
                      <a:rPr lang="en-US" altLang="ja-JP" i="1" dirty="0">
                        <a:latin typeface="Cambria Math"/>
                      </a:rPr>
                      <m:t>𝜆</m:t>
                    </m:r>
                  </m:oMath>
                </a14:m>
                <a:endParaRPr lang="en-US" altLang="ja-JP" dirty="0"/>
              </a:p>
              <a:p>
                <a:pPr marL="68580" indent="0">
                  <a:buNone/>
                </a:pPr>
                <a:r>
                  <a:rPr lang="en-US" altLang="ja-JP" dirty="0"/>
                  <a:t> </a:t>
                </a:r>
                <a14:m>
                  <m:oMath xmlns:m="http://schemas.openxmlformats.org/officeDocument/2006/math">
                    <m:r>
                      <m:rPr>
                        <m:sty m:val="p"/>
                      </m:rPr>
                      <a:rPr lang="en-US" altLang="ja-JP">
                        <a:latin typeface="Cambria Math"/>
                      </a:rPr>
                      <m:t>Δ</m:t>
                    </m:r>
                    <m:sSub>
                      <m:sSubPr>
                        <m:ctrlPr>
                          <a:rPr lang="en-US" altLang="ja-JP" i="1">
                            <a:latin typeface="Cambria Math"/>
                          </a:rPr>
                        </m:ctrlPr>
                      </m:sSubPr>
                      <m:e>
                        <m:r>
                          <a:rPr lang="en-US" altLang="ja-JP" i="1">
                            <a:latin typeface="Cambria Math"/>
                          </a:rPr>
                          <m:t>𝑥</m:t>
                        </m:r>
                      </m:e>
                      <m:sub>
                        <m:r>
                          <a:rPr lang="en-US" altLang="ja-JP" i="1">
                            <a:latin typeface="Cambria Math"/>
                          </a:rPr>
                          <m:t>𝑚𝑎𝑥</m:t>
                        </m:r>
                      </m:sub>
                    </m:sSub>
                    <m:r>
                      <a:rPr lang="en-US" altLang="ja-JP" i="1">
                        <a:latin typeface="Cambria Math"/>
                      </a:rPr>
                      <m:t>=10</m:t>
                    </m:r>
                    <m:r>
                      <a:rPr lang="en-US" altLang="ja-JP" i="1">
                        <a:latin typeface="Cambria Math"/>
                      </a:rPr>
                      <m:t>𝑐𝑚</m:t>
                    </m:r>
                    <m:r>
                      <a:rPr lang="en-US" altLang="ja-JP" i="1">
                        <a:latin typeface="Cambria Math"/>
                      </a:rPr>
                      <m:t>, </m:t>
                    </m:r>
                    <m:r>
                      <a:rPr lang="en-US" altLang="ja-JP" i="1">
                        <a:latin typeface="Cambria Math"/>
                      </a:rPr>
                      <m:t>𝜆</m:t>
                    </m:r>
                    <m:r>
                      <a:rPr lang="en-US" altLang="ja-JP" i="1">
                        <a:latin typeface="Cambria Math"/>
                      </a:rPr>
                      <m:t>=1</m:t>
                    </m:r>
                    <m:r>
                      <a:rPr lang="en-US" altLang="ja-JP" i="1">
                        <a:latin typeface="Cambria Math"/>
                      </a:rPr>
                      <m:t>𝜇</m:t>
                    </m:r>
                    <m:r>
                      <a:rPr lang="en-US" altLang="ja-JP" i="1">
                        <a:latin typeface="Cambria Math"/>
                      </a:rPr>
                      <m:t>𝑚</m:t>
                    </m:r>
                    <m:r>
                      <a:rPr lang="ja-JP" altLang="en-US" i="1">
                        <a:latin typeface="Cambria Math"/>
                      </a:rPr>
                      <m:t>で</m:t>
                    </m:r>
                    <m:r>
                      <a:rPr lang="en-US" altLang="ja-JP" i="1">
                        <a:latin typeface="Cambria Math"/>
                      </a:rPr>
                      <m:t>𝑅</m:t>
                    </m:r>
                    <m:r>
                      <a:rPr lang="en-US" altLang="ja-JP" i="1">
                        <a:latin typeface="Cambria Math"/>
                      </a:rPr>
                      <m:t>=400,000</m:t>
                    </m:r>
                  </m:oMath>
                </a14:m>
                <a:endParaRPr lang="en-US" altLang="ja-JP" dirty="0"/>
              </a:p>
              <a:p>
                <a:r>
                  <a:rPr lang="ja-JP" altLang="en-US" dirty="0"/>
                  <a:t>全ての光が検出器に入るため、</a:t>
                </a:r>
                <a:r>
                  <a:rPr lang="en-US" altLang="ja-JP" dirty="0"/>
                  <a:t>SN</a:t>
                </a:r>
                <a:r>
                  <a:rPr lang="ja-JP" altLang="en-US" dirty="0"/>
                  <a:t>比が高い</a:t>
                </a:r>
                <a:endParaRPr lang="en-US" altLang="ja-JP" dirty="0"/>
              </a:p>
              <a:p>
                <a:r>
                  <a:rPr lang="ja-JP" altLang="en-US" dirty="0"/>
                  <a:t>多数のスペクトル情報を得るには時間がかかる</a:t>
                </a:r>
              </a:p>
              <a:p>
                <a:pPr marL="68580" indent="0">
                  <a:buNone/>
                </a:pPr>
                <a:endParaRPr kumimoji="1" lang="en-US" altLang="ja-JP" b="0" dirty="0" smtClean="0"/>
              </a:p>
              <a:p>
                <a:pPr marL="68580" indent="0">
                  <a:buNone/>
                </a:pPr>
                <a:endParaRPr kumimoji="1" lang="en-US" altLang="ja-JP" dirty="0" smtClean="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rotWithShape="1">
                <a:blip r:embed="rId2"/>
                <a:stretch>
                  <a:fillRect l="-157" t="-3333"/>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40176165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3600" dirty="0"/>
              <a:t>5.4.1 The Fourier Transform Spectrometer (FTS)</a:t>
            </a:r>
            <a:endParaRPr kumimoji="1" lang="ja-JP" altLang="en-US" sz="3600"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lstStyle/>
              <a:p>
                <a:r>
                  <a:rPr lang="ja-JP" altLang="en-US" dirty="0" smtClean="0"/>
                  <a:t>高分散</a:t>
                </a:r>
                <a14:m>
                  <m:oMath xmlns:m="http://schemas.openxmlformats.org/officeDocument/2006/math">
                    <m:r>
                      <a:rPr lang="en-US" altLang="ja-JP" b="0" i="1" smtClean="0">
                        <a:latin typeface="Cambria Math"/>
                      </a:rPr>
                      <m:t>𝑅</m:t>
                    </m:r>
                    <m:r>
                      <a:rPr lang="en-US" altLang="ja-JP" b="0" i="1" smtClean="0">
                        <a:latin typeface="Cambria Math"/>
                      </a:rPr>
                      <m:t>=4</m:t>
                    </m:r>
                    <m:r>
                      <m:rPr>
                        <m:sty m:val="p"/>
                      </m:rPr>
                      <a:rPr lang="en-US" altLang="ja-JP" b="0" i="0" smtClean="0">
                        <a:latin typeface="Cambria Math"/>
                      </a:rPr>
                      <m:t>Δ</m:t>
                    </m:r>
                    <m:sSub>
                      <m:sSubPr>
                        <m:ctrlPr>
                          <a:rPr lang="en-US" altLang="ja-JP" b="0" i="1" smtClean="0">
                            <a:latin typeface="Cambria Math"/>
                          </a:rPr>
                        </m:ctrlPr>
                      </m:sSubPr>
                      <m:e>
                        <m:r>
                          <m:rPr>
                            <m:sty m:val="p"/>
                          </m:rPr>
                          <a:rPr lang="en-US" altLang="ja-JP" b="0" i="0" smtClean="0">
                            <a:latin typeface="Cambria Math"/>
                          </a:rPr>
                          <m:t>x</m:t>
                        </m:r>
                      </m:e>
                      <m:sub>
                        <m:r>
                          <m:rPr>
                            <m:sty m:val="p"/>
                          </m:rPr>
                          <a:rPr lang="en-US" altLang="ja-JP" b="0" i="0" smtClean="0">
                            <a:latin typeface="Cambria Math"/>
                          </a:rPr>
                          <m:t>max</m:t>
                        </m:r>
                      </m:sub>
                    </m:sSub>
                  </m:oMath>
                </a14:m>
                <a:r>
                  <a:rPr kumimoji="1" lang="en-US" altLang="ja-JP" dirty="0" smtClean="0"/>
                  <a:t>/</a:t>
                </a:r>
                <a14:m>
                  <m:oMath xmlns:m="http://schemas.openxmlformats.org/officeDocument/2006/math">
                    <m:r>
                      <a:rPr kumimoji="1" lang="en-US" altLang="ja-JP" b="0" i="1" dirty="0" smtClean="0">
                        <a:latin typeface="Cambria Math"/>
                      </a:rPr>
                      <m:t>𝜆</m:t>
                    </m:r>
                  </m:oMath>
                </a14:m>
                <a:endParaRPr kumimoji="1" lang="en-US" altLang="ja-JP" dirty="0" smtClean="0"/>
              </a:p>
              <a:p>
                <a:pPr marL="68580" indent="0">
                  <a:buNone/>
                </a:pPr>
                <a:r>
                  <a:rPr lang="en-US" altLang="ja-JP" dirty="0"/>
                  <a:t> </a:t>
                </a:r>
                <a14:m>
                  <m:oMath xmlns:m="http://schemas.openxmlformats.org/officeDocument/2006/math">
                    <m:r>
                      <m:rPr>
                        <m:sty m:val="p"/>
                      </m:rPr>
                      <a:rPr lang="en-US" altLang="ja-JP" b="0" i="0" smtClean="0">
                        <a:latin typeface="Cambria Math"/>
                      </a:rPr>
                      <m:t>Δ</m:t>
                    </m:r>
                    <m:sSub>
                      <m:sSubPr>
                        <m:ctrlPr>
                          <a:rPr lang="en-US" altLang="ja-JP" b="0" i="1" smtClean="0">
                            <a:latin typeface="Cambria Math"/>
                          </a:rPr>
                        </m:ctrlPr>
                      </m:sSubPr>
                      <m:e>
                        <m:r>
                          <a:rPr lang="en-US" altLang="ja-JP" b="0" i="1" smtClean="0">
                            <a:latin typeface="Cambria Math"/>
                          </a:rPr>
                          <m:t>𝑥</m:t>
                        </m:r>
                      </m:e>
                      <m:sub>
                        <m:r>
                          <a:rPr lang="en-US" altLang="ja-JP" b="0" i="1" smtClean="0">
                            <a:latin typeface="Cambria Math"/>
                          </a:rPr>
                          <m:t>𝑚𝑎𝑥</m:t>
                        </m:r>
                      </m:sub>
                    </m:sSub>
                    <m:r>
                      <a:rPr lang="en-US" altLang="ja-JP" b="0" i="1" smtClean="0">
                        <a:latin typeface="Cambria Math"/>
                      </a:rPr>
                      <m:t>=10</m:t>
                    </m:r>
                    <m:r>
                      <a:rPr lang="en-US" altLang="ja-JP" b="0" i="1" smtClean="0">
                        <a:latin typeface="Cambria Math"/>
                      </a:rPr>
                      <m:t>𝑐𝑚</m:t>
                    </m:r>
                    <m:r>
                      <a:rPr lang="en-US" altLang="ja-JP" b="0" i="1" smtClean="0">
                        <a:latin typeface="Cambria Math"/>
                      </a:rPr>
                      <m:t>, </m:t>
                    </m:r>
                    <m:r>
                      <a:rPr lang="en-US" altLang="ja-JP" b="0" i="1" smtClean="0">
                        <a:latin typeface="Cambria Math"/>
                      </a:rPr>
                      <m:t>𝜆</m:t>
                    </m:r>
                    <m:r>
                      <a:rPr lang="en-US" altLang="ja-JP" b="0" i="1" smtClean="0">
                        <a:latin typeface="Cambria Math"/>
                      </a:rPr>
                      <m:t>=1</m:t>
                    </m:r>
                    <m:r>
                      <a:rPr lang="en-US" altLang="ja-JP" b="0" i="1" smtClean="0">
                        <a:latin typeface="Cambria Math"/>
                      </a:rPr>
                      <m:t>𝜇</m:t>
                    </m:r>
                    <m:r>
                      <a:rPr lang="en-US" altLang="ja-JP" b="0" i="1" smtClean="0">
                        <a:latin typeface="Cambria Math"/>
                      </a:rPr>
                      <m:t>𝑚</m:t>
                    </m:r>
                    <m:r>
                      <a:rPr lang="ja-JP" altLang="en-US" b="0" i="1" smtClean="0">
                        <a:latin typeface="Cambria Math"/>
                      </a:rPr>
                      <m:t>で</m:t>
                    </m:r>
                    <m:r>
                      <a:rPr lang="en-US" altLang="ja-JP" b="0" i="1" smtClean="0">
                        <a:latin typeface="Cambria Math"/>
                      </a:rPr>
                      <m:t>𝑅</m:t>
                    </m:r>
                    <m:r>
                      <a:rPr lang="en-US" altLang="ja-JP" b="0" i="1" smtClean="0">
                        <a:latin typeface="Cambria Math"/>
                      </a:rPr>
                      <m:t>=400,000</m:t>
                    </m:r>
                  </m:oMath>
                </a14:m>
                <a:endParaRPr kumimoji="1" lang="en-US" altLang="ja-JP" dirty="0" smtClean="0"/>
              </a:p>
              <a:p>
                <a:r>
                  <a:rPr lang="ja-JP" altLang="en-US" dirty="0"/>
                  <a:t>全て</a:t>
                </a:r>
                <a:r>
                  <a:rPr lang="ja-JP" altLang="en-US" dirty="0" smtClean="0"/>
                  <a:t>の光が検出器に入るため、</a:t>
                </a:r>
                <a:r>
                  <a:rPr lang="en-US" altLang="ja-JP" dirty="0" smtClean="0"/>
                  <a:t>SN</a:t>
                </a:r>
                <a:r>
                  <a:rPr lang="ja-JP" altLang="en-US" dirty="0" smtClean="0"/>
                  <a:t>比が高い</a:t>
                </a:r>
                <a:endParaRPr lang="en-US" altLang="ja-JP" dirty="0" smtClean="0"/>
              </a:p>
              <a:p>
                <a:r>
                  <a:rPr kumimoji="1" lang="ja-JP" altLang="en-US" dirty="0"/>
                  <a:t>多数</a:t>
                </a:r>
                <a:r>
                  <a:rPr kumimoji="1" lang="ja-JP" altLang="en-US" dirty="0" smtClean="0"/>
                  <a:t>のスペクトル</a:t>
                </a:r>
                <a:r>
                  <a:rPr kumimoji="1" lang="ja-JP" altLang="en-US" dirty="0"/>
                  <a:t>情報</a:t>
                </a:r>
                <a:r>
                  <a:rPr kumimoji="1" lang="ja-JP" altLang="en-US" dirty="0" smtClean="0"/>
                  <a:t>を得るには時間がかかる</a:t>
                </a:r>
                <a:endParaRPr kumimoji="1" lang="ja-JP" altLang="en-US"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rotWithShape="1">
                <a:blip r:embed="rId2"/>
                <a:stretch>
                  <a:fillRect l="-471" t="-2267"/>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0792273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5.4.2 The </a:t>
            </a:r>
            <a:r>
              <a:rPr kumimoji="1" lang="en-US" altLang="ja-JP" dirty="0" err="1" smtClean="0"/>
              <a:t>Fabry</a:t>
            </a:r>
            <a:r>
              <a:rPr kumimoji="1" lang="en-US" altLang="ja-JP" dirty="0" smtClean="0"/>
              <a:t>-Perot etalon</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normAutofit/>
              </a:bodyPr>
              <a:lstStyle/>
              <a:p>
                <a14:m>
                  <m:oMath xmlns:m="http://schemas.openxmlformats.org/officeDocument/2006/math">
                    <m:r>
                      <a:rPr kumimoji="1" lang="en-US" altLang="ja-JP" sz="2400" b="0" i="1" smtClean="0">
                        <a:latin typeface="Cambria Math"/>
                      </a:rPr>
                      <m:t>𝑚</m:t>
                    </m:r>
                    <m:r>
                      <a:rPr kumimoji="1" lang="en-US" altLang="ja-JP" sz="2400" b="0" i="1" smtClean="0">
                        <a:latin typeface="Cambria Math"/>
                      </a:rPr>
                      <m:t>𝜆</m:t>
                    </m:r>
                    <m:r>
                      <a:rPr kumimoji="1" lang="en-US" altLang="ja-JP" sz="2400" b="0" i="1" smtClean="0">
                        <a:latin typeface="Cambria Math"/>
                      </a:rPr>
                      <m:t>=2</m:t>
                    </m:r>
                    <m:r>
                      <a:rPr kumimoji="1" lang="en-US" altLang="ja-JP" sz="2400" b="0" i="1" smtClean="0">
                        <a:latin typeface="Cambria Math"/>
                      </a:rPr>
                      <m:t>𝑛𝑑</m:t>
                    </m:r>
                    <m:r>
                      <m:rPr>
                        <m:sty m:val="p"/>
                      </m:rPr>
                      <a:rPr kumimoji="1" lang="en-US" altLang="ja-JP" sz="2400" b="0" i="1" smtClean="0">
                        <a:latin typeface="Cambria Math"/>
                      </a:rPr>
                      <m:t>cos</m:t>
                    </m:r>
                    <m:r>
                      <a:rPr kumimoji="1" lang="en-US" altLang="ja-JP" sz="2400" b="0" i="1" smtClean="0">
                        <a:latin typeface="Cambria Math"/>
                      </a:rPr>
                      <m:t>𝜃</m:t>
                    </m:r>
                  </m:oMath>
                </a14:m>
                <a:r>
                  <a:rPr kumimoji="1" lang="ja-JP" altLang="en-US" sz="2400" dirty="0" smtClean="0"/>
                  <a:t>を満たす波長で透過率最大</a:t>
                </a:r>
                <a:endParaRPr lang="en-US" altLang="ja-JP" sz="2400" dirty="0" smtClean="0"/>
              </a:p>
              <a:p>
                <a:r>
                  <a:rPr lang="ja-JP" altLang="en-US" sz="2400" dirty="0" smtClean="0"/>
                  <a:t>ナローバンド</a:t>
                </a:r>
                <a:r>
                  <a:rPr lang="ja-JP" altLang="en-US" sz="2400" dirty="0"/>
                  <a:t>フィルター</a:t>
                </a:r>
                <a:r>
                  <a:rPr lang="ja-JP" altLang="en-US" sz="2400" dirty="0" smtClean="0"/>
                  <a:t>を先に通す必要がある</a:t>
                </a:r>
                <a:endParaRPr lang="en-US" altLang="ja-JP" sz="2400" dirty="0" smtClean="0"/>
              </a:p>
              <a:p>
                <a:r>
                  <a:rPr lang="ja-JP" altLang="en-US" sz="2400" dirty="0"/>
                  <a:t>分解能</a:t>
                </a:r>
                <a:r>
                  <a:rPr kumimoji="1" lang="ja-JP" altLang="en-US" sz="2400" dirty="0" smtClean="0"/>
                  <a:t>は</a:t>
                </a:r>
                <a14:m>
                  <m:oMath xmlns:m="http://schemas.openxmlformats.org/officeDocument/2006/math">
                    <m:r>
                      <a:rPr kumimoji="1" lang="en-US" altLang="ja-JP" sz="2400" b="0" i="1" smtClean="0">
                        <a:latin typeface="Cambria Math"/>
                      </a:rPr>
                      <m:t>𝑅</m:t>
                    </m:r>
                    <m:r>
                      <a:rPr kumimoji="1" lang="en-US" altLang="ja-JP" sz="2400" b="0" i="1" smtClean="0">
                        <a:latin typeface="Cambria Math"/>
                      </a:rPr>
                      <m:t>=</m:t>
                    </m:r>
                    <m:f>
                      <m:fPr>
                        <m:ctrlPr>
                          <a:rPr kumimoji="1" lang="en-US" altLang="ja-JP" sz="2400" b="0" i="1" smtClean="0">
                            <a:latin typeface="Cambria Math"/>
                          </a:rPr>
                        </m:ctrlPr>
                      </m:fPr>
                      <m:num>
                        <m:r>
                          <a:rPr kumimoji="1" lang="en-US" altLang="ja-JP" sz="2400" b="0" i="1" smtClean="0">
                            <a:latin typeface="Cambria Math"/>
                          </a:rPr>
                          <m:t>𝜆</m:t>
                        </m:r>
                      </m:num>
                      <m:den>
                        <m:r>
                          <m:rPr>
                            <m:sty m:val="p"/>
                          </m:rPr>
                          <a:rPr kumimoji="1" lang="en-US" altLang="ja-JP" sz="2400" b="0" i="0" smtClean="0">
                            <a:latin typeface="Cambria Math"/>
                          </a:rPr>
                          <m:t>Δ</m:t>
                        </m:r>
                        <m:r>
                          <a:rPr kumimoji="1" lang="en-US" altLang="ja-JP" sz="2400" b="0" i="1" smtClean="0">
                            <a:latin typeface="Cambria Math"/>
                          </a:rPr>
                          <m:t>𝜆</m:t>
                        </m:r>
                      </m:den>
                    </m:f>
                    <m:r>
                      <a:rPr kumimoji="1" lang="en-US" altLang="ja-JP" sz="2400" b="0" i="1" smtClean="0">
                        <a:latin typeface="Cambria Math"/>
                      </a:rPr>
                      <m:t>=</m:t>
                    </m:r>
                    <m:f>
                      <m:fPr>
                        <m:ctrlPr>
                          <a:rPr kumimoji="1" lang="en-US" altLang="ja-JP" sz="2400" b="0" i="1" smtClean="0">
                            <a:latin typeface="Cambria Math"/>
                          </a:rPr>
                        </m:ctrlPr>
                      </m:fPr>
                      <m:num>
                        <m:r>
                          <m:rPr>
                            <m:sty m:val="p"/>
                          </m:rPr>
                          <a:rPr kumimoji="1" lang="en-US" altLang="ja-JP" sz="2400" b="0" i="0" smtClean="0">
                            <a:latin typeface="Cambria Math"/>
                          </a:rPr>
                          <m:t>Δ</m:t>
                        </m:r>
                        <m:sSub>
                          <m:sSubPr>
                            <m:ctrlPr>
                              <a:rPr kumimoji="1" lang="en-US" altLang="ja-JP" sz="2400" b="0" i="1" smtClean="0">
                                <a:latin typeface="Cambria Math"/>
                              </a:rPr>
                            </m:ctrlPr>
                          </m:sSubPr>
                          <m:e>
                            <m:r>
                              <a:rPr kumimoji="1" lang="en-US" altLang="ja-JP" sz="2400" b="0" i="1" smtClean="0">
                                <a:latin typeface="Cambria Math"/>
                              </a:rPr>
                              <m:t>𝜆</m:t>
                            </m:r>
                          </m:e>
                          <m:sub>
                            <m:r>
                              <m:rPr>
                                <m:sty m:val="p"/>
                              </m:rPr>
                              <a:rPr kumimoji="1" lang="en-US" altLang="ja-JP" sz="2400" b="0" i="1" smtClean="0">
                                <a:latin typeface="Cambria Math"/>
                              </a:rPr>
                              <m:t>FSP</m:t>
                            </m:r>
                          </m:sub>
                        </m:sSub>
                      </m:num>
                      <m:den>
                        <m:r>
                          <m:rPr>
                            <m:sty m:val="p"/>
                          </m:rPr>
                          <a:rPr lang="en-US" altLang="ja-JP" sz="2400">
                            <a:latin typeface="Cambria Math"/>
                          </a:rPr>
                          <m:t>Δ</m:t>
                        </m:r>
                        <m:r>
                          <a:rPr lang="en-US" altLang="ja-JP" sz="2400" i="1">
                            <a:latin typeface="Cambria Math"/>
                          </a:rPr>
                          <m:t>𝜆</m:t>
                        </m:r>
                      </m:den>
                    </m:f>
                    <m:f>
                      <m:fPr>
                        <m:ctrlPr>
                          <a:rPr kumimoji="1" lang="en-US" altLang="ja-JP" sz="2400" b="0" i="1" smtClean="0">
                            <a:latin typeface="Cambria Math"/>
                          </a:rPr>
                        </m:ctrlPr>
                      </m:fPr>
                      <m:num>
                        <m:r>
                          <a:rPr kumimoji="1" lang="en-US" altLang="ja-JP" sz="2400" b="0" i="0" smtClean="0">
                            <a:latin typeface="Cambria Math"/>
                          </a:rPr>
                          <m:t>2</m:t>
                        </m:r>
                        <m:r>
                          <m:rPr>
                            <m:sty m:val="p"/>
                          </m:rPr>
                          <a:rPr kumimoji="1" lang="en-US" altLang="ja-JP" sz="2400" b="0" i="0" smtClean="0">
                            <a:latin typeface="Cambria Math"/>
                          </a:rPr>
                          <m:t>nd</m:t>
                        </m:r>
                      </m:num>
                      <m:den>
                        <m:r>
                          <a:rPr kumimoji="1" lang="en-US" altLang="ja-JP" sz="2400" b="0" i="1" smtClean="0">
                            <a:latin typeface="Cambria Math"/>
                          </a:rPr>
                          <m:t>𝜆</m:t>
                        </m:r>
                      </m:den>
                    </m:f>
                    <m:r>
                      <a:rPr kumimoji="1" lang="en-US" altLang="ja-JP" sz="2400" b="0" i="1" smtClean="0">
                        <a:latin typeface="Cambria Math"/>
                      </a:rPr>
                      <m:t>=</m:t>
                    </m:r>
                    <m:f>
                      <m:fPr>
                        <m:ctrlPr>
                          <a:rPr kumimoji="1" lang="en-US" altLang="ja-JP" sz="2400" b="0" i="1" smtClean="0">
                            <a:latin typeface="Cambria Math"/>
                          </a:rPr>
                        </m:ctrlPr>
                      </m:fPr>
                      <m:num>
                        <m:r>
                          <a:rPr kumimoji="1" lang="en-US" altLang="ja-JP" sz="2400" b="0" i="1" smtClean="0">
                            <a:latin typeface="Cambria Math"/>
                          </a:rPr>
                          <m:t>2</m:t>
                        </m:r>
                        <m:r>
                          <a:rPr kumimoji="1" lang="en-US" altLang="ja-JP" sz="2400" b="0" i="1" smtClean="0">
                            <a:latin typeface="Cambria Math"/>
                          </a:rPr>
                          <m:t>𝐹𝑛𝑑</m:t>
                        </m:r>
                      </m:num>
                      <m:den>
                        <m:r>
                          <a:rPr kumimoji="1" lang="en-US" altLang="ja-JP" sz="2400" b="0" i="1" smtClean="0">
                            <a:latin typeface="Cambria Math"/>
                          </a:rPr>
                          <m:t>𝜆</m:t>
                        </m:r>
                      </m:den>
                    </m:f>
                  </m:oMath>
                </a14:m>
                <a:endParaRPr kumimoji="1" lang="en-US" altLang="ja-JP" sz="2400" dirty="0" smtClean="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rotWithShape="1">
                <a:blip r:embed="rId2"/>
                <a:stretch>
                  <a:fillRect t="-1600"/>
                </a:stretch>
              </a:blipFill>
            </p:spPr>
            <p:txBody>
              <a:bodyPr/>
              <a:lstStyle/>
              <a:p>
                <a:r>
                  <a:rPr lang="ja-JP" altLang="en-US">
                    <a:noFill/>
                  </a:rPr>
                  <a:t> </a:t>
                </a:r>
              </a:p>
            </p:txBody>
          </p:sp>
        </mc:Fallback>
      </mc:AlternateContent>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45966" y="3453561"/>
            <a:ext cx="4602298" cy="34044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057491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5.4.2 The </a:t>
            </a:r>
            <a:r>
              <a:rPr lang="en-US" altLang="ja-JP" dirty="0" err="1"/>
              <a:t>Fabry</a:t>
            </a:r>
            <a:r>
              <a:rPr lang="en-US" altLang="ja-JP" dirty="0"/>
              <a:t>-Perot etalon</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normAutofit fontScale="92500" lnSpcReduction="20000"/>
              </a:bodyPr>
              <a:lstStyle/>
              <a:p>
                <a:pPr marL="68580" indent="0">
                  <a:buNone/>
                </a:pPr>
                <a14:m>
                  <m:oMath xmlns:m="http://schemas.openxmlformats.org/officeDocument/2006/math">
                    <m:r>
                      <a:rPr kumimoji="1" lang="en-US" altLang="ja-JP" b="0" i="1" smtClean="0">
                        <a:latin typeface="Cambria Math"/>
                      </a:rPr>
                      <m:t>𝛿</m:t>
                    </m:r>
                    <m:r>
                      <a:rPr kumimoji="1" lang="en-US" altLang="ja-JP" b="0" i="1" smtClean="0">
                        <a:latin typeface="Cambria Math"/>
                      </a:rPr>
                      <m:t>=(2</m:t>
                    </m:r>
                    <m:r>
                      <a:rPr kumimoji="1" lang="en-US" altLang="ja-JP" b="0" i="1" smtClean="0">
                        <a:latin typeface="Cambria Math"/>
                      </a:rPr>
                      <m:t>𝜋</m:t>
                    </m:r>
                    <m:r>
                      <a:rPr kumimoji="1" lang="en-US" altLang="ja-JP" b="0" i="1" smtClean="0">
                        <a:latin typeface="Cambria Math"/>
                      </a:rPr>
                      <m:t> /</m:t>
                    </m:r>
                    <m:r>
                      <a:rPr kumimoji="1" lang="en-US" altLang="ja-JP" b="0" i="1" smtClean="0">
                        <a:latin typeface="Cambria Math"/>
                      </a:rPr>
                      <m:t>𝜆</m:t>
                    </m:r>
                  </m:oMath>
                </a14:m>
                <a:r>
                  <a:rPr kumimoji="1" lang="en-US" altLang="ja-JP" dirty="0" smtClean="0"/>
                  <a:t>)</a:t>
                </a:r>
                <a14:m>
                  <m:oMath xmlns:m="http://schemas.openxmlformats.org/officeDocument/2006/math">
                    <m:r>
                      <a:rPr kumimoji="1" lang="en-US" altLang="ja-JP" b="0" i="1" dirty="0" smtClean="0">
                        <a:latin typeface="Cambria Math"/>
                      </a:rPr>
                      <m:t>(2</m:t>
                    </m:r>
                    <m:r>
                      <a:rPr kumimoji="1" lang="en-US" altLang="ja-JP" b="0" i="1" dirty="0" smtClean="0">
                        <a:latin typeface="Cambria Math"/>
                      </a:rPr>
                      <m:t>𝑛𝑑</m:t>
                    </m:r>
                    <m:r>
                      <m:rPr>
                        <m:sty m:val="p"/>
                      </m:rPr>
                      <a:rPr kumimoji="1" lang="en-US" altLang="ja-JP" b="0" i="1" dirty="0" smtClean="0">
                        <a:latin typeface="Cambria Math"/>
                      </a:rPr>
                      <m:t>cos</m:t>
                    </m:r>
                    <m:r>
                      <a:rPr kumimoji="1" lang="en-US" altLang="ja-JP" b="0" i="1" dirty="0" smtClean="0">
                        <a:latin typeface="Cambria Math"/>
                      </a:rPr>
                      <m:t>𝜃</m:t>
                    </m:r>
                    <m:r>
                      <a:rPr kumimoji="1" lang="en-US" altLang="ja-JP" b="0" i="1" dirty="0" smtClean="0">
                        <a:latin typeface="Cambria Math"/>
                      </a:rPr>
                      <m:t>)</m:t>
                    </m:r>
                  </m:oMath>
                </a14:m>
                <a:r>
                  <a:rPr kumimoji="1" lang="ja-JP" altLang="en-US" dirty="0" smtClean="0"/>
                  <a:t>とすると、透過光強度は</a:t>
                </a:r>
                <a:endParaRPr kumimoji="1" lang="en-US" altLang="ja-JP" dirty="0" smtClean="0"/>
              </a:p>
              <a:p>
                <a:pPr marL="68580" indent="0">
                  <a:buNone/>
                </a:pPr>
                <a14:m>
                  <m:oMathPara xmlns:m="http://schemas.openxmlformats.org/officeDocument/2006/math">
                    <m:oMathParaPr>
                      <m:jc m:val="centerGroup"/>
                    </m:oMathParaPr>
                    <m:oMath xmlns:m="http://schemas.openxmlformats.org/officeDocument/2006/math">
                      <m:f>
                        <m:fPr>
                          <m:ctrlPr>
                            <a:rPr kumimoji="1" lang="en-US" altLang="ja-JP" b="0" i="1" smtClean="0">
                              <a:latin typeface="Cambria Math"/>
                            </a:rPr>
                          </m:ctrlPr>
                        </m:fPr>
                        <m:num>
                          <m:r>
                            <a:rPr kumimoji="1" lang="en-US" altLang="ja-JP" b="0" i="1" smtClean="0">
                              <a:latin typeface="Cambria Math"/>
                            </a:rPr>
                            <m:t>𝐼</m:t>
                          </m:r>
                          <m:d>
                            <m:dPr>
                              <m:ctrlPr>
                                <a:rPr kumimoji="1" lang="en-US" altLang="ja-JP" b="0" i="1" smtClean="0">
                                  <a:latin typeface="Cambria Math"/>
                                </a:rPr>
                              </m:ctrlPr>
                            </m:dPr>
                            <m:e>
                              <m:r>
                                <a:rPr kumimoji="1" lang="en-US" altLang="ja-JP" b="0" i="1" smtClean="0">
                                  <a:latin typeface="Cambria Math"/>
                                </a:rPr>
                                <m:t>𝛿</m:t>
                              </m:r>
                            </m:e>
                          </m:d>
                        </m:num>
                        <m:den>
                          <m:r>
                            <a:rPr kumimoji="1" lang="en-US" altLang="ja-JP" b="0" i="1" smtClean="0">
                              <a:latin typeface="Cambria Math"/>
                            </a:rPr>
                            <m:t>𝐼</m:t>
                          </m:r>
                          <m:d>
                            <m:dPr>
                              <m:ctrlPr>
                                <a:rPr kumimoji="1" lang="en-US" altLang="ja-JP" b="0" i="1" smtClean="0">
                                  <a:latin typeface="Cambria Math"/>
                                </a:rPr>
                              </m:ctrlPr>
                            </m:dPr>
                            <m:e>
                              <m:r>
                                <a:rPr kumimoji="1" lang="en-US" altLang="ja-JP" b="0" i="1" smtClean="0">
                                  <a:latin typeface="Cambria Math"/>
                                </a:rPr>
                                <m:t>0</m:t>
                              </m:r>
                            </m:e>
                          </m:d>
                        </m:den>
                      </m:f>
                      <m:r>
                        <a:rPr kumimoji="1" lang="en-US" altLang="ja-JP" b="0" i="1" smtClean="0">
                          <a:latin typeface="Cambria Math"/>
                        </a:rPr>
                        <m:t>=1/(1+</m:t>
                      </m:r>
                      <m:sSup>
                        <m:sSupPr>
                          <m:ctrlPr>
                            <a:rPr kumimoji="1" lang="en-US" altLang="ja-JP" b="0" i="1" smtClean="0">
                              <a:latin typeface="Cambria Math"/>
                            </a:rPr>
                          </m:ctrlPr>
                        </m:sSupPr>
                        <m:e>
                          <m:f>
                            <m:fPr>
                              <m:ctrlPr>
                                <a:rPr kumimoji="1" lang="en-US" altLang="ja-JP" b="0" i="1" smtClean="0">
                                  <a:latin typeface="Cambria Math"/>
                                </a:rPr>
                              </m:ctrlPr>
                            </m:fPr>
                            <m:num>
                              <m:r>
                                <a:rPr kumimoji="1" lang="en-US" altLang="ja-JP" b="0" i="1" smtClean="0">
                                  <a:latin typeface="Cambria Math"/>
                                </a:rPr>
                                <m:t>4</m:t>
                              </m:r>
                              <m:r>
                                <a:rPr kumimoji="1" lang="en-US" altLang="ja-JP" b="0" i="1" smtClean="0">
                                  <a:latin typeface="Cambria Math"/>
                                </a:rPr>
                                <m:t>𝑟</m:t>
                              </m:r>
                            </m:num>
                            <m:den>
                              <m:sSup>
                                <m:sSupPr>
                                  <m:ctrlPr>
                                    <a:rPr kumimoji="1" lang="en-US" altLang="ja-JP" b="0" i="1" smtClean="0">
                                      <a:latin typeface="Cambria Math"/>
                                    </a:rPr>
                                  </m:ctrlPr>
                                </m:sSupPr>
                                <m:e>
                                  <m:d>
                                    <m:dPr>
                                      <m:ctrlPr>
                                        <a:rPr kumimoji="1" lang="en-US" altLang="ja-JP" b="0" i="1" smtClean="0">
                                          <a:latin typeface="Cambria Math"/>
                                        </a:rPr>
                                      </m:ctrlPr>
                                    </m:dPr>
                                    <m:e>
                                      <m:r>
                                        <a:rPr kumimoji="1" lang="en-US" altLang="ja-JP" b="0" i="1" smtClean="0">
                                          <a:latin typeface="Cambria Math"/>
                                        </a:rPr>
                                        <m:t>1−</m:t>
                                      </m:r>
                                      <m:r>
                                        <a:rPr kumimoji="1" lang="en-US" altLang="ja-JP" b="0" i="1" smtClean="0">
                                          <a:latin typeface="Cambria Math"/>
                                        </a:rPr>
                                        <m:t>𝑟</m:t>
                                      </m:r>
                                    </m:e>
                                  </m:d>
                                </m:e>
                                <m:sup>
                                  <m:r>
                                    <a:rPr kumimoji="1" lang="en-US" altLang="ja-JP" b="0" i="1" smtClean="0">
                                      <a:latin typeface="Cambria Math"/>
                                    </a:rPr>
                                    <m:t>2</m:t>
                                  </m:r>
                                </m:sup>
                              </m:sSup>
                            </m:den>
                          </m:f>
                          <m:sSup>
                            <m:sSupPr>
                              <m:ctrlPr>
                                <a:rPr kumimoji="1" lang="en-US" altLang="ja-JP" b="0" i="1" smtClean="0">
                                  <a:latin typeface="Cambria Math"/>
                                </a:rPr>
                              </m:ctrlPr>
                            </m:sSupPr>
                            <m:e>
                              <m:r>
                                <m:rPr>
                                  <m:sty m:val="p"/>
                                </m:rPr>
                                <a:rPr kumimoji="1" lang="en-US" altLang="ja-JP" b="0" i="0" smtClean="0">
                                  <a:latin typeface="Cambria Math"/>
                                </a:rPr>
                                <m:t>sin</m:t>
                              </m:r>
                            </m:e>
                            <m:sup>
                              <m:r>
                                <a:rPr kumimoji="1" lang="en-US" altLang="ja-JP" b="0" i="1" smtClean="0">
                                  <a:latin typeface="Cambria Math"/>
                                </a:rPr>
                                <m:t>2</m:t>
                              </m:r>
                            </m:sup>
                          </m:sSup>
                          <m:d>
                            <m:dPr>
                              <m:ctrlPr>
                                <a:rPr kumimoji="1" lang="en-US" altLang="ja-JP" b="0" i="1" smtClean="0">
                                  <a:latin typeface="Cambria Math"/>
                                </a:rPr>
                              </m:ctrlPr>
                            </m:dPr>
                            <m:e>
                              <m:r>
                                <a:rPr kumimoji="1" lang="en-US" altLang="ja-JP" b="0" i="1" smtClean="0">
                                  <a:latin typeface="Cambria Math"/>
                                </a:rPr>
                                <m:t>𝑘𝑛𝑑</m:t>
                              </m:r>
                              <m:r>
                                <m:rPr>
                                  <m:sty m:val="p"/>
                                </m:rPr>
                                <a:rPr kumimoji="1" lang="en-US" altLang="ja-JP" b="0" i="1" smtClean="0">
                                  <a:latin typeface="Cambria Math"/>
                                </a:rPr>
                                <m:t>cos</m:t>
                              </m:r>
                              <m:r>
                                <a:rPr kumimoji="1" lang="en-US" altLang="ja-JP" b="0" i="1" smtClean="0">
                                  <a:latin typeface="Cambria Math"/>
                                </a:rPr>
                                <m:t>𝜃</m:t>
                              </m:r>
                            </m:e>
                          </m:d>
                        </m:e>
                        <m:sup/>
                      </m:sSup>
                      <m:r>
                        <a:rPr kumimoji="1" lang="en-US" altLang="ja-JP" b="0" i="1" smtClean="0">
                          <a:latin typeface="Cambria Math"/>
                        </a:rPr>
                        <m:t>)</m:t>
                      </m:r>
                    </m:oMath>
                  </m:oMathPara>
                </a14:m>
                <a:endParaRPr kumimoji="1" lang="en-US" altLang="ja-JP" dirty="0" smtClean="0"/>
              </a:p>
              <a:p>
                <a:pPr marL="68580" indent="0">
                  <a:buNone/>
                </a:pPr>
                <a:r>
                  <a:rPr lang="en-US" altLang="ja-JP" dirty="0" smtClean="0"/>
                  <a:t>              </a:t>
                </a:r>
                <a14:m>
                  <m:oMath xmlns:m="http://schemas.openxmlformats.org/officeDocument/2006/math">
                    <m:r>
                      <a:rPr lang="en-US" altLang="ja-JP" b="0" i="1" smtClean="0">
                        <a:latin typeface="Cambria Math"/>
                      </a:rPr>
                      <m:t>=1/(</m:t>
                    </m:r>
                    <m:r>
                      <a:rPr lang="en-US" altLang="ja-JP" i="1">
                        <a:latin typeface="Cambria Math"/>
                      </a:rPr>
                      <m:t>1+</m:t>
                    </m:r>
                    <m:sSup>
                      <m:sSupPr>
                        <m:ctrlPr>
                          <a:rPr lang="en-US" altLang="ja-JP" i="1">
                            <a:latin typeface="Cambria Math"/>
                          </a:rPr>
                        </m:ctrlPr>
                      </m:sSupPr>
                      <m:e>
                        <m:d>
                          <m:dPr>
                            <m:ctrlPr>
                              <a:rPr lang="en-US" altLang="ja-JP" i="1">
                                <a:latin typeface="Cambria Math"/>
                              </a:rPr>
                            </m:ctrlPr>
                          </m:dPr>
                          <m:e>
                            <m:f>
                              <m:fPr>
                                <m:ctrlPr>
                                  <a:rPr lang="en-US" altLang="ja-JP" i="1">
                                    <a:latin typeface="Cambria Math"/>
                                  </a:rPr>
                                </m:ctrlPr>
                              </m:fPr>
                              <m:num>
                                <m:r>
                                  <a:rPr lang="en-US" altLang="ja-JP" i="1">
                                    <a:latin typeface="Cambria Math"/>
                                  </a:rPr>
                                  <m:t>2</m:t>
                                </m:r>
                                <m:r>
                                  <a:rPr lang="en-US" altLang="ja-JP" i="1">
                                    <a:latin typeface="Cambria Math"/>
                                  </a:rPr>
                                  <m:t>𝐹</m:t>
                                </m:r>
                              </m:num>
                              <m:den>
                                <m:r>
                                  <a:rPr lang="en-US" altLang="ja-JP" i="1">
                                    <a:latin typeface="Cambria Math"/>
                                  </a:rPr>
                                  <m:t>𝜋</m:t>
                                </m:r>
                              </m:den>
                            </m:f>
                          </m:e>
                        </m:d>
                      </m:e>
                      <m:sup>
                        <m:r>
                          <a:rPr lang="en-US" altLang="ja-JP" i="1">
                            <a:latin typeface="Cambria Math"/>
                          </a:rPr>
                          <m:t>2</m:t>
                        </m:r>
                      </m:sup>
                    </m:sSup>
                    <m:func>
                      <m:funcPr>
                        <m:ctrlPr>
                          <a:rPr lang="en-US" altLang="ja-JP" i="1">
                            <a:latin typeface="Cambria Math"/>
                          </a:rPr>
                        </m:ctrlPr>
                      </m:funcPr>
                      <m:fName>
                        <m:sSup>
                          <m:sSupPr>
                            <m:ctrlPr>
                              <a:rPr lang="en-US" altLang="ja-JP" i="1">
                                <a:latin typeface="Cambria Math"/>
                              </a:rPr>
                            </m:ctrlPr>
                          </m:sSupPr>
                          <m:e>
                            <m:r>
                              <m:rPr>
                                <m:sty m:val="p"/>
                              </m:rPr>
                              <a:rPr lang="en-US" altLang="ja-JP">
                                <a:latin typeface="Cambria Math"/>
                              </a:rPr>
                              <m:t>sin</m:t>
                            </m:r>
                          </m:e>
                          <m:sup>
                            <m:r>
                              <a:rPr lang="en-US" altLang="ja-JP" i="1">
                                <a:latin typeface="Cambria Math"/>
                              </a:rPr>
                              <m:t>2</m:t>
                            </m:r>
                          </m:sup>
                        </m:sSup>
                      </m:fName>
                      <m:e>
                        <m:f>
                          <m:fPr>
                            <m:ctrlPr>
                              <a:rPr lang="en-US" altLang="ja-JP" i="1">
                                <a:latin typeface="Cambria Math"/>
                              </a:rPr>
                            </m:ctrlPr>
                          </m:fPr>
                          <m:num>
                            <m:r>
                              <a:rPr lang="en-US" altLang="ja-JP" i="1">
                                <a:latin typeface="Cambria Math"/>
                              </a:rPr>
                              <m:t>𝛿</m:t>
                            </m:r>
                          </m:num>
                          <m:den>
                            <m:r>
                              <a:rPr lang="en-US" altLang="ja-JP" i="1">
                                <a:latin typeface="Cambria Math"/>
                              </a:rPr>
                              <m:t>2</m:t>
                            </m:r>
                          </m:den>
                        </m:f>
                        <m:r>
                          <a:rPr lang="en-US" altLang="ja-JP" b="0" i="1" smtClean="0">
                            <a:latin typeface="Cambria Math"/>
                          </a:rPr>
                          <m:t>)</m:t>
                        </m:r>
                      </m:e>
                    </m:func>
                  </m:oMath>
                </a14:m>
                <a:endParaRPr lang="en-US" altLang="ja-JP" b="0" i="1" dirty="0" smtClean="0">
                  <a:latin typeface="Cambria Math"/>
                </a:endParaRPr>
              </a:p>
              <a:p>
                <a:pPr marL="68580" indent="0">
                  <a:buNone/>
                </a:pPr>
                <a14:m>
                  <m:oMath xmlns:m="http://schemas.openxmlformats.org/officeDocument/2006/math">
                    <m:r>
                      <a:rPr kumimoji="1" lang="en-US" altLang="ja-JP" b="0" i="1" smtClean="0">
                        <a:latin typeface="Cambria Math"/>
                      </a:rPr>
                      <m:t>2</m:t>
                    </m:r>
                    <m:r>
                      <a:rPr kumimoji="1" lang="en-US" altLang="ja-JP" b="0" i="1" smtClean="0">
                        <a:latin typeface="Cambria Math"/>
                      </a:rPr>
                      <m:t>𝜋</m:t>
                    </m:r>
                    <m:r>
                      <a:rPr lang="ja-JP" altLang="en-US" i="1">
                        <a:latin typeface="Cambria Math"/>
                      </a:rPr>
                      <m:t>周期で</m:t>
                    </m:r>
                    <m:r>
                      <a:rPr lang="ja-JP" altLang="en-US" i="1" smtClean="0">
                        <a:latin typeface="Cambria Math"/>
                      </a:rPr>
                      <m:t>ピーク</m:t>
                    </m:r>
                    <m:r>
                      <a:rPr lang="ja-JP" altLang="en-US" b="0" i="1" smtClean="0">
                        <a:latin typeface="Cambria Math"/>
                      </a:rPr>
                      <m:t>。</m:t>
                    </m:r>
                    <m:f>
                      <m:fPr>
                        <m:ctrlPr>
                          <a:rPr kumimoji="1" lang="en-US" altLang="ja-JP" b="0" i="1" smtClean="0">
                            <a:latin typeface="Cambria Math"/>
                          </a:rPr>
                        </m:ctrlPr>
                      </m:fPr>
                      <m:num>
                        <m:r>
                          <a:rPr kumimoji="1" lang="en-US" altLang="ja-JP" b="0" i="1" smtClean="0">
                            <a:latin typeface="Cambria Math"/>
                          </a:rPr>
                          <m:t>𝐼</m:t>
                        </m:r>
                        <m:d>
                          <m:dPr>
                            <m:ctrlPr>
                              <a:rPr kumimoji="1" lang="en-US" altLang="ja-JP" b="0" i="1" smtClean="0">
                                <a:latin typeface="Cambria Math"/>
                              </a:rPr>
                            </m:ctrlPr>
                          </m:dPr>
                          <m:e>
                            <m:r>
                              <a:rPr kumimoji="1" lang="en-US" altLang="ja-JP" b="0" i="1" smtClean="0">
                                <a:latin typeface="Cambria Math"/>
                              </a:rPr>
                              <m:t>𝛿</m:t>
                            </m:r>
                          </m:e>
                        </m:d>
                      </m:num>
                      <m:den>
                        <m:r>
                          <a:rPr kumimoji="1" lang="en-US" altLang="ja-JP" b="0" i="1" smtClean="0">
                            <a:latin typeface="Cambria Math"/>
                          </a:rPr>
                          <m:t>𝐼</m:t>
                        </m:r>
                        <m:d>
                          <m:dPr>
                            <m:ctrlPr>
                              <a:rPr kumimoji="1" lang="en-US" altLang="ja-JP" b="0" i="1" smtClean="0">
                                <a:latin typeface="Cambria Math"/>
                              </a:rPr>
                            </m:ctrlPr>
                          </m:dPr>
                          <m:e>
                            <m:r>
                              <a:rPr kumimoji="1" lang="en-US" altLang="ja-JP" b="0" i="1" smtClean="0">
                                <a:latin typeface="Cambria Math"/>
                              </a:rPr>
                              <m:t>0</m:t>
                            </m:r>
                          </m:e>
                        </m:d>
                      </m:den>
                    </m:f>
                    <m:r>
                      <a:rPr kumimoji="1" lang="en-US" altLang="ja-JP" b="0" i="1" smtClean="0">
                        <a:latin typeface="Cambria Math"/>
                      </a:rPr>
                      <m:t>=</m:t>
                    </m:r>
                    <m:f>
                      <m:fPr>
                        <m:ctrlPr>
                          <a:rPr kumimoji="1" lang="en-US" altLang="ja-JP" b="0" i="1" smtClean="0">
                            <a:latin typeface="Cambria Math"/>
                          </a:rPr>
                        </m:ctrlPr>
                      </m:fPr>
                      <m:num>
                        <m:r>
                          <a:rPr kumimoji="1" lang="en-US" altLang="ja-JP" b="0" i="1" smtClean="0">
                            <a:latin typeface="Cambria Math"/>
                          </a:rPr>
                          <m:t>1</m:t>
                        </m:r>
                      </m:num>
                      <m:den>
                        <m:r>
                          <a:rPr kumimoji="1" lang="en-US" altLang="ja-JP" b="0" i="1" smtClean="0">
                            <a:latin typeface="Cambria Math"/>
                          </a:rPr>
                          <m:t>2</m:t>
                        </m:r>
                      </m:den>
                    </m:f>
                  </m:oMath>
                </a14:m>
                <a:r>
                  <a:rPr kumimoji="1" lang="ja-JP" altLang="en-US" dirty="0" smtClean="0"/>
                  <a:t>となるところで</a:t>
                </a:r>
                <a14:m>
                  <m:oMath xmlns:m="http://schemas.openxmlformats.org/officeDocument/2006/math">
                    <m:sSub>
                      <m:sSubPr>
                        <m:ctrlPr>
                          <a:rPr kumimoji="1" lang="en-US" altLang="ja-JP" b="0" i="1" smtClean="0">
                            <a:latin typeface="Cambria Math"/>
                          </a:rPr>
                        </m:ctrlPr>
                      </m:sSubPr>
                      <m:e>
                        <m:r>
                          <a:rPr kumimoji="1" lang="en-US" altLang="ja-JP" b="0" i="1" smtClean="0">
                            <a:latin typeface="Cambria Math"/>
                          </a:rPr>
                          <m:t>𝛿</m:t>
                        </m:r>
                      </m:e>
                      <m:sub>
                        <m:r>
                          <a:rPr kumimoji="1" lang="en-US" altLang="ja-JP" b="0" i="1" smtClean="0">
                            <a:latin typeface="Cambria Math"/>
                          </a:rPr>
                          <m:t>𝐹𝑊𝐻𝑀</m:t>
                        </m:r>
                      </m:sub>
                    </m:sSub>
                    <m:r>
                      <a:rPr kumimoji="1" lang="en-US" altLang="ja-JP" b="0" i="1" smtClean="0">
                        <a:latin typeface="Cambria Math"/>
                      </a:rPr>
                      <m:t>=</m:t>
                    </m:r>
                    <m:f>
                      <m:fPr>
                        <m:ctrlPr>
                          <a:rPr kumimoji="1" lang="en-US" altLang="ja-JP" b="0" i="1" smtClean="0">
                            <a:latin typeface="Cambria Math"/>
                          </a:rPr>
                        </m:ctrlPr>
                      </m:fPr>
                      <m:num>
                        <m:r>
                          <a:rPr kumimoji="1" lang="en-US" altLang="ja-JP" b="0" i="1" smtClean="0">
                            <a:latin typeface="Cambria Math"/>
                          </a:rPr>
                          <m:t>𝜋</m:t>
                        </m:r>
                      </m:num>
                      <m:den>
                        <m:r>
                          <a:rPr kumimoji="1" lang="en-US" altLang="ja-JP" b="0" i="1" smtClean="0">
                            <a:latin typeface="Cambria Math"/>
                          </a:rPr>
                          <m:t>𝐹</m:t>
                        </m:r>
                      </m:den>
                    </m:f>
                    <m:r>
                      <a:rPr kumimoji="1" lang="en-US" altLang="ja-JP" b="0" i="1" smtClean="0">
                        <a:latin typeface="Cambria Math"/>
                      </a:rPr>
                      <m:t>≪1</m:t>
                    </m:r>
                  </m:oMath>
                </a14:m>
                <a:r>
                  <a:rPr kumimoji="1" lang="ja-JP" altLang="en-US" dirty="0" smtClean="0"/>
                  <a:t>だから、</a:t>
                </a:r>
                <a:endParaRPr kumimoji="1" lang="en-US" altLang="ja-JP" dirty="0" smtClean="0"/>
              </a:p>
              <a:p>
                <a:pPr marL="68580" indent="0">
                  <a:buNone/>
                </a:pPr>
                <a14:m>
                  <m:oMathPara xmlns:m="http://schemas.openxmlformats.org/officeDocument/2006/math">
                    <m:oMathParaPr>
                      <m:jc m:val="centerGroup"/>
                    </m:oMathParaPr>
                    <m:oMath xmlns:m="http://schemas.openxmlformats.org/officeDocument/2006/math">
                      <m:f>
                        <m:fPr>
                          <m:ctrlPr>
                            <a:rPr kumimoji="1" lang="en-US" altLang="ja-JP" b="0" i="1" smtClean="0">
                              <a:latin typeface="Cambria Math"/>
                            </a:rPr>
                          </m:ctrlPr>
                        </m:fPr>
                        <m:num>
                          <m:r>
                            <m:rPr>
                              <m:sty m:val="p"/>
                            </m:rPr>
                            <a:rPr kumimoji="1" lang="en-US" altLang="ja-JP" b="0" i="0" smtClean="0">
                              <a:latin typeface="Cambria Math"/>
                            </a:rPr>
                            <m:t>Δ</m:t>
                          </m:r>
                          <m:sSub>
                            <m:sSubPr>
                              <m:ctrlPr>
                                <a:rPr kumimoji="1" lang="en-US" altLang="ja-JP" b="0" i="1" smtClean="0">
                                  <a:latin typeface="Cambria Math"/>
                                </a:rPr>
                              </m:ctrlPr>
                            </m:sSubPr>
                            <m:e>
                              <m:r>
                                <a:rPr kumimoji="1" lang="en-US" altLang="ja-JP" b="0" i="1" smtClean="0">
                                  <a:latin typeface="Cambria Math"/>
                                </a:rPr>
                                <m:t>𝜆</m:t>
                              </m:r>
                            </m:e>
                            <m:sub>
                              <m:r>
                                <a:rPr kumimoji="1" lang="en-US" altLang="ja-JP" b="0" i="1" smtClean="0">
                                  <a:latin typeface="Cambria Math"/>
                                </a:rPr>
                                <m:t>𝐹𝑆𝑃</m:t>
                              </m:r>
                            </m:sub>
                          </m:sSub>
                        </m:num>
                        <m:den>
                          <m:r>
                            <a:rPr kumimoji="1" lang="en-US" altLang="ja-JP" b="0" i="1" smtClean="0">
                              <a:latin typeface="Cambria Math"/>
                            </a:rPr>
                            <m:t>𝛿𝜆</m:t>
                          </m:r>
                        </m:den>
                      </m:f>
                      <m:r>
                        <a:rPr kumimoji="1" lang="en-US" altLang="ja-JP" b="0" i="1" smtClean="0">
                          <a:latin typeface="Cambria Math"/>
                        </a:rPr>
                        <m:t>=</m:t>
                      </m:r>
                      <m:f>
                        <m:fPr>
                          <m:ctrlPr>
                            <a:rPr kumimoji="1" lang="en-US" altLang="ja-JP" b="0" i="1" smtClean="0">
                              <a:latin typeface="Cambria Math"/>
                            </a:rPr>
                          </m:ctrlPr>
                        </m:fPr>
                        <m:num>
                          <m:r>
                            <a:rPr kumimoji="1" lang="en-US" altLang="ja-JP" b="0" i="1" smtClean="0">
                              <a:latin typeface="Cambria Math"/>
                            </a:rPr>
                            <m:t>2</m:t>
                          </m:r>
                          <m:r>
                            <a:rPr kumimoji="1" lang="en-US" altLang="ja-JP" b="0" i="1" smtClean="0">
                              <a:latin typeface="Cambria Math"/>
                            </a:rPr>
                            <m:t>𝜋</m:t>
                          </m:r>
                        </m:num>
                        <m:den>
                          <m:r>
                            <a:rPr kumimoji="1" lang="en-US" altLang="ja-JP" b="0" i="1" smtClean="0">
                              <a:latin typeface="Cambria Math"/>
                            </a:rPr>
                            <m:t>2</m:t>
                          </m:r>
                          <m:sSub>
                            <m:sSubPr>
                              <m:ctrlPr>
                                <a:rPr kumimoji="1" lang="en-US" altLang="ja-JP" b="0" i="1" smtClean="0">
                                  <a:latin typeface="Cambria Math"/>
                                </a:rPr>
                              </m:ctrlPr>
                            </m:sSubPr>
                            <m:e>
                              <m:r>
                                <a:rPr kumimoji="1" lang="en-US" altLang="ja-JP" b="0" i="1" smtClean="0">
                                  <a:latin typeface="Cambria Math"/>
                                </a:rPr>
                                <m:t>𝛿</m:t>
                              </m:r>
                            </m:e>
                            <m:sub>
                              <m:r>
                                <a:rPr kumimoji="1" lang="en-US" altLang="ja-JP" b="0" i="1" smtClean="0">
                                  <a:latin typeface="Cambria Math"/>
                                </a:rPr>
                                <m:t>𝐹𝑊𝐻𝑀</m:t>
                              </m:r>
                            </m:sub>
                          </m:sSub>
                        </m:den>
                      </m:f>
                      <m:r>
                        <a:rPr kumimoji="1" lang="en-US" altLang="ja-JP" b="0" i="1" smtClean="0">
                          <a:latin typeface="Cambria Math"/>
                        </a:rPr>
                        <m:t>=</m:t>
                      </m:r>
                      <m:r>
                        <a:rPr kumimoji="1" lang="en-US" altLang="ja-JP" b="0" i="1" smtClean="0">
                          <a:latin typeface="Cambria Math"/>
                        </a:rPr>
                        <m:t>𝐹</m:t>
                      </m:r>
                      <m:r>
                        <a:rPr kumimoji="1" lang="en-US" altLang="ja-JP" b="0" i="1" smtClean="0">
                          <a:latin typeface="Cambria Math"/>
                        </a:rPr>
                        <m:t>=</m:t>
                      </m:r>
                      <m:r>
                        <a:rPr kumimoji="1" lang="en-US" altLang="ja-JP" b="0" i="1" smtClean="0">
                          <a:latin typeface="Cambria Math"/>
                        </a:rPr>
                        <m:t>𝜋</m:t>
                      </m:r>
                      <m:rad>
                        <m:radPr>
                          <m:degHide m:val="on"/>
                          <m:ctrlPr>
                            <a:rPr kumimoji="1" lang="en-US" altLang="ja-JP" b="0" i="1" smtClean="0">
                              <a:latin typeface="Cambria Math"/>
                            </a:rPr>
                          </m:ctrlPr>
                        </m:radPr>
                        <m:deg/>
                        <m:e>
                          <m:r>
                            <a:rPr kumimoji="1" lang="en-US" altLang="ja-JP" b="0" i="1" smtClean="0">
                              <a:latin typeface="Cambria Math"/>
                            </a:rPr>
                            <m:t>𝑟</m:t>
                          </m:r>
                        </m:e>
                      </m:rad>
                      <m:r>
                        <a:rPr kumimoji="1" lang="en-US" altLang="ja-JP" b="0" i="1" smtClean="0">
                          <a:latin typeface="Cambria Math"/>
                        </a:rPr>
                        <m:t>/(1−</m:t>
                      </m:r>
                      <m:r>
                        <a:rPr kumimoji="1" lang="en-US" altLang="ja-JP" b="0" i="1" smtClean="0">
                          <a:latin typeface="Cambria Math"/>
                        </a:rPr>
                        <m:t>𝑟</m:t>
                      </m:r>
                      <m:r>
                        <a:rPr kumimoji="1" lang="en-US" altLang="ja-JP" b="0" i="1" smtClean="0">
                          <a:latin typeface="Cambria Math"/>
                        </a:rPr>
                        <m:t>)</m:t>
                      </m:r>
                    </m:oMath>
                  </m:oMathPara>
                </a14:m>
                <a:endParaRPr kumimoji="1" lang="en-US" altLang="ja-JP" dirty="0" smtClean="0"/>
              </a:p>
              <a:p>
                <a:pPr marL="68580" indent="0">
                  <a:buNone/>
                </a:pPr>
                <a:r>
                  <a:rPr lang="ja-JP" altLang="en-US" dirty="0"/>
                  <a:t>一般</a:t>
                </a:r>
                <a:r>
                  <a:rPr lang="ja-JP" altLang="en-US" dirty="0" smtClean="0"/>
                  <a:t>に分解能</a:t>
                </a:r>
                <a:r>
                  <a:rPr lang="en-US" altLang="ja-JP" dirty="0" smtClean="0"/>
                  <a:t>R=100-1000</a:t>
                </a:r>
                <a:endParaRPr kumimoji="1" lang="ja-JP" altLang="en-US"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rotWithShape="1">
                <a:blip r:embed="rId2"/>
                <a:stretch>
                  <a:fillRect l="-706" t="-3733"/>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2918683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5.4.3 Interference filters</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err="1" smtClean="0"/>
              <a:t>Fabry</a:t>
            </a:r>
            <a:r>
              <a:rPr kumimoji="1" lang="en-US" altLang="ja-JP" dirty="0" smtClean="0"/>
              <a:t>-Perot</a:t>
            </a:r>
            <a:r>
              <a:rPr kumimoji="1" lang="ja-JP" altLang="en-US" dirty="0" smtClean="0"/>
              <a:t>と同じ原理</a:t>
            </a:r>
            <a:endParaRPr kumimoji="1" lang="en-US" altLang="ja-JP" dirty="0" smtClean="0"/>
          </a:p>
          <a:p>
            <a:r>
              <a:rPr lang="ja-JP" altLang="en-US" dirty="0" smtClean="0"/>
              <a:t>最も単純なのは</a:t>
            </a:r>
            <a:r>
              <a:rPr lang="en-US" altLang="ja-JP" dirty="0" err="1" smtClean="0"/>
              <a:t>Fabry</a:t>
            </a:r>
            <a:r>
              <a:rPr lang="en-US" altLang="ja-JP" dirty="0" smtClean="0"/>
              <a:t>-Perot</a:t>
            </a:r>
            <a:r>
              <a:rPr lang="ja-JP" altLang="en-US" dirty="0" smtClean="0"/>
              <a:t>のギャップを半波長の長さ誘電体で埋めたもの</a:t>
            </a:r>
            <a:endParaRPr lang="en-US" altLang="ja-JP" dirty="0" smtClean="0"/>
          </a:p>
          <a:p>
            <a:r>
              <a:rPr lang="en-US" altLang="ja-JP" dirty="0" smtClean="0"/>
              <a:t>Reflector</a:t>
            </a:r>
            <a:r>
              <a:rPr lang="ja-JP" altLang="en-US" dirty="0" smtClean="0"/>
              <a:t>として観測波長で反射率がピークの、広波長反射体からなる</a:t>
            </a:r>
            <a:r>
              <a:rPr lang="en-US" altLang="ja-JP" dirty="0" smtClean="0"/>
              <a:t>4</a:t>
            </a:r>
            <a:r>
              <a:rPr lang="ja-JP" altLang="en-US" dirty="0" smtClean="0"/>
              <a:t>分の</a:t>
            </a:r>
            <a:r>
              <a:rPr lang="en-US" altLang="ja-JP" dirty="0" smtClean="0"/>
              <a:t>1</a:t>
            </a:r>
            <a:r>
              <a:rPr lang="ja-JP" altLang="en-US" dirty="0" smtClean="0"/>
              <a:t>波長板</a:t>
            </a:r>
            <a:endParaRPr lang="en-US" altLang="ja-JP" dirty="0" smtClean="0"/>
          </a:p>
          <a:p>
            <a:r>
              <a:rPr kumimoji="1" lang="ja-JP" altLang="en-US" dirty="0" smtClean="0"/>
              <a:t>このセットを何層にも重ねる</a:t>
            </a:r>
            <a:endParaRPr kumimoji="1" lang="ja-JP" altLang="en-US" dirty="0"/>
          </a:p>
        </p:txBody>
      </p:sp>
    </p:spTree>
    <p:extLst>
      <p:ext uri="{BB962C8B-B14F-4D97-AF65-F5344CB8AC3E}">
        <p14:creationId xmlns:p14="http://schemas.microsoft.com/office/powerpoint/2010/main" val="1061110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5.3 </a:t>
            </a:r>
            <a:r>
              <a:rPr kumimoji="1" lang="en-US" altLang="ja-JP" dirty="0" err="1" smtClean="0"/>
              <a:t>Polarimeters</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天文学における偏光度は</a:t>
            </a:r>
            <a:r>
              <a:rPr lang="ja-JP" altLang="en-US" dirty="0" smtClean="0"/>
              <a:t>小さい</a:t>
            </a:r>
            <a:endParaRPr lang="en-US" altLang="ja-JP" dirty="0" smtClean="0"/>
          </a:p>
          <a:p>
            <a:pPr lvl="1"/>
            <a:r>
              <a:rPr kumimoji="1" lang="ja-JP" altLang="en-US" dirty="0"/>
              <a:t>天体から</a:t>
            </a:r>
            <a:r>
              <a:rPr kumimoji="1" lang="ja-JP" altLang="en-US" dirty="0" smtClean="0"/>
              <a:t>の</a:t>
            </a:r>
            <a:r>
              <a:rPr kumimoji="1" lang="ja-JP" altLang="en-US" dirty="0"/>
              <a:t>光</a:t>
            </a:r>
            <a:r>
              <a:rPr kumimoji="1" lang="ja-JP" altLang="en-US" dirty="0" smtClean="0"/>
              <a:t>の数</a:t>
            </a:r>
            <a:r>
              <a:rPr kumimoji="1" lang="en-US" altLang="ja-JP" dirty="0" smtClean="0"/>
              <a:t>%</a:t>
            </a:r>
            <a:r>
              <a:rPr kumimoji="1" lang="ja-JP" altLang="en-US" dirty="0" smtClean="0"/>
              <a:t>が直線偏光</a:t>
            </a:r>
            <a:endParaRPr kumimoji="1" lang="en-US" altLang="ja-JP" dirty="0" smtClean="0"/>
          </a:p>
          <a:p>
            <a:pPr lvl="1"/>
            <a:r>
              <a:rPr lang="ja-JP" altLang="en-US" dirty="0"/>
              <a:t>円偏光</a:t>
            </a:r>
            <a:r>
              <a:rPr lang="ja-JP" altLang="en-US" dirty="0" smtClean="0"/>
              <a:t>はさらにもっと</a:t>
            </a:r>
            <a:r>
              <a:rPr lang="ja-JP" altLang="en-US" dirty="0"/>
              <a:t>少ない</a:t>
            </a:r>
            <a:endParaRPr lang="en-US" altLang="ja-JP" dirty="0" smtClean="0"/>
          </a:p>
          <a:p>
            <a:r>
              <a:rPr kumimoji="1" lang="ja-JP" altLang="en-US" dirty="0" smtClean="0"/>
              <a:t>しかし天体の「幾何情報」を解明する強力な道具</a:t>
            </a:r>
            <a:endParaRPr kumimoji="1" lang="ja-JP" altLang="en-US" dirty="0"/>
          </a:p>
        </p:txBody>
      </p:sp>
    </p:spTree>
    <p:extLst>
      <p:ext uri="{BB962C8B-B14F-4D97-AF65-F5344CB8AC3E}">
        <p14:creationId xmlns:p14="http://schemas.microsoft.com/office/powerpoint/2010/main" val="20368314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3600" dirty="0" smtClean="0"/>
              <a:t>5.3.1 Modulators and polarizers</a:t>
            </a:r>
            <a:endParaRPr kumimoji="1" lang="ja-JP" altLang="en-US" sz="3600" dirty="0"/>
          </a:p>
        </p:txBody>
      </p:sp>
      <p:sp>
        <p:nvSpPr>
          <p:cNvPr id="3" name="コンテンツ プレースホルダー 2"/>
          <p:cNvSpPr>
            <a:spLocks noGrp="1"/>
          </p:cNvSpPr>
          <p:nvPr>
            <p:ph idx="1"/>
          </p:nvPr>
        </p:nvSpPr>
        <p:spPr/>
        <p:txBody>
          <a:bodyPr/>
          <a:lstStyle/>
          <a:p>
            <a:r>
              <a:rPr lang="en-US" altLang="ja-JP" dirty="0" smtClean="0"/>
              <a:t>Modulator</a:t>
            </a:r>
          </a:p>
          <a:p>
            <a:pPr marL="454914" lvl="1" indent="0">
              <a:buNone/>
            </a:pPr>
            <a:r>
              <a:rPr kumimoji="1" lang="ja-JP" altLang="en-US" dirty="0" smtClean="0"/>
              <a:t>複屈折を有し、入射波の直交成分に</a:t>
            </a:r>
            <a:r>
              <a:rPr lang="ja-JP" altLang="en-US" dirty="0" smtClean="0"/>
              <a:t>位相差を生じさせる</a:t>
            </a:r>
            <a:endParaRPr lang="en-US" altLang="ja-JP" dirty="0" smtClean="0"/>
          </a:p>
          <a:p>
            <a:pPr lvl="1"/>
            <a:r>
              <a:rPr lang="ja-JP" altLang="en-US" dirty="0" smtClean="0"/>
              <a:t>石英やフッ化マグネシウムの混合物など</a:t>
            </a:r>
            <a:endParaRPr lang="en-US" altLang="ja-JP" dirty="0" smtClean="0"/>
          </a:p>
          <a:p>
            <a:pPr lvl="1"/>
            <a:r>
              <a:rPr kumimoji="1" lang="en-US" altLang="ja-JP" dirty="0" err="1" smtClean="0"/>
              <a:t>Pockels</a:t>
            </a:r>
            <a:r>
              <a:rPr kumimoji="1" lang="en-US" altLang="ja-JP" dirty="0" smtClean="0"/>
              <a:t> cell</a:t>
            </a:r>
            <a:r>
              <a:rPr kumimoji="1" lang="ja-JP" altLang="en-US" dirty="0" smtClean="0"/>
              <a:t>：「電圧制御型波長板」</a:t>
            </a:r>
            <a:endParaRPr kumimoji="1" lang="en-US" altLang="ja-JP" dirty="0" smtClean="0"/>
          </a:p>
          <a:p>
            <a:pPr lvl="1"/>
            <a:r>
              <a:rPr lang="en-US" altLang="ja-JP" dirty="0" smtClean="0"/>
              <a:t>Kemp (or </a:t>
            </a:r>
            <a:r>
              <a:rPr lang="en-US" altLang="ja-JP" dirty="0" err="1" smtClean="0"/>
              <a:t>photoelastic</a:t>
            </a:r>
            <a:r>
              <a:rPr lang="en-US" altLang="ja-JP" dirty="0" smtClean="0"/>
              <a:t>) modulator:</a:t>
            </a:r>
            <a:r>
              <a:rPr lang="ja-JP" altLang="en-US" dirty="0"/>
              <a:t>外力</a:t>
            </a:r>
            <a:r>
              <a:rPr lang="ja-JP" altLang="en-US" dirty="0" smtClean="0"/>
              <a:t>を受けた弾性体が複屈折を示すこと</a:t>
            </a:r>
            <a:r>
              <a:rPr lang="en-US" altLang="ja-JP" dirty="0" smtClean="0"/>
              <a:t>(</a:t>
            </a:r>
            <a:r>
              <a:rPr lang="ja-JP" altLang="en-US" dirty="0" smtClean="0"/>
              <a:t>光弾性</a:t>
            </a:r>
            <a:r>
              <a:rPr lang="en-US" altLang="ja-JP" dirty="0" smtClean="0"/>
              <a:t>)</a:t>
            </a:r>
            <a:r>
              <a:rPr lang="ja-JP" altLang="en-US" dirty="0" smtClean="0"/>
              <a:t>を利用</a:t>
            </a:r>
            <a:endParaRPr lang="en-US" altLang="ja-JP" dirty="0" smtClean="0"/>
          </a:p>
          <a:p>
            <a:endParaRPr kumimoji="1" lang="en-US" altLang="ja-JP" dirty="0" smtClean="0"/>
          </a:p>
        </p:txBody>
      </p:sp>
    </p:spTree>
    <p:extLst>
      <p:ext uri="{BB962C8B-B14F-4D97-AF65-F5344CB8AC3E}">
        <p14:creationId xmlns:p14="http://schemas.microsoft.com/office/powerpoint/2010/main" val="26073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3600" dirty="0"/>
              <a:t>5.3.1 Modulators and polarizers</a:t>
            </a:r>
            <a:endParaRPr kumimoji="1" lang="ja-JP" altLang="en-US" sz="3600" dirty="0"/>
          </a:p>
        </p:txBody>
      </p:sp>
      <p:sp>
        <p:nvSpPr>
          <p:cNvPr id="3" name="コンテンツ プレースホルダー 2"/>
          <p:cNvSpPr>
            <a:spLocks noGrp="1"/>
          </p:cNvSpPr>
          <p:nvPr>
            <p:ph idx="1"/>
          </p:nvPr>
        </p:nvSpPr>
        <p:spPr/>
        <p:txBody>
          <a:bodyPr/>
          <a:lstStyle/>
          <a:p>
            <a:pPr marL="68580" indent="0">
              <a:buNone/>
            </a:pPr>
            <a:r>
              <a:rPr lang="en-US" altLang="ja-JP" dirty="0" smtClean="0"/>
              <a:t>Gran-Thompson prism</a:t>
            </a:r>
          </a:p>
          <a:p>
            <a:pPr marL="397764" lvl="1" indent="0">
              <a:buNone/>
            </a:pPr>
            <a:r>
              <a:rPr lang="en-US" altLang="ja-JP" dirty="0" smtClean="0"/>
              <a:t>2</a:t>
            </a:r>
            <a:r>
              <a:rPr lang="ja-JP" altLang="en-US" dirty="0" err="1" smtClean="0"/>
              <a:t>つの</a:t>
            </a:r>
            <a:r>
              <a:rPr lang="ja-JP" altLang="en-US" dirty="0" smtClean="0"/>
              <a:t>プリズムの光軸が平行で、かつ接着面に直交。偏光版ビームスプリッター</a:t>
            </a:r>
            <a:endParaRPr lang="en-US" altLang="ja-JP" dirty="0" smtClean="0"/>
          </a:p>
          <a:p>
            <a:pPr marL="68580" indent="0">
              <a:buNone/>
            </a:pPr>
            <a:endParaRPr kumimoji="1" lang="en-US" altLang="ja-JP"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3501008"/>
            <a:ext cx="6768752" cy="28622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730604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3600" dirty="0" smtClean="0"/>
              <a:t>5.3.1 Modulators and polarizers</a:t>
            </a:r>
            <a:endParaRPr kumimoji="1" lang="ja-JP" altLang="en-US" sz="3600" dirty="0"/>
          </a:p>
        </p:txBody>
      </p:sp>
      <p:sp>
        <p:nvSpPr>
          <p:cNvPr id="3" name="コンテンツ プレースホルダー 2"/>
          <p:cNvSpPr>
            <a:spLocks noGrp="1"/>
          </p:cNvSpPr>
          <p:nvPr>
            <p:ph idx="1"/>
          </p:nvPr>
        </p:nvSpPr>
        <p:spPr/>
        <p:txBody>
          <a:bodyPr/>
          <a:lstStyle/>
          <a:p>
            <a:pPr marL="68580" indent="0">
              <a:buNone/>
            </a:pPr>
            <a:r>
              <a:rPr kumimoji="1" lang="en-US" altLang="ja-JP" dirty="0" smtClean="0"/>
              <a:t>Wollaston prism</a:t>
            </a:r>
          </a:p>
          <a:p>
            <a:pPr marL="397764" lvl="1" indent="0">
              <a:buNone/>
            </a:pPr>
            <a:r>
              <a:rPr lang="en-US" altLang="ja-JP" dirty="0" smtClean="0"/>
              <a:t>2</a:t>
            </a:r>
            <a:r>
              <a:rPr lang="ja-JP" altLang="en-US" dirty="0" err="1" smtClean="0"/>
              <a:t>つの</a:t>
            </a:r>
            <a:r>
              <a:rPr lang="ja-JP" altLang="en-US" dirty="0" smtClean="0"/>
              <a:t>プリズムの光軸が直交</a:t>
            </a:r>
            <a:endParaRPr lang="en-US" altLang="ja-JP" dirty="0" smtClean="0"/>
          </a:p>
          <a:p>
            <a:pPr marL="397764" lvl="1" indent="0">
              <a:buNone/>
            </a:pPr>
            <a:endParaRPr kumimoji="1" lang="ja-JP" altLang="en-US"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3140968"/>
            <a:ext cx="5715000" cy="3257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633911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3600" dirty="0"/>
              <a:t>5.3.1 Modulators and polarizers</a:t>
            </a:r>
            <a:endParaRPr kumimoji="1" lang="ja-JP" altLang="en-US" sz="3600"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a:xfrm>
                <a:off x="914400" y="1484784"/>
                <a:ext cx="7772400" cy="4870776"/>
              </a:xfrm>
            </p:spPr>
            <p:txBody>
              <a:bodyPr>
                <a:normAutofit fontScale="92500" lnSpcReduction="10000"/>
              </a:bodyPr>
              <a:lstStyle/>
              <a:p>
                <a:r>
                  <a:rPr lang="en-US" altLang="ja-JP" dirty="0" smtClean="0"/>
                  <a:t>Retardation device</a:t>
                </a:r>
              </a:p>
              <a:p>
                <a:pPr lvl="1"/>
                <a:r>
                  <a:rPr kumimoji="1" lang="en-US" altLang="ja-JP" dirty="0" smtClean="0"/>
                  <a:t>2</a:t>
                </a:r>
                <a:r>
                  <a:rPr kumimoji="1" lang="ja-JP" altLang="en-US" dirty="0" err="1" smtClean="0"/>
                  <a:t>つの</a:t>
                </a:r>
                <a:r>
                  <a:rPr kumimoji="1" lang="ja-JP" altLang="en-US" dirty="0" smtClean="0"/>
                  <a:t>偏光成分に特定の位相差を生じさせる</a:t>
                </a:r>
                <a:endParaRPr kumimoji="1" lang="en-US" altLang="ja-JP" dirty="0" smtClean="0"/>
              </a:p>
              <a:p>
                <a:pPr lvl="1"/>
                <a:r>
                  <a:rPr lang="ja-JP" altLang="en-US" dirty="0" smtClean="0"/>
                  <a:t>複屈折を示す</a:t>
                </a:r>
                <a:r>
                  <a:rPr lang="en-US" altLang="ja-JP" dirty="0" smtClean="0"/>
                  <a:t>2</a:t>
                </a:r>
                <a:r>
                  <a:rPr lang="ja-JP" altLang="en-US" dirty="0" smtClean="0"/>
                  <a:t>種類の物質を混ぜることで、</a:t>
                </a:r>
                <a:r>
                  <a:rPr lang="en-US" altLang="ja-JP" dirty="0" err="1" smtClean="0"/>
                  <a:t>Pockels</a:t>
                </a:r>
                <a:r>
                  <a:rPr lang="en-US" altLang="ja-JP" dirty="0" smtClean="0"/>
                  <a:t> cell</a:t>
                </a:r>
                <a:r>
                  <a:rPr lang="ja-JP" altLang="en-US" dirty="0" smtClean="0"/>
                  <a:t>や</a:t>
                </a:r>
                <a:r>
                  <a:rPr lang="en-US" altLang="ja-JP" dirty="0" smtClean="0"/>
                  <a:t>Kemp modulator</a:t>
                </a:r>
                <a:r>
                  <a:rPr lang="ja-JP" altLang="en-US" dirty="0" smtClean="0"/>
                  <a:t>は持たないアクロマート性を実現</a:t>
                </a:r>
                <a:endParaRPr lang="en-US" altLang="ja-JP" dirty="0" smtClean="0"/>
              </a:p>
              <a:p>
                <a:pPr lvl="1"/>
                <a:r>
                  <a:rPr lang="ja-JP" altLang="en-US" dirty="0"/>
                  <a:t>望遠鏡のミラーよりも前に設置</a:t>
                </a:r>
                <a:endParaRPr lang="en-US" altLang="ja-JP" dirty="0"/>
              </a:p>
              <a:p>
                <a:pPr lvl="2"/>
                <a:r>
                  <a:rPr lang="ja-JP" altLang="en-US" dirty="0"/>
                  <a:t>機器による偏光の影響を避ける</a:t>
                </a:r>
                <a:r>
                  <a:rPr lang="ja-JP" altLang="en-US" dirty="0" smtClean="0"/>
                  <a:t>ため</a:t>
                </a:r>
                <a:endParaRPr kumimoji="1" lang="en-US" altLang="ja-JP" dirty="0" smtClean="0"/>
              </a:p>
              <a:p>
                <a:r>
                  <a:rPr lang="en-US" altLang="ja-JP" dirty="0" smtClean="0"/>
                  <a:t>Fixed polarizer</a:t>
                </a:r>
                <a:r>
                  <a:rPr lang="ja-JP" altLang="en-US" dirty="0"/>
                  <a:t> </a:t>
                </a:r>
                <a:r>
                  <a:rPr lang="en-US" altLang="ja-JP" dirty="0" smtClean="0"/>
                  <a:t>or analyzer</a:t>
                </a:r>
              </a:p>
              <a:p>
                <a:pPr lvl="1" indent="-342900"/>
                <a:r>
                  <a:rPr lang="ja-JP" altLang="en-US" dirty="0" smtClean="0"/>
                  <a:t>偏光版の軸と偏光面とのなす角度を</a:t>
                </a:r>
                <a14:m>
                  <m:oMath xmlns:m="http://schemas.openxmlformats.org/officeDocument/2006/math">
                    <m:r>
                      <m:rPr>
                        <m:sty m:val="p"/>
                      </m:rPr>
                      <a:rPr lang="el-GR" altLang="ja-JP" i="1" smtClean="0">
                        <a:latin typeface="Cambria Math"/>
                      </a:rPr>
                      <m:t>Θ</m:t>
                    </m:r>
                  </m:oMath>
                </a14:m>
                <a:r>
                  <a:rPr kumimoji="1" lang="ja-JP" altLang="en-US" dirty="0" smtClean="0"/>
                  <a:t>として、透過光の強度が</a:t>
                </a:r>
                <a14:m>
                  <m:oMath xmlns:m="http://schemas.openxmlformats.org/officeDocument/2006/math">
                    <m:sSup>
                      <m:sSupPr>
                        <m:ctrlPr>
                          <a:rPr kumimoji="1" lang="en-US" altLang="ja-JP" i="1" smtClean="0">
                            <a:latin typeface="Cambria Math"/>
                          </a:rPr>
                        </m:ctrlPr>
                      </m:sSupPr>
                      <m:e>
                        <m:r>
                          <a:rPr kumimoji="1" lang="en-US" altLang="ja-JP" b="0" i="1" smtClean="0">
                            <a:latin typeface="Cambria Math"/>
                          </a:rPr>
                          <m:t>𝑐𝑜𝑠</m:t>
                        </m:r>
                      </m:e>
                      <m:sup>
                        <m:r>
                          <a:rPr kumimoji="1" lang="en-US" altLang="ja-JP" b="0" i="1" smtClean="0">
                            <a:latin typeface="Cambria Math"/>
                          </a:rPr>
                          <m:t>2</m:t>
                        </m:r>
                      </m:sup>
                    </m:sSup>
                    <m:r>
                      <m:rPr>
                        <m:sty m:val="p"/>
                      </m:rPr>
                      <a:rPr kumimoji="1" lang="el-GR" altLang="ja-JP" i="1" smtClean="0">
                        <a:latin typeface="Cambria Math"/>
                      </a:rPr>
                      <m:t>Θ</m:t>
                    </m:r>
                  </m:oMath>
                </a14:m>
                <a:r>
                  <a:rPr kumimoji="1" lang="ja-JP" altLang="en-US" dirty="0" smtClean="0"/>
                  <a:t>に比例</a:t>
                </a:r>
                <a:endParaRPr kumimoji="1" lang="en-US" altLang="ja-JP" dirty="0" smtClean="0"/>
              </a:p>
              <a:p>
                <a:pPr lvl="1" indent="-342900"/>
                <a:r>
                  <a:rPr lang="ja-JP" altLang="en-US" dirty="0"/>
                  <a:t>他</a:t>
                </a:r>
                <a:r>
                  <a:rPr lang="ja-JP" altLang="en-US" dirty="0" smtClean="0"/>
                  <a:t>の</a:t>
                </a:r>
                <a:r>
                  <a:rPr lang="en-US" altLang="ja-JP" dirty="0" smtClean="0"/>
                  <a:t>polarizer(</a:t>
                </a:r>
                <a:r>
                  <a:rPr lang="ja-JP" altLang="en-US" dirty="0" smtClean="0"/>
                  <a:t>回折格子など</a:t>
                </a:r>
                <a:r>
                  <a:rPr lang="en-US" altLang="ja-JP" dirty="0" smtClean="0"/>
                  <a:t>)</a:t>
                </a:r>
                <a:r>
                  <a:rPr lang="ja-JP" altLang="en-US" dirty="0" smtClean="0"/>
                  <a:t>と干渉して出力が落ちないように設置場所には注意</a:t>
                </a:r>
                <a:endParaRPr kumimoji="1" lang="ja-JP" altLang="en-US"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xfrm>
                <a:off x="914400" y="1484784"/>
                <a:ext cx="7772400" cy="4870776"/>
              </a:xfrm>
              <a:blipFill rotWithShape="1">
                <a:blip r:embed="rId2"/>
                <a:stretch>
                  <a:fillRect l="-314" t="-2003" r="-314"/>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356285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3600" dirty="0"/>
              <a:t>5.3.1 Modulators and polarizers</a:t>
            </a:r>
            <a:endParaRPr kumimoji="1" lang="ja-JP" altLang="en-US" sz="3600" dirty="0"/>
          </a:p>
        </p:txBody>
      </p:sp>
      <p:sp>
        <p:nvSpPr>
          <p:cNvPr id="3" name="コンテンツ プレースホルダー 2"/>
          <p:cNvSpPr>
            <a:spLocks noGrp="1"/>
          </p:cNvSpPr>
          <p:nvPr>
            <p:ph idx="1"/>
          </p:nvPr>
        </p:nvSpPr>
        <p:spPr/>
        <p:txBody>
          <a:bodyPr/>
          <a:lstStyle/>
          <a:p>
            <a:r>
              <a:rPr kumimoji="1" lang="ja-JP" altLang="en-US" dirty="0" smtClean="0"/>
              <a:t>一般的な</a:t>
            </a:r>
            <a:r>
              <a:rPr kumimoji="1" lang="en-US" altLang="ja-JP" dirty="0" err="1" smtClean="0"/>
              <a:t>polarimeter</a:t>
            </a:r>
            <a:r>
              <a:rPr kumimoji="1" lang="ja-JP" altLang="en-US" dirty="0" smtClean="0"/>
              <a:t>の配置  </a:t>
            </a:r>
            <a:r>
              <a:rPr kumimoji="1" lang="ja-JP" altLang="en-US" dirty="0" err="1" smtClean="0"/>
              <a:t>ー</a:t>
            </a:r>
            <a:r>
              <a:rPr kumimoji="1" lang="ja-JP" altLang="en-US" dirty="0" smtClean="0"/>
              <a:t>  </a:t>
            </a:r>
            <a:r>
              <a:rPr lang="en-US" altLang="ja-JP" dirty="0" smtClean="0"/>
              <a:t>F</a:t>
            </a:r>
            <a:r>
              <a:rPr kumimoji="1" lang="en-US" altLang="ja-JP" dirty="0" smtClean="0"/>
              <a:t>ig 5.9</a:t>
            </a:r>
          </a:p>
          <a:p>
            <a:r>
              <a:rPr kumimoji="1" lang="en-US" altLang="ja-JP" dirty="0" err="1" smtClean="0"/>
              <a:t>Spectropolarimeter</a:t>
            </a:r>
            <a:r>
              <a:rPr kumimoji="1" lang="ja-JP" altLang="en-US" dirty="0" smtClean="0"/>
              <a:t>の場合は</a:t>
            </a:r>
            <a:r>
              <a:rPr kumimoji="1" lang="en-US" altLang="ja-JP" dirty="0" smtClean="0"/>
              <a:t>analyzer</a:t>
            </a:r>
            <a:r>
              <a:rPr kumimoji="1" lang="ja-JP" altLang="en-US" dirty="0" smtClean="0"/>
              <a:t>の後に分散素子を配置</a:t>
            </a:r>
            <a:endParaRPr kumimoji="1" lang="en-US" altLang="ja-JP" dirty="0" smtClean="0"/>
          </a:p>
          <a:p>
            <a:r>
              <a:rPr lang="ja-JP" altLang="en-US" dirty="0" smtClean="0"/>
              <a:t>大気</a:t>
            </a:r>
            <a:r>
              <a:rPr lang="ja-JP" altLang="en-US" dirty="0"/>
              <a:t>に</a:t>
            </a:r>
            <a:r>
              <a:rPr lang="ja-JP" altLang="en-US" dirty="0" smtClean="0"/>
              <a:t>よるシーイングや透過率の変動に伴う輝度変化を克服するために偏光観測は素早く行う必要がある</a:t>
            </a:r>
            <a:r>
              <a:rPr lang="en-US" altLang="ja-JP" sz="2000" dirty="0" smtClean="0"/>
              <a:t>(</a:t>
            </a:r>
            <a:r>
              <a:rPr lang="ja-JP" altLang="en-US" sz="2000" dirty="0" smtClean="0"/>
              <a:t>もしくは</a:t>
            </a:r>
            <a:r>
              <a:rPr lang="en-US" altLang="ja-JP" sz="2000" dirty="0" smtClean="0"/>
              <a:t>ratio method?)</a:t>
            </a:r>
          </a:p>
          <a:p>
            <a:pPr lvl="1"/>
            <a:r>
              <a:rPr kumimoji="1" lang="en-US" altLang="ja-JP" dirty="0" smtClean="0"/>
              <a:t>4</a:t>
            </a:r>
            <a:r>
              <a:rPr kumimoji="1" lang="ja-JP" altLang="en-US" dirty="0" smtClean="0"/>
              <a:t>章にあった</a:t>
            </a:r>
            <a:r>
              <a:rPr kumimoji="1" lang="en-US" altLang="ja-JP" dirty="0" smtClean="0"/>
              <a:t>Fig.4.19 </a:t>
            </a:r>
            <a:r>
              <a:rPr kumimoji="1" lang="ja-JP" altLang="en-US" dirty="0" smtClean="0"/>
              <a:t>や</a:t>
            </a:r>
            <a:r>
              <a:rPr kumimoji="1" lang="en-US" altLang="ja-JP" dirty="0" smtClean="0"/>
              <a:t>nod and shuffle</a:t>
            </a:r>
            <a:r>
              <a:rPr kumimoji="1" lang="ja-JP" altLang="en-US" dirty="0" smtClean="0"/>
              <a:t>など</a:t>
            </a:r>
            <a:r>
              <a:rPr kumimoji="1" lang="en-US" altLang="ja-JP" dirty="0" smtClean="0"/>
              <a:t>(</a:t>
            </a:r>
            <a:r>
              <a:rPr kumimoji="1" lang="en-US" altLang="ja-JP" dirty="0" err="1" smtClean="0"/>
              <a:t>ccd</a:t>
            </a:r>
            <a:r>
              <a:rPr kumimoji="1" lang="ja-JP" altLang="en-US" dirty="0" smtClean="0"/>
              <a:t>の読み出しノイズ低減</a:t>
            </a:r>
            <a:r>
              <a:rPr kumimoji="1" lang="en-US" altLang="ja-JP" dirty="0" smtClean="0"/>
              <a:t>)</a:t>
            </a:r>
          </a:p>
          <a:p>
            <a:endParaRPr kumimoji="1" lang="ja-JP" altLang="en-US" dirty="0"/>
          </a:p>
        </p:txBody>
      </p:sp>
    </p:spTree>
    <p:extLst>
      <p:ext uri="{BB962C8B-B14F-4D97-AF65-F5344CB8AC3E}">
        <p14:creationId xmlns:p14="http://schemas.microsoft.com/office/powerpoint/2010/main" val="10394914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5.3.2 The Stokes parameters</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normAutofit fontScale="77500" lnSpcReduction="20000"/>
              </a:bodyPr>
              <a:lstStyle/>
              <a:p>
                <a:pPr marL="68580" indent="0">
                  <a:buNone/>
                </a:pPr>
                <a:r>
                  <a:rPr kumimoji="1" lang="ja-JP" altLang="en-US" dirty="0" smtClean="0"/>
                  <a:t>電場の偏光成分</a:t>
                </a:r>
                <a:r>
                  <a:rPr lang="ja-JP" altLang="en-US" dirty="0" smtClean="0"/>
                  <a:t>を</a:t>
                </a:r>
                <a:endParaRPr lang="en-US" altLang="ja-JP" dirty="0" smtClean="0"/>
              </a:p>
              <a:p>
                <a:pPr marL="68580" indent="0">
                  <a:buNone/>
                </a:pPr>
                <a14:m>
                  <m:oMathPara xmlns:m="http://schemas.openxmlformats.org/officeDocument/2006/math">
                    <m:oMathParaPr>
                      <m:jc m:val="centerGroup"/>
                    </m:oMathParaPr>
                    <m:oMath xmlns:m="http://schemas.openxmlformats.org/officeDocument/2006/math">
                      <m:sSub>
                        <m:sSubPr>
                          <m:ctrlPr>
                            <a:rPr lang="en-US" altLang="ja-JP" b="0" i="1" smtClean="0">
                              <a:latin typeface="Cambria Math"/>
                            </a:rPr>
                          </m:ctrlPr>
                        </m:sSubPr>
                        <m:e>
                          <m:r>
                            <a:rPr lang="en-US" altLang="ja-JP" b="0" i="1" smtClean="0">
                              <a:latin typeface="Cambria Math"/>
                            </a:rPr>
                            <m:t>𝐸</m:t>
                          </m:r>
                        </m:e>
                        <m:sub>
                          <m:r>
                            <a:rPr lang="en-US" altLang="ja-JP" b="0" i="1" smtClean="0">
                              <a:latin typeface="Cambria Math"/>
                            </a:rPr>
                            <m:t>𝑥</m:t>
                          </m:r>
                        </m:sub>
                      </m:sSub>
                      <m:r>
                        <a:rPr lang="en-US" altLang="ja-JP" b="0" i="1" smtClean="0">
                          <a:latin typeface="Cambria Math"/>
                        </a:rPr>
                        <m:t>=</m:t>
                      </m:r>
                      <m:sSub>
                        <m:sSubPr>
                          <m:ctrlPr>
                            <a:rPr lang="en-US" altLang="ja-JP" b="0" i="1" smtClean="0">
                              <a:latin typeface="Cambria Math"/>
                            </a:rPr>
                          </m:ctrlPr>
                        </m:sSubPr>
                        <m:e>
                          <m:r>
                            <a:rPr lang="en-US" altLang="ja-JP" b="0" i="1" smtClean="0">
                              <a:latin typeface="Cambria Math"/>
                            </a:rPr>
                            <m:t>𝑒</m:t>
                          </m:r>
                        </m:e>
                        <m:sub>
                          <m:r>
                            <a:rPr lang="en-US" altLang="ja-JP" b="0" i="1" smtClean="0">
                              <a:latin typeface="Cambria Math"/>
                            </a:rPr>
                            <m:t>1</m:t>
                          </m:r>
                        </m:sub>
                      </m:sSub>
                      <m:func>
                        <m:funcPr>
                          <m:ctrlPr>
                            <a:rPr lang="en-US" altLang="ja-JP" b="0" i="1" smtClean="0">
                              <a:latin typeface="Cambria Math"/>
                            </a:rPr>
                          </m:ctrlPr>
                        </m:funcPr>
                        <m:fName>
                          <m:r>
                            <m:rPr>
                              <m:sty m:val="p"/>
                            </m:rPr>
                            <a:rPr lang="en-US" altLang="ja-JP" b="0" i="0" smtClean="0">
                              <a:latin typeface="Cambria Math"/>
                            </a:rPr>
                            <m:t>cos</m:t>
                          </m:r>
                        </m:fName>
                        <m:e>
                          <m:d>
                            <m:dPr>
                              <m:ctrlPr>
                                <a:rPr lang="en-US" altLang="ja-JP" b="0" i="1" smtClean="0">
                                  <a:latin typeface="Cambria Math"/>
                                </a:rPr>
                              </m:ctrlPr>
                            </m:dPr>
                            <m:e>
                              <m:r>
                                <a:rPr lang="en-US" altLang="ja-JP" b="0" i="1" smtClean="0">
                                  <a:latin typeface="Cambria Math"/>
                                </a:rPr>
                                <m:t>2</m:t>
                              </m:r>
                              <m:r>
                                <a:rPr lang="en-US" altLang="ja-JP" b="0" i="1" smtClean="0">
                                  <a:latin typeface="Cambria Math"/>
                                </a:rPr>
                                <m:t>𝜋𝜈</m:t>
                              </m:r>
                              <m:r>
                                <a:rPr lang="en-US" altLang="ja-JP" b="0" i="1" smtClean="0">
                                  <a:latin typeface="Cambria Math"/>
                                </a:rPr>
                                <m:t>𝑡</m:t>
                              </m:r>
                            </m:e>
                          </m:d>
                          <m:r>
                            <a:rPr lang="en-US" altLang="ja-JP" b="0" i="1" smtClean="0">
                              <a:latin typeface="Cambria Math"/>
                            </a:rPr>
                            <m:t>, </m:t>
                          </m:r>
                        </m:e>
                      </m:func>
                      <m:sSub>
                        <m:sSubPr>
                          <m:ctrlPr>
                            <a:rPr lang="en-US" altLang="ja-JP" b="0" i="1" smtClean="0">
                              <a:latin typeface="Cambria Math"/>
                            </a:rPr>
                          </m:ctrlPr>
                        </m:sSubPr>
                        <m:e>
                          <m:r>
                            <a:rPr lang="en-US" altLang="ja-JP" b="0" i="1" smtClean="0">
                              <a:latin typeface="Cambria Math"/>
                            </a:rPr>
                            <m:t>𝐸</m:t>
                          </m:r>
                        </m:e>
                        <m:sub>
                          <m:r>
                            <a:rPr lang="en-US" altLang="ja-JP" b="0" i="1" smtClean="0">
                              <a:latin typeface="Cambria Math"/>
                            </a:rPr>
                            <m:t>𝑦</m:t>
                          </m:r>
                        </m:sub>
                      </m:sSub>
                      <m:r>
                        <a:rPr lang="en-US" altLang="ja-JP" b="0" i="1" smtClean="0">
                          <a:latin typeface="Cambria Math"/>
                        </a:rPr>
                        <m:t>=</m:t>
                      </m:r>
                      <m:sSub>
                        <m:sSubPr>
                          <m:ctrlPr>
                            <a:rPr lang="en-US" altLang="ja-JP" b="0" i="1" smtClean="0">
                              <a:latin typeface="Cambria Math"/>
                            </a:rPr>
                          </m:ctrlPr>
                        </m:sSubPr>
                        <m:e>
                          <m:r>
                            <a:rPr lang="en-US" altLang="ja-JP" b="0" i="1" smtClean="0">
                              <a:latin typeface="Cambria Math"/>
                            </a:rPr>
                            <m:t>𝑒</m:t>
                          </m:r>
                        </m:e>
                        <m:sub>
                          <m:r>
                            <a:rPr lang="en-US" altLang="ja-JP" b="0" i="1" smtClean="0">
                              <a:latin typeface="Cambria Math"/>
                            </a:rPr>
                            <m:t>2</m:t>
                          </m:r>
                        </m:sub>
                      </m:sSub>
                      <m:func>
                        <m:funcPr>
                          <m:ctrlPr>
                            <a:rPr lang="en-US" altLang="ja-JP" b="0" i="1" smtClean="0">
                              <a:latin typeface="Cambria Math"/>
                            </a:rPr>
                          </m:ctrlPr>
                        </m:funcPr>
                        <m:fName>
                          <m:r>
                            <m:rPr>
                              <m:sty m:val="p"/>
                            </m:rPr>
                            <a:rPr lang="en-US" altLang="ja-JP" b="0" i="0" smtClean="0">
                              <a:latin typeface="Cambria Math"/>
                            </a:rPr>
                            <m:t>cos</m:t>
                          </m:r>
                        </m:fName>
                        <m:e>
                          <m:d>
                            <m:dPr>
                              <m:ctrlPr>
                                <a:rPr lang="en-US" altLang="ja-JP" b="0" i="1" smtClean="0">
                                  <a:latin typeface="Cambria Math"/>
                                </a:rPr>
                              </m:ctrlPr>
                            </m:dPr>
                            <m:e>
                              <m:r>
                                <a:rPr lang="en-US" altLang="ja-JP" b="0" i="1" smtClean="0">
                                  <a:latin typeface="Cambria Math"/>
                                </a:rPr>
                                <m:t>2</m:t>
                              </m:r>
                              <m:r>
                                <a:rPr lang="en-US" altLang="ja-JP" b="0" i="1" smtClean="0">
                                  <a:latin typeface="Cambria Math"/>
                                </a:rPr>
                                <m:t>𝜋𝜈</m:t>
                              </m:r>
                              <m:r>
                                <a:rPr lang="en-US" altLang="ja-JP" b="0" i="1" smtClean="0">
                                  <a:latin typeface="Cambria Math"/>
                                </a:rPr>
                                <m:t>𝑡</m:t>
                              </m:r>
                              <m:r>
                                <a:rPr lang="en-US" altLang="ja-JP" b="0" i="1" smtClean="0">
                                  <a:latin typeface="Cambria Math"/>
                                </a:rPr>
                                <m:t>+</m:t>
                              </m:r>
                              <m:r>
                                <a:rPr lang="en-US" altLang="ja-JP" b="0" i="1" smtClean="0">
                                  <a:latin typeface="Cambria Math"/>
                                </a:rPr>
                                <m:t>𝛿</m:t>
                              </m:r>
                            </m:e>
                          </m:d>
                        </m:e>
                      </m:func>
                    </m:oMath>
                  </m:oMathPara>
                </a14:m>
                <a:endParaRPr lang="en-US" altLang="ja-JP" dirty="0" smtClean="0"/>
              </a:p>
              <a:p>
                <a:pPr marL="68580" indent="0">
                  <a:buNone/>
                </a:pPr>
                <a:r>
                  <a:rPr lang="ja-JP" altLang="en-US" dirty="0" smtClean="0"/>
                  <a:t>として、ストークスパラメーターを次のように定義</a:t>
                </a:r>
                <a:endParaRPr lang="en-US" altLang="ja-JP" dirty="0" smtClean="0"/>
              </a:p>
              <a:p>
                <a:pPr marL="68580" indent="0">
                  <a:buNone/>
                </a:pPr>
                <a14:m>
                  <m:oMathPara xmlns:m="http://schemas.openxmlformats.org/officeDocument/2006/math">
                    <m:oMathParaPr>
                      <m:jc m:val="centerGroup"/>
                    </m:oMathParaPr>
                    <m:oMath xmlns:m="http://schemas.openxmlformats.org/officeDocument/2006/math">
                      <m:sSub>
                        <m:sSubPr>
                          <m:ctrlPr>
                            <a:rPr lang="en-US" altLang="ja-JP" b="0" i="1" smtClean="0">
                              <a:latin typeface="Cambria Math"/>
                            </a:rPr>
                          </m:ctrlPr>
                        </m:sSubPr>
                        <m:e>
                          <m:r>
                            <a:rPr lang="en-US" altLang="ja-JP" b="0" i="1" smtClean="0">
                              <a:latin typeface="Cambria Math"/>
                            </a:rPr>
                            <m:t>𝐼</m:t>
                          </m:r>
                        </m:e>
                        <m:sub>
                          <m:r>
                            <a:rPr lang="en-US" altLang="ja-JP" b="0" i="1" smtClean="0">
                              <a:latin typeface="Cambria Math"/>
                            </a:rPr>
                            <m:t>𝑝</m:t>
                          </m:r>
                        </m:sub>
                      </m:sSub>
                      <m:r>
                        <a:rPr lang="en-US" altLang="ja-JP" b="0" i="1" smtClean="0">
                          <a:latin typeface="Cambria Math"/>
                        </a:rPr>
                        <m:t>=</m:t>
                      </m:r>
                      <m:sSubSup>
                        <m:sSubSupPr>
                          <m:ctrlPr>
                            <a:rPr lang="en-US" altLang="ja-JP" b="0" i="1" smtClean="0">
                              <a:latin typeface="Cambria Math"/>
                            </a:rPr>
                          </m:ctrlPr>
                        </m:sSubSupPr>
                        <m:e>
                          <m:r>
                            <a:rPr lang="en-US" altLang="ja-JP" b="0" i="1" smtClean="0">
                              <a:latin typeface="Cambria Math"/>
                            </a:rPr>
                            <m:t>𝑒</m:t>
                          </m:r>
                        </m:e>
                        <m:sub>
                          <m:r>
                            <a:rPr lang="en-US" altLang="ja-JP" b="0" i="1" smtClean="0">
                              <a:latin typeface="Cambria Math"/>
                            </a:rPr>
                            <m:t>1</m:t>
                          </m:r>
                        </m:sub>
                        <m:sup>
                          <m:r>
                            <a:rPr lang="en-US" altLang="ja-JP" b="0" i="1" smtClean="0">
                              <a:latin typeface="Cambria Math"/>
                            </a:rPr>
                            <m:t>2</m:t>
                          </m:r>
                        </m:sup>
                      </m:sSubSup>
                      <m:r>
                        <a:rPr lang="en-US" altLang="ja-JP" b="0" i="1" smtClean="0">
                          <a:latin typeface="Cambria Math"/>
                        </a:rPr>
                        <m:t>+</m:t>
                      </m:r>
                      <m:sSubSup>
                        <m:sSubSupPr>
                          <m:ctrlPr>
                            <a:rPr lang="en-US" altLang="ja-JP" b="0" i="1" smtClean="0">
                              <a:latin typeface="Cambria Math"/>
                            </a:rPr>
                          </m:ctrlPr>
                        </m:sSubSupPr>
                        <m:e>
                          <m:r>
                            <a:rPr lang="en-US" altLang="ja-JP" b="0" i="1" smtClean="0">
                              <a:latin typeface="Cambria Math"/>
                            </a:rPr>
                            <m:t>𝑒</m:t>
                          </m:r>
                        </m:e>
                        <m:sub>
                          <m:r>
                            <a:rPr lang="en-US" altLang="ja-JP" b="0" i="1" smtClean="0">
                              <a:latin typeface="Cambria Math"/>
                            </a:rPr>
                            <m:t>2</m:t>
                          </m:r>
                        </m:sub>
                        <m:sup>
                          <m:r>
                            <a:rPr lang="en-US" altLang="ja-JP" b="0" i="1" smtClean="0">
                              <a:latin typeface="Cambria Math"/>
                            </a:rPr>
                            <m:t>2</m:t>
                          </m:r>
                        </m:sup>
                      </m:sSubSup>
                    </m:oMath>
                  </m:oMathPara>
                </a14:m>
                <a:endParaRPr lang="en-US" altLang="ja-JP" b="0" dirty="0" smtClean="0"/>
              </a:p>
              <a:p>
                <a:pPr marL="68580" indent="0">
                  <a:buNone/>
                </a:pPr>
                <a14:m>
                  <m:oMathPara xmlns:m="http://schemas.openxmlformats.org/officeDocument/2006/math">
                    <m:oMathParaPr>
                      <m:jc m:val="centerGroup"/>
                    </m:oMathParaPr>
                    <m:oMath xmlns:m="http://schemas.openxmlformats.org/officeDocument/2006/math">
                      <m:r>
                        <a:rPr lang="en-US" altLang="ja-JP" b="0" i="1" smtClean="0">
                          <a:latin typeface="Cambria Math"/>
                        </a:rPr>
                        <m:t>𝑄</m:t>
                      </m:r>
                      <m:r>
                        <a:rPr lang="en-US" altLang="ja-JP" b="0" i="1" smtClean="0">
                          <a:latin typeface="Cambria Math"/>
                        </a:rPr>
                        <m:t>=</m:t>
                      </m:r>
                      <m:sSubSup>
                        <m:sSubSupPr>
                          <m:ctrlPr>
                            <a:rPr lang="en-US" altLang="ja-JP" b="0" i="1" smtClean="0">
                              <a:latin typeface="Cambria Math"/>
                            </a:rPr>
                          </m:ctrlPr>
                        </m:sSubSupPr>
                        <m:e>
                          <m:r>
                            <a:rPr lang="en-US" altLang="ja-JP" b="0" i="1" smtClean="0">
                              <a:latin typeface="Cambria Math"/>
                            </a:rPr>
                            <m:t>𝑒</m:t>
                          </m:r>
                        </m:e>
                        <m:sub>
                          <m:r>
                            <a:rPr lang="en-US" altLang="ja-JP" b="0" i="1" smtClean="0">
                              <a:latin typeface="Cambria Math"/>
                            </a:rPr>
                            <m:t>1</m:t>
                          </m:r>
                        </m:sub>
                        <m:sup>
                          <m:r>
                            <a:rPr lang="en-US" altLang="ja-JP" b="0" i="1" smtClean="0">
                              <a:latin typeface="Cambria Math"/>
                            </a:rPr>
                            <m:t>2</m:t>
                          </m:r>
                        </m:sup>
                      </m:sSubSup>
                      <m:r>
                        <a:rPr lang="en-US" altLang="ja-JP" b="0" i="1" smtClean="0">
                          <a:latin typeface="Cambria Math"/>
                        </a:rPr>
                        <m:t>−</m:t>
                      </m:r>
                      <m:sSubSup>
                        <m:sSubSupPr>
                          <m:ctrlPr>
                            <a:rPr lang="en-US" altLang="ja-JP" b="0" i="1" smtClean="0">
                              <a:latin typeface="Cambria Math"/>
                            </a:rPr>
                          </m:ctrlPr>
                        </m:sSubSupPr>
                        <m:e>
                          <m:r>
                            <a:rPr lang="en-US" altLang="ja-JP" b="0" i="1" smtClean="0">
                              <a:latin typeface="Cambria Math"/>
                            </a:rPr>
                            <m:t>𝑒</m:t>
                          </m:r>
                        </m:e>
                        <m:sub>
                          <m:r>
                            <a:rPr lang="en-US" altLang="ja-JP" b="0" i="1" smtClean="0">
                              <a:latin typeface="Cambria Math"/>
                            </a:rPr>
                            <m:t>2</m:t>
                          </m:r>
                        </m:sub>
                        <m:sup>
                          <m:r>
                            <a:rPr lang="en-US" altLang="ja-JP" b="0" i="1" smtClean="0">
                              <a:latin typeface="Cambria Math"/>
                            </a:rPr>
                            <m:t>2</m:t>
                          </m:r>
                        </m:sup>
                      </m:sSubSup>
                    </m:oMath>
                  </m:oMathPara>
                </a14:m>
                <a:endParaRPr lang="en-US" altLang="ja-JP" b="0" dirty="0" smtClean="0"/>
              </a:p>
              <a:p>
                <a:pPr marL="68580" indent="0">
                  <a:buNone/>
                </a:pPr>
                <a14:m>
                  <m:oMathPara xmlns:m="http://schemas.openxmlformats.org/officeDocument/2006/math">
                    <m:oMathParaPr>
                      <m:jc m:val="centerGroup"/>
                    </m:oMathParaPr>
                    <m:oMath xmlns:m="http://schemas.openxmlformats.org/officeDocument/2006/math">
                      <m:r>
                        <a:rPr lang="en-US" altLang="ja-JP" b="0" i="1" smtClean="0">
                          <a:latin typeface="Cambria Math"/>
                        </a:rPr>
                        <m:t>𝑈</m:t>
                      </m:r>
                      <m:r>
                        <a:rPr lang="en-US" altLang="ja-JP" b="0" i="1" smtClean="0">
                          <a:latin typeface="Cambria Math"/>
                        </a:rPr>
                        <m:t>=2</m:t>
                      </m:r>
                      <m:sSub>
                        <m:sSubPr>
                          <m:ctrlPr>
                            <a:rPr lang="en-US" altLang="ja-JP" b="0" i="1" smtClean="0">
                              <a:latin typeface="Cambria Math"/>
                            </a:rPr>
                          </m:ctrlPr>
                        </m:sSubPr>
                        <m:e>
                          <m:r>
                            <a:rPr lang="en-US" altLang="ja-JP" b="0" i="1" smtClean="0">
                              <a:latin typeface="Cambria Math"/>
                            </a:rPr>
                            <m:t>𝑒</m:t>
                          </m:r>
                        </m:e>
                        <m:sub>
                          <m:r>
                            <a:rPr lang="en-US" altLang="ja-JP" b="0" i="1" smtClean="0">
                              <a:latin typeface="Cambria Math"/>
                            </a:rPr>
                            <m:t>1</m:t>
                          </m:r>
                        </m:sub>
                      </m:sSub>
                      <m:sSub>
                        <m:sSubPr>
                          <m:ctrlPr>
                            <a:rPr lang="en-US" altLang="ja-JP" b="0" i="1" smtClean="0">
                              <a:latin typeface="Cambria Math"/>
                            </a:rPr>
                          </m:ctrlPr>
                        </m:sSubPr>
                        <m:e>
                          <m:r>
                            <a:rPr lang="en-US" altLang="ja-JP" b="0" i="1" smtClean="0">
                              <a:latin typeface="Cambria Math"/>
                            </a:rPr>
                            <m:t>𝑒</m:t>
                          </m:r>
                        </m:e>
                        <m:sub>
                          <m:r>
                            <a:rPr lang="en-US" altLang="ja-JP" b="0" i="1" smtClean="0">
                              <a:latin typeface="Cambria Math"/>
                            </a:rPr>
                            <m:t>2</m:t>
                          </m:r>
                        </m:sub>
                      </m:sSub>
                      <m:func>
                        <m:funcPr>
                          <m:ctrlPr>
                            <a:rPr lang="en-US" altLang="ja-JP" b="0" i="1" smtClean="0">
                              <a:latin typeface="Cambria Math"/>
                            </a:rPr>
                          </m:ctrlPr>
                        </m:funcPr>
                        <m:fName>
                          <m:r>
                            <m:rPr>
                              <m:sty m:val="p"/>
                            </m:rPr>
                            <a:rPr lang="en-US" altLang="ja-JP" b="0" i="0" smtClean="0">
                              <a:latin typeface="Cambria Math"/>
                            </a:rPr>
                            <m:t>cos</m:t>
                          </m:r>
                        </m:fName>
                        <m:e>
                          <m:r>
                            <a:rPr lang="en-US" altLang="ja-JP" b="0" i="1" smtClean="0">
                              <a:latin typeface="Cambria Math"/>
                            </a:rPr>
                            <m:t>𝛿</m:t>
                          </m:r>
                        </m:e>
                      </m:func>
                    </m:oMath>
                  </m:oMathPara>
                </a14:m>
                <a:endParaRPr lang="en-US" altLang="ja-JP" b="0" dirty="0" smtClean="0"/>
              </a:p>
              <a:p>
                <a:pPr marL="68580" indent="0">
                  <a:buNone/>
                </a:pPr>
                <a14:m>
                  <m:oMathPara xmlns:m="http://schemas.openxmlformats.org/officeDocument/2006/math">
                    <m:oMathParaPr>
                      <m:jc m:val="centerGroup"/>
                    </m:oMathParaPr>
                    <m:oMath xmlns:m="http://schemas.openxmlformats.org/officeDocument/2006/math">
                      <m:r>
                        <a:rPr lang="en-US" altLang="ja-JP" b="0" i="1" smtClean="0">
                          <a:latin typeface="Cambria Math"/>
                        </a:rPr>
                        <m:t>𝑉</m:t>
                      </m:r>
                      <m:r>
                        <a:rPr lang="en-US" altLang="ja-JP" b="0" i="1" smtClean="0">
                          <a:latin typeface="Cambria Math"/>
                        </a:rPr>
                        <m:t>=2</m:t>
                      </m:r>
                      <m:sSub>
                        <m:sSubPr>
                          <m:ctrlPr>
                            <a:rPr lang="en-US" altLang="ja-JP" b="0" i="1" smtClean="0">
                              <a:latin typeface="Cambria Math"/>
                            </a:rPr>
                          </m:ctrlPr>
                        </m:sSubPr>
                        <m:e>
                          <m:r>
                            <a:rPr lang="en-US" altLang="ja-JP" b="0" i="1" smtClean="0">
                              <a:latin typeface="Cambria Math"/>
                            </a:rPr>
                            <m:t>𝑒</m:t>
                          </m:r>
                        </m:e>
                        <m:sub>
                          <m:r>
                            <a:rPr lang="en-US" altLang="ja-JP" b="0" i="1" smtClean="0">
                              <a:latin typeface="Cambria Math"/>
                            </a:rPr>
                            <m:t>1</m:t>
                          </m:r>
                        </m:sub>
                      </m:sSub>
                      <m:sSub>
                        <m:sSubPr>
                          <m:ctrlPr>
                            <a:rPr lang="en-US" altLang="ja-JP" b="0" i="1" smtClean="0">
                              <a:latin typeface="Cambria Math"/>
                            </a:rPr>
                          </m:ctrlPr>
                        </m:sSubPr>
                        <m:e>
                          <m:r>
                            <a:rPr lang="en-US" altLang="ja-JP" b="0" i="1" smtClean="0">
                              <a:latin typeface="Cambria Math"/>
                            </a:rPr>
                            <m:t>𝑒</m:t>
                          </m:r>
                        </m:e>
                        <m:sub>
                          <m:r>
                            <a:rPr lang="en-US" altLang="ja-JP" b="0" i="1" smtClean="0">
                              <a:latin typeface="Cambria Math"/>
                            </a:rPr>
                            <m:t>2</m:t>
                          </m:r>
                        </m:sub>
                      </m:sSub>
                      <m:func>
                        <m:funcPr>
                          <m:ctrlPr>
                            <a:rPr lang="en-US" altLang="ja-JP" b="0" i="1" smtClean="0">
                              <a:latin typeface="Cambria Math"/>
                            </a:rPr>
                          </m:ctrlPr>
                        </m:funcPr>
                        <m:fName>
                          <m:r>
                            <m:rPr>
                              <m:sty m:val="p"/>
                            </m:rPr>
                            <a:rPr lang="en-US" altLang="ja-JP" b="0" i="0" smtClean="0">
                              <a:latin typeface="Cambria Math"/>
                            </a:rPr>
                            <m:t>sin</m:t>
                          </m:r>
                        </m:fName>
                        <m:e>
                          <m:r>
                            <a:rPr lang="en-US" altLang="ja-JP" b="0" i="1" smtClean="0">
                              <a:latin typeface="Cambria Math"/>
                            </a:rPr>
                            <m:t>𝛿</m:t>
                          </m:r>
                        </m:e>
                      </m:func>
                    </m:oMath>
                  </m:oMathPara>
                </a14:m>
                <a:endParaRPr lang="en-US" altLang="ja-JP" dirty="0" smtClean="0"/>
              </a:p>
              <a:p>
                <a:pPr marL="68580" indent="0">
                  <a:buNone/>
                </a:pPr>
                <a14:m>
                  <m:oMath xmlns:m="http://schemas.openxmlformats.org/officeDocument/2006/math">
                    <m:sSup>
                      <m:sSupPr>
                        <m:ctrlPr>
                          <a:rPr lang="en-US" altLang="ja-JP" b="0" i="1" smtClean="0">
                            <a:latin typeface="Cambria Math"/>
                          </a:rPr>
                        </m:ctrlPr>
                      </m:sSupPr>
                      <m:e>
                        <m:sSub>
                          <m:sSubPr>
                            <m:ctrlPr>
                              <a:rPr lang="en-US" altLang="ja-JP" b="0" i="1" smtClean="0">
                                <a:latin typeface="Cambria Math"/>
                              </a:rPr>
                            </m:ctrlPr>
                          </m:sSubPr>
                          <m:e>
                            <m:r>
                              <a:rPr lang="en-US" altLang="ja-JP" b="0" i="1" smtClean="0">
                                <a:latin typeface="Cambria Math"/>
                              </a:rPr>
                              <m:t>𝐼</m:t>
                            </m:r>
                          </m:e>
                          <m:sub>
                            <m:r>
                              <m:rPr>
                                <m:sty m:val="p"/>
                              </m:rPr>
                              <a:rPr lang="en-US" altLang="ja-JP" b="0" i="1" smtClean="0">
                                <a:latin typeface="Cambria Math"/>
                              </a:rPr>
                              <m:t>p</m:t>
                            </m:r>
                          </m:sub>
                        </m:sSub>
                      </m:e>
                      <m:sup>
                        <m:r>
                          <a:rPr lang="en-US" altLang="ja-JP" b="0" i="1" smtClean="0">
                            <a:latin typeface="Cambria Math"/>
                          </a:rPr>
                          <m:t>2</m:t>
                        </m:r>
                      </m:sup>
                    </m:sSup>
                    <m:r>
                      <a:rPr lang="en-US" altLang="ja-JP" b="0" i="1" smtClean="0">
                        <a:latin typeface="Cambria Math"/>
                      </a:rPr>
                      <m:t>=</m:t>
                    </m:r>
                    <m:sSup>
                      <m:sSupPr>
                        <m:ctrlPr>
                          <a:rPr lang="en-US" altLang="ja-JP" b="0" i="1" smtClean="0">
                            <a:latin typeface="Cambria Math"/>
                          </a:rPr>
                        </m:ctrlPr>
                      </m:sSupPr>
                      <m:e>
                        <m:r>
                          <a:rPr lang="en-US" altLang="ja-JP" b="0" i="1" smtClean="0">
                            <a:latin typeface="Cambria Math"/>
                          </a:rPr>
                          <m:t>𝑄</m:t>
                        </m:r>
                      </m:e>
                      <m:sup>
                        <m:r>
                          <a:rPr lang="en-US" altLang="ja-JP" b="0" i="1" smtClean="0">
                            <a:latin typeface="Cambria Math"/>
                          </a:rPr>
                          <m:t>2</m:t>
                        </m:r>
                      </m:sup>
                    </m:sSup>
                    <m:r>
                      <a:rPr lang="en-US" altLang="ja-JP" b="0" i="1" smtClean="0">
                        <a:latin typeface="Cambria Math"/>
                      </a:rPr>
                      <m:t>+</m:t>
                    </m:r>
                    <m:sSup>
                      <m:sSupPr>
                        <m:ctrlPr>
                          <a:rPr lang="en-US" altLang="ja-JP" b="0" i="1" smtClean="0">
                            <a:latin typeface="Cambria Math"/>
                          </a:rPr>
                        </m:ctrlPr>
                      </m:sSupPr>
                      <m:e>
                        <m:r>
                          <a:rPr lang="en-US" altLang="ja-JP" b="0" i="1" smtClean="0">
                            <a:latin typeface="Cambria Math"/>
                          </a:rPr>
                          <m:t>𝑈</m:t>
                        </m:r>
                      </m:e>
                      <m:sup>
                        <m:r>
                          <a:rPr lang="en-US" altLang="ja-JP" b="0" i="1" smtClean="0">
                            <a:latin typeface="Cambria Math"/>
                          </a:rPr>
                          <m:t>2</m:t>
                        </m:r>
                      </m:sup>
                    </m:sSup>
                    <m:r>
                      <a:rPr lang="en-US" altLang="ja-JP" b="0" i="1" smtClean="0">
                        <a:latin typeface="Cambria Math"/>
                      </a:rPr>
                      <m:t>+</m:t>
                    </m:r>
                    <m:sSup>
                      <m:sSupPr>
                        <m:ctrlPr>
                          <a:rPr lang="en-US" altLang="ja-JP" b="0" i="1" smtClean="0">
                            <a:latin typeface="Cambria Math"/>
                          </a:rPr>
                        </m:ctrlPr>
                      </m:sSupPr>
                      <m:e>
                        <m:r>
                          <a:rPr lang="en-US" altLang="ja-JP" b="0" i="1" smtClean="0">
                            <a:latin typeface="Cambria Math"/>
                          </a:rPr>
                          <m:t>𝑉</m:t>
                        </m:r>
                      </m:e>
                      <m:sup>
                        <m:r>
                          <a:rPr lang="en-US" altLang="ja-JP" b="0" i="1" smtClean="0">
                            <a:latin typeface="Cambria Math"/>
                          </a:rPr>
                          <m:t>2</m:t>
                        </m:r>
                      </m:sup>
                    </m:sSup>
                  </m:oMath>
                </a14:m>
                <a:r>
                  <a:rPr lang="ja-JP" altLang="en-US" dirty="0" smtClean="0"/>
                  <a:t>であり、完全偏光</a:t>
                </a:r>
                <a14:m>
                  <m:oMath xmlns:m="http://schemas.openxmlformats.org/officeDocument/2006/math">
                    <m:r>
                      <a:rPr lang="en-US" altLang="ja-JP" b="0" i="1" smtClean="0">
                        <a:latin typeface="Cambria Math"/>
                      </a:rPr>
                      <m:t>𝛿</m:t>
                    </m:r>
                    <m:r>
                      <a:rPr lang="en-US" altLang="ja-JP" b="0" i="1" smtClean="0">
                        <a:latin typeface="Cambria Math"/>
                      </a:rPr>
                      <m:t>=0</m:t>
                    </m:r>
                  </m:oMath>
                </a14:m>
                <a:r>
                  <a:rPr lang="ja-JP" altLang="en-US" dirty="0" smtClean="0"/>
                  <a:t>ならば</a:t>
                </a:r>
                <a14:m>
                  <m:oMath xmlns:m="http://schemas.openxmlformats.org/officeDocument/2006/math">
                    <m:r>
                      <a:rPr lang="en-US" altLang="ja-JP" b="0" i="1" smtClean="0">
                        <a:latin typeface="Cambria Math"/>
                      </a:rPr>
                      <m:t>𝑉</m:t>
                    </m:r>
                    <m:r>
                      <a:rPr lang="en-US" altLang="ja-JP" b="0" i="1" smtClean="0">
                        <a:latin typeface="Cambria Math"/>
                      </a:rPr>
                      <m:t>=0</m:t>
                    </m:r>
                  </m:oMath>
                </a14:m>
                <a:r>
                  <a:rPr lang="ja-JP" altLang="en-US" dirty="0" smtClean="0"/>
                  <a:t>、円偏光</a:t>
                </a:r>
                <a14:m>
                  <m:oMath xmlns:m="http://schemas.openxmlformats.org/officeDocument/2006/math">
                    <m:r>
                      <a:rPr lang="en-US" altLang="ja-JP" b="0" i="1" smtClean="0">
                        <a:latin typeface="Cambria Math"/>
                      </a:rPr>
                      <m:t>𝛿</m:t>
                    </m:r>
                    <m:r>
                      <a:rPr lang="en-US" altLang="ja-JP" b="0" i="1" smtClean="0">
                        <a:latin typeface="Cambria Math"/>
                      </a:rPr>
                      <m:t>=</m:t>
                    </m:r>
                    <m:r>
                      <a:rPr lang="en-US" altLang="ja-JP" b="0" i="1" smtClean="0">
                        <a:latin typeface="Cambria Math"/>
                      </a:rPr>
                      <m:t>𝜋</m:t>
                    </m:r>
                    <m:r>
                      <a:rPr lang="en-US" altLang="ja-JP" b="0" i="1" smtClean="0">
                        <a:latin typeface="Cambria Math"/>
                      </a:rPr>
                      <m:t>/2</m:t>
                    </m:r>
                  </m:oMath>
                </a14:m>
                <a:r>
                  <a:rPr lang="ja-JP" altLang="en-US" dirty="0" smtClean="0"/>
                  <a:t>ならば</a:t>
                </a:r>
                <a14:m>
                  <m:oMath xmlns:m="http://schemas.openxmlformats.org/officeDocument/2006/math">
                    <m:r>
                      <a:rPr lang="en-US" altLang="ja-JP" b="0" i="1" dirty="0" smtClean="0">
                        <a:latin typeface="Cambria Math"/>
                      </a:rPr>
                      <m:t>𝑈</m:t>
                    </m:r>
                    <m:r>
                      <a:rPr lang="en-US" altLang="ja-JP" b="0" i="1" dirty="0" smtClean="0">
                        <a:latin typeface="Cambria Math"/>
                      </a:rPr>
                      <m:t>=0</m:t>
                    </m:r>
                  </m:oMath>
                </a14:m>
                <a:endParaRPr lang="en-US" altLang="ja-JP" dirty="0" smtClean="0"/>
              </a:p>
              <a:p>
                <a:pPr marL="68580" indent="0">
                  <a:buNone/>
                </a:pPr>
                <a:r>
                  <a:rPr lang="ja-JP" altLang="en-US" dirty="0"/>
                  <a:t>無偏光成分</a:t>
                </a:r>
                <a:r>
                  <a:rPr lang="ja-JP" altLang="en-US" dirty="0" smtClean="0"/>
                  <a:t>の強度を</a:t>
                </a:r>
                <a14:m>
                  <m:oMath xmlns:m="http://schemas.openxmlformats.org/officeDocument/2006/math">
                    <m:sSub>
                      <m:sSubPr>
                        <m:ctrlPr>
                          <a:rPr lang="en-US" altLang="ja-JP" b="0" i="1" smtClean="0">
                            <a:latin typeface="Cambria Math"/>
                          </a:rPr>
                        </m:ctrlPr>
                      </m:sSubPr>
                      <m:e>
                        <m:r>
                          <a:rPr lang="en-US" altLang="ja-JP" b="0" i="1" smtClean="0">
                            <a:latin typeface="Cambria Math"/>
                          </a:rPr>
                          <m:t>𝐼</m:t>
                        </m:r>
                      </m:e>
                      <m:sub>
                        <m:r>
                          <a:rPr lang="en-US" altLang="ja-JP" b="0" i="1" smtClean="0">
                            <a:latin typeface="Cambria Math"/>
                          </a:rPr>
                          <m:t>𝑢</m:t>
                        </m:r>
                      </m:sub>
                    </m:sSub>
                  </m:oMath>
                </a14:m>
                <a:r>
                  <a:rPr lang="ja-JP" altLang="en-US" dirty="0" smtClean="0"/>
                  <a:t>とすると入射光の強度は</a:t>
                </a:r>
                <a14:m>
                  <m:oMath xmlns:m="http://schemas.openxmlformats.org/officeDocument/2006/math">
                    <m:r>
                      <a:rPr lang="en-US" altLang="ja-JP" b="0" i="1" smtClean="0">
                        <a:latin typeface="Cambria Math"/>
                      </a:rPr>
                      <m:t>𝐼</m:t>
                    </m:r>
                    <m:r>
                      <a:rPr lang="en-US" altLang="ja-JP" b="0" i="1" smtClean="0">
                        <a:latin typeface="Cambria Math"/>
                      </a:rPr>
                      <m:t>=</m:t>
                    </m:r>
                    <m:sSub>
                      <m:sSubPr>
                        <m:ctrlPr>
                          <a:rPr lang="en-US" altLang="ja-JP" b="0" i="1" smtClean="0">
                            <a:latin typeface="Cambria Math"/>
                          </a:rPr>
                        </m:ctrlPr>
                      </m:sSubPr>
                      <m:e>
                        <m:r>
                          <a:rPr lang="en-US" altLang="ja-JP" b="0" i="1" smtClean="0">
                            <a:latin typeface="Cambria Math"/>
                          </a:rPr>
                          <m:t>𝐼</m:t>
                        </m:r>
                      </m:e>
                      <m:sub>
                        <m:r>
                          <a:rPr lang="en-US" altLang="ja-JP" b="0" i="1" smtClean="0">
                            <a:latin typeface="Cambria Math"/>
                          </a:rPr>
                          <m:t>𝑝</m:t>
                        </m:r>
                      </m:sub>
                    </m:sSub>
                    <m:r>
                      <a:rPr lang="en-US" altLang="ja-JP" b="0" i="1" smtClean="0">
                        <a:latin typeface="Cambria Math"/>
                      </a:rPr>
                      <m:t>+</m:t>
                    </m:r>
                    <m:sSub>
                      <m:sSubPr>
                        <m:ctrlPr>
                          <a:rPr lang="en-US" altLang="ja-JP" b="0" i="1" smtClean="0">
                            <a:latin typeface="Cambria Math"/>
                          </a:rPr>
                        </m:ctrlPr>
                      </m:sSubPr>
                      <m:e>
                        <m:r>
                          <a:rPr lang="en-US" altLang="ja-JP" b="0" i="1" smtClean="0">
                            <a:latin typeface="Cambria Math"/>
                          </a:rPr>
                          <m:t>𝐼</m:t>
                        </m:r>
                      </m:e>
                      <m:sub>
                        <m:r>
                          <a:rPr lang="en-US" altLang="ja-JP" b="0" i="1" smtClean="0">
                            <a:latin typeface="Cambria Math"/>
                          </a:rPr>
                          <m:t>𝑢</m:t>
                        </m:r>
                      </m:sub>
                    </m:sSub>
                  </m:oMath>
                </a14:m>
                <a:endParaRPr lang="en-US" altLang="ja-JP" dirty="0" smtClean="0"/>
              </a:p>
              <a:p>
                <a:pPr marL="68580" indent="0">
                  <a:buNone/>
                </a:pPr>
                <a:r>
                  <a:rPr lang="ja-JP" altLang="en-US" dirty="0" smtClean="0"/>
                  <a:t>ただ、もしかするとここでは</a:t>
                </a:r>
                <a14:m>
                  <m:oMath xmlns:m="http://schemas.openxmlformats.org/officeDocument/2006/math">
                    <m:sSub>
                      <m:sSubPr>
                        <m:ctrlPr>
                          <a:rPr lang="en-US" altLang="ja-JP" b="0" i="1" smtClean="0">
                            <a:latin typeface="Cambria Math"/>
                          </a:rPr>
                        </m:ctrlPr>
                      </m:sSubPr>
                      <m:e>
                        <m:r>
                          <a:rPr lang="en-US" altLang="ja-JP" i="1">
                            <a:latin typeface="Cambria Math"/>
                          </a:rPr>
                          <m:t>𝐼</m:t>
                        </m:r>
                      </m:e>
                      <m:sub>
                        <m:r>
                          <a:rPr lang="en-US" altLang="ja-JP" b="0" i="1" smtClean="0">
                            <a:latin typeface="Cambria Math"/>
                          </a:rPr>
                          <m:t>𝑝</m:t>
                        </m:r>
                      </m:sub>
                    </m:sSub>
                  </m:oMath>
                </a14:m>
                <a:r>
                  <a:rPr lang="ja-JP" altLang="en-US" dirty="0" smtClean="0"/>
                  <a:t>のことを</a:t>
                </a:r>
                <a14:m>
                  <m:oMath xmlns:m="http://schemas.openxmlformats.org/officeDocument/2006/math">
                    <m:r>
                      <a:rPr lang="en-US" altLang="ja-JP" i="1">
                        <a:latin typeface="Cambria Math"/>
                      </a:rPr>
                      <m:t>𝐼</m:t>
                    </m:r>
                  </m:oMath>
                </a14:m>
                <a:r>
                  <a:rPr lang="ja-JP" altLang="en-US" dirty="0" smtClean="0"/>
                  <a:t>としているかも</a:t>
                </a:r>
                <a:r>
                  <a:rPr lang="en-US" altLang="ja-JP" dirty="0" smtClean="0"/>
                  <a:t>?</a:t>
                </a:r>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rotWithShape="1">
                <a:blip r:embed="rId2"/>
                <a:stretch>
                  <a:fillRect l="-235" t="-2933" r="-941"/>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6312644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5.3.2 The Stokes parameters</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lstStyle/>
              <a:p>
                <a:pPr marL="68580" indent="0">
                  <a:buNone/>
                </a:pPr>
                <a14:m>
                  <m:oMath xmlns:m="http://schemas.openxmlformats.org/officeDocument/2006/math">
                    <m:r>
                      <a:rPr kumimoji="1" lang="en-US" altLang="ja-JP" b="0" i="1" smtClean="0">
                        <a:latin typeface="Cambria Math"/>
                      </a:rPr>
                      <m:t>𝑝</m:t>
                    </m:r>
                    <m:r>
                      <a:rPr kumimoji="1" lang="en-US" altLang="ja-JP" b="0" i="1" smtClean="0">
                        <a:latin typeface="Cambria Math"/>
                      </a:rPr>
                      <m:t>=</m:t>
                    </m:r>
                    <m:sSup>
                      <m:sSupPr>
                        <m:ctrlPr>
                          <a:rPr kumimoji="1" lang="en-US" altLang="ja-JP" b="0" i="1" smtClean="0">
                            <a:latin typeface="Cambria Math"/>
                          </a:rPr>
                        </m:ctrlPr>
                      </m:sSupPr>
                      <m:e>
                        <m:d>
                          <m:dPr>
                            <m:begChr m:val="["/>
                            <m:endChr m:val="]"/>
                            <m:ctrlPr>
                              <a:rPr kumimoji="1" lang="en-US" altLang="ja-JP" b="0" i="1" smtClean="0">
                                <a:latin typeface="Cambria Math"/>
                              </a:rPr>
                            </m:ctrlPr>
                          </m:dPr>
                          <m:e>
                            <m:sSup>
                              <m:sSupPr>
                                <m:ctrlPr>
                                  <a:rPr kumimoji="1" lang="en-US" altLang="ja-JP" b="0" i="1" smtClean="0">
                                    <a:latin typeface="Cambria Math"/>
                                  </a:rPr>
                                </m:ctrlPr>
                              </m:sSupPr>
                              <m:e>
                                <m:r>
                                  <a:rPr kumimoji="1" lang="en-US" altLang="ja-JP" b="0" i="1" smtClean="0">
                                    <a:latin typeface="Cambria Math"/>
                                  </a:rPr>
                                  <m:t>𝑄</m:t>
                                </m:r>
                              </m:e>
                              <m:sup>
                                <m:r>
                                  <a:rPr kumimoji="1" lang="en-US" altLang="ja-JP" b="0" i="1" smtClean="0">
                                    <a:latin typeface="Cambria Math"/>
                                  </a:rPr>
                                  <m:t>2</m:t>
                                </m:r>
                              </m:sup>
                            </m:sSup>
                            <m:r>
                              <a:rPr kumimoji="1" lang="en-US" altLang="ja-JP" b="0" i="1" smtClean="0">
                                <a:latin typeface="Cambria Math"/>
                              </a:rPr>
                              <m:t>+</m:t>
                            </m:r>
                            <m:sSup>
                              <m:sSupPr>
                                <m:ctrlPr>
                                  <a:rPr kumimoji="1" lang="en-US" altLang="ja-JP" b="0" i="1" smtClean="0">
                                    <a:latin typeface="Cambria Math"/>
                                  </a:rPr>
                                </m:ctrlPr>
                              </m:sSupPr>
                              <m:e>
                                <m:r>
                                  <a:rPr kumimoji="1" lang="en-US" altLang="ja-JP" b="0" i="1" smtClean="0">
                                    <a:latin typeface="Cambria Math"/>
                                  </a:rPr>
                                  <m:t>𝑈</m:t>
                                </m:r>
                              </m:e>
                              <m:sup>
                                <m:r>
                                  <a:rPr kumimoji="1" lang="en-US" altLang="ja-JP" b="0" i="1" smtClean="0">
                                    <a:latin typeface="Cambria Math"/>
                                  </a:rPr>
                                  <m:t>2</m:t>
                                </m:r>
                              </m:sup>
                            </m:sSup>
                          </m:e>
                        </m:d>
                      </m:e>
                      <m:sup>
                        <m:r>
                          <a:rPr kumimoji="1" lang="en-US" altLang="ja-JP" b="0" i="1" smtClean="0">
                            <a:latin typeface="Cambria Math"/>
                          </a:rPr>
                          <m:t>1/2</m:t>
                        </m:r>
                      </m:sup>
                    </m:sSup>
                    <m:r>
                      <a:rPr kumimoji="1" lang="en-US" altLang="ja-JP" b="0" i="1" smtClean="0">
                        <a:latin typeface="Cambria Math"/>
                      </a:rPr>
                      <m:t>/</m:t>
                    </m:r>
                    <m:r>
                      <a:rPr kumimoji="1" lang="en-US" altLang="ja-JP" b="0" i="1" smtClean="0">
                        <a:latin typeface="Cambria Math"/>
                      </a:rPr>
                      <m:t>𝐼</m:t>
                    </m:r>
                  </m:oMath>
                </a14:m>
                <a:r>
                  <a:rPr kumimoji="1" lang="ja-JP" altLang="en-US" dirty="0" smtClean="0"/>
                  <a:t> </a:t>
                </a:r>
                <a:r>
                  <a:rPr kumimoji="1" lang="en-US" altLang="ja-JP" dirty="0" smtClean="0"/>
                  <a:t>, </a:t>
                </a:r>
                <a14:m>
                  <m:oMath xmlns:m="http://schemas.openxmlformats.org/officeDocument/2006/math">
                    <m:r>
                      <a:rPr kumimoji="1" lang="en-US" altLang="ja-JP" b="0" i="1" smtClean="0">
                        <a:latin typeface="Cambria Math"/>
                      </a:rPr>
                      <m:t>𝑞</m:t>
                    </m:r>
                    <m:r>
                      <a:rPr kumimoji="1" lang="en-US" altLang="ja-JP" b="0" i="1" smtClean="0">
                        <a:latin typeface="Cambria Math"/>
                      </a:rPr>
                      <m:t>=</m:t>
                    </m:r>
                    <m:r>
                      <a:rPr kumimoji="1" lang="en-US" altLang="ja-JP" b="0" i="1" smtClean="0">
                        <a:latin typeface="Cambria Math"/>
                      </a:rPr>
                      <m:t>𝑉</m:t>
                    </m:r>
                    <m:r>
                      <a:rPr kumimoji="1" lang="en-US" altLang="ja-JP" b="0" i="1" smtClean="0">
                        <a:latin typeface="Cambria Math"/>
                      </a:rPr>
                      <m:t>/</m:t>
                    </m:r>
                    <m:r>
                      <a:rPr kumimoji="1" lang="en-US" altLang="ja-JP" b="0" i="1" smtClean="0">
                        <a:latin typeface="Cambria Math"/>
                      </a:rPr>
                      <m:t>𝐼</m:t>
                    </m:r>
                  </m:oMath>
                </a14:m>
                <a:r>
                  <a:rPr kumimoji="1" lang="ja-JP" altLang="en-US" dirty="0" smtClean="0"/>
                  <a:t>と定義すると、</a:t>
                </a:r>
                <a:r>
                  <a:rPr lang="en-US" altLang="ja-JP" dirty="0" smtClean="0"/>
                  <a:t>p</a:t>
                </a:r>
                <a:r>
                  <a:rPr lang="ja-JP" altLang="en-US" dirty="0" smtClean="0"/>
                  <a:t>は直線偏光の度合いの、</a:t>
                </a:r>
                <a:r>
                  <a:rPr lang="en-US" altLang="ja-JP" dirty="0" smtClean="0"/>
                  <a:t>q</a:t>
                </a:r>
                <a:r>
                  <a:rPr lang="ja-JP" altLang="en-US" dirty="0" smtClean="0"/>
                  <a:t>は円偏光の度合いの指標になっている</a:t>
                </a:r>
                <a:endParaRPr lang="en-US" altLang="ja-JP" dirty="0" smtClean="0"/>
              </a:p>
              <a:p>
                <a:pPr marL="68580" indent="0">
                  <a:buNone/>
                </a:pPr>
                <a:r>
                  <a:rPr kumimoji="1" lang="ja-JP" altLang="en-US" dirty="0" smtClean="0"/>
                  <a:t>直線偏光の方向と</a:t>
                </a:r>
                <a:r>
                  <a:rPr kumimoji="1" lang="en-US" altLang="ja-JP" dirty="0" smtClean="0"/>
                  <a:t>x</a:t>
                </a:r>
                <a:r>
                  <a:rPr kumimoji="1" lang="ja-JP" altLang="en-US" dirty="0" smtClean="0"/>
                  <a:t>軸のなす角度を</a:t>
                </a:r>
                <a:r>
                  <a:rPr kumimoji="1" lang="en-US" altLang="ja-JP" dirty="0" smtClean="0"/>
                  <a:t>θ</a:t>
                </a:r>
                <a:r>
                  <a:rPr kumimoji="1" lang="ja-JP" altLang="en-US" dirty="0" smtClean="0"/>
                  <a:t>とすると、</a:t>
                </a:r>
                <a14:m>
                  <m:oMath xmlns:m="http://schemas.openxmlformats.org/officeDocument/2006/math">
                    <m:func>
                      <m:funcPr>
                        <m:ctrlPr>
                          <a:rPr kumimoji="1" lang="en-US" altLang="ja-JP" b="0" i="1" smtClean="0">
                            <a:latin typeface="Cambria Math"/>
                          </a:rPr>
                        </m:ctrlPr>
                      </m:funcPr>
                      <m:fName>
                        <m:r>
                          <m:rPr>
                            <m:sty m:val="p"/>
                          </m:rPr>
                          <a:rPr kumimoji="1" lang="en-US" altLang="ja-JP" b="0" i="0" smtClean="0">
                            <a:latin typeface="Cambria Math"/>
                          </a:rPr>
                          <m:t>tan</m:t>
                        </m:r>
                      </m:fName>
                      <m:e>
                        <m:r>
                          <a:rPr kumimoji="1" lang="en-US" altLang="ja-JP" b="0" i="1" smtClean="0">
                            <a:latin typeface="Cambria Math"/>
                          </a:rPr>
                          <m:t>2</m:t>
                        </m:r>
                        <m:r>
                          <a:rPr kumimoji="1" lang="en-US" altLang="ja-JP" b="0" i="1" smtClean="0">
                            <a:latin typeface="Cambria Math"/>
                          </a:rPr>
                          <m:t>𝜃</m:t>
                        </m:r>
                      </m:e>
                    </m:func>
                    <m:r>
                      <a:rPr kumimoji="1" lang="en-US" altLang="ja-JP" b="0" i="1" smtClean="0">
                        <a:latin typeface="Cambria Math"/>
                      </a:rPr>
                      <m:t>=</m:t>
                    </m:r>
                    <m:r>
                      <a:rPr kumimoji="1" lang="en-US" altLang="ja-JP" b="0" i="1" smtClean="0">
                        <a:latin typeface="Cambria Math"/>
                      </a:rPr>
                      <m:t>𝑈</m:t>
                    </m:r>
                    <m:r>
                      <a:rPr kumimoji="1" lang="en-US" altLang="ja-JP" b="0" i="1" smtClean="0">
                        <a:latin typeface="Cambria Math"/>
                      </a:rPr>
                      <m:t>/</m:t>
                    </m:r>
                    <m:r>
                      <a:rPr kumimoji="1" lang="en-US" altLang="ja-JP" b="0" i="1" smtClean="0">
                        <a:latin typeface="Cambria Math"/>
                      </a:rPr>
                      <m:t>𝑄</m:t>
                    </m:r>
                  </m:oMath>
                </a14:m>
                <a:endParaRPr kumimoji="1" lang="en-US" altLang="ja-JP" dirty="0" smtClean="0"/>
              </a:p>
              <a:p>
                <a:pPr marL="68580" indent="0">
                  <a:buNone/>
                </a:pPr>
                <a:r>
                  <a:rPr lang="ja-JP" altLang="en-US" dirty="0"/>
                  <a:t>これら</a:t>
                </a:r>
                <a:r>
                  <a:rPr lang="ja-JP" altLang="en-US" dirty="0" smtClean="0"/>
                  <a:t>から</a:t>
                </a:r>
                <a:endParaRPr lang="en-US" altLang="ja-JP" dirty="0" smtClean="0"/>
              </a:p>
              <a:p>
                <a:pPr marL="68580" indent="0">
                  <a:buNone/>
                </a:pPr>
                <a14:m>
                  <m:oMathPara xmlns:m="http://schemas.openxmlformats.org/officeDocument/2006/math">
                    <m:oMathParaPr>
                      <m:jc m:val="centerGroup"/>
                    </m:oMathParaPr>
                    <m:oMath xmlns:m="http://schemas.openxmlformats.org/officeDocument/2006/math">
                      <m:r>
                        <a:rPr kumimoji="1" lang="en-US" altLang="ja-JP" b="0" i="1" smtClean="0">
                          <a:latin typeface="Cambria Math"/>
                        </a:rPr>
                        <m:t>𝑄</m:t>
                      </m:r>
                      <m:r>
                        <a:rPr kumimoji="1" lang="en-US" altLang="ja-JP" b="0" i="1" smtClean="0">
                          <a:latin typeface="Cambria Math"/>
                        </a:rPr>
                        <m:t>=</m:t>
                      </m:r>
                      <m:r>
                        <a:rPr kumimoji="1" lang="en-US" altLang="ja-JP" b="0" i="1" smtClean="0">
                          <a:latin typeface="Cambria Math"/>
                        </a:rPr>
                        <m:t>𝐼𝑝</m:t>
                      </m:r>
                      <m:r>
                        <m:rPr>
                          <m:sty m:val="p"/>
                        </m:rPr>
                        <a:rPr kumimoji="1" lang="en-US" altLang="ja-JP" b="0" i="1" smtClean="0">
                          <a:latin typeface="Cambria Math"/>
                        </a:rPr>
                        <m:t>cos</m:t>
                      </m:r>
                      <m:r>
                        <a:rPr kumimoji="1" lang="en-US" altLang="ja-JP" b="0" i="1" smtClean="0">
                          <a:latin typeface="Cambria Math"/>
                        </a:rPr>
                        <m:t>2</m:t>
                      </m:r>
                      <m:r>
                        <a:rPr kumimoji="1" lang="en-US" altLang="ja-JP" b="0" i="1" smtClean="0">
                          <a:latin typeface="Cambria Math"/>
                        </a:rPr>
                        <m:t>𝜃</m:t>
                      </m:r>
                    </m:oMath>
                  </m:oMathPara>
                </a14:m>
                <a:endParaRPr kumimoji="1" lang="en-US" altLang="ja-JP" dirty="0" smtClean="0"/>
              </a:p>
              <a:p>
                <a:pPr marL="68580" indent="0">
                  <a:buNone/>
                </a:pPr>
                <a14:m>
                  <m:oMathPara xmlns:m="http://schemas.openxmlformats.org/officeDocument/2006/math">
                    <m:oMathParaPr>
                      <m:jc m:val="centerGroup"/>
                    </m:oMathParaPr>
                    <m:oMath xmlns:m="http://schemas.openxmlformats.org/officeDocument/2006/math">
                      <m:r>
                        <a:rPr kumimoji="1" lang="en-US" altLang="ja-JP" b="0" i="1" smtClean="0">
                          <a:latin typeface="Cambria Math"/>
                        </a:rPr>
                        <m:t>𝑈</m:t>
                      </m:r>
                      <m:r>
                        <a:rPr kumimoji="1" lang="en-US" altLang="ja-JP" b="0" i="1" smtClean="0">
                          <a:latin typeface="Cambria Math"/>
                        </a:rPr>
                        <m:t>=</m:t>
                      </m:r>
                      <m:r>
                        <a:rPr kumimoji="1" lang="en-US" altLang="ja-JP" b="0" i="1" smtClean="0">
                          <a:latin typeface="Cambria Math"/>
                        </a:rPr>
                        <m:t>𝐼𝑝</m:t>
                      </m:r>
                      <m:r>
                        <m:rPr>
                          <m:sty m:val="p"/>
                        </m:rPr>
                        <a:rPr kumimoji="1" lang="en-US" altLang="ja-JP" b="0" i="1" smtClean="0">
                          <a:latin typeface="Cambria Math"/>
                        </a:rPr>
                        <m:t>sin</m:t>
                      </m:r>
                      <m:r>
                        <a:rPr kumimoji="1" lang="en-US" altLang="ja-JP" b="0" i="1" smtClean="0">
                          <a:latin typeface="Cambria Math"/>
                        </a:rPr>
                        <m:t>2</m:t>
                      </m:r>
                      <m:r>
                        <a:rPr kumimoji="1" lang="en-US" altLang="ja-JP" b="0" i="1" smtClean="0">
                          <a:latin typeface="Cambria Math"/>
                        </a:rPr>
                        <m:t>𝜃</m:t>
                      </m:r>
                    </m:oMath>
                  </m:oMathPara>
                </a14:m>
                <a:endParaRPr kumimoji="1" lang="en-US" altLang="ja-JP" dirty="0" smtClean="0"/>
              </a:p>
              <a:p>
                <a:pPr marL="68580" indent="0">
                  <a:buNone/>
                </a:pPr>
                <a14:m>
                  <m:oMathPara xmlns:m="http://schemas.openxmlformats.org/officeDocument/2006/math">
                    <m:oMathParaPr>
                      <m:jc m:val="centerGroup"/>
                    </m:oMathParaPr>
                    <m:oMath xmlns:m="http://schemas.openxmlformats.org/officeDocument/2006/math">
                      <m:r>
                        <a:rPr kumimoji="1" lang="en-US" altLang="ja-JP" b="0" i="1" smtClean="0">
                          <a:latin typeface="Cambria Math"/>
                        </a:rPr>
                        <m:t>𝑉</m:t>
                      </m:r>
                      <m:r>
                        <a:rPr kumimoji="1" lang="en-US" altLang="ja-JP" b="0" i="1" smtClean="0">
                          <a:latin typeface="Cambria Math"/>
                        </a:rPr>
                        <m:t>=</m:t>
                      </m:r>
                      <m:r>
                        <a:rPr kumimoji="1" lang="en-US" altLang="ja-JP" b="0" i="1" smtClean="0">
                          <a:latin typeface="Cambria Math"/>
                        </a:rPr>
                        <m:t>𝐼𝑞</m:t>
                      </m:r>
                    </m:oMath>
                  </m:oMathPara>
                </a14:m>
                <a:endParaRPr kumimoji="1" lang="en-US" altLang="ja-JP" dirty="0" smtClean="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rotWithShape="1">
                <a:blip r:embed="rId2"/>
                <a:stretch>
                  <a:fillRect l="-941" t="-2000"/>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5737786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メトロ">
  <a:themeElements>
    <a:clrScheme name="メトロ">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メトロ">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メトロ">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750</TotalTime>
  <Words>1288</Words>
  <Application>Microsoft Office PowerPoint</Application>
  <PresentationFormat>画面に合わせる (4:3)</PresentationFormat>
  <Paragraphs>103</Paragraphs>
  <Slides>17</Slides>
  <Notes>0</Notes>
  <HiddenSlides>0</HiddenSlides>
  <MMClips>0</MMClips>
  <ScaleCrop>false</ScaleCrop>
  <HeadingPairs>
    <vt:vector size="4" baseType="variant">
      <vt:variant>
        <vt:lpstr>テーマ</vt:lpstr>
      </vt:variant>
      <vt:variant>
        <vt:i4>1</vt:i4>
      </vt:variant>
      <vt:variant>
        <vt:lpstr>スライド タイトル</vt:lpstr>
      </vt:variant>
      <vt:variant>
        <vt:i4>17</vt:i4>
      </vt:variant>
    </vt:vector>
  </HeadingPairs>
  <TitlesOfParts>
    <vt:vector size="18" baseType="lpstr">
      <vt:lpstr>メトロ</vt:lpstr>
      <vt:lpstr>McLeanゼミ 5.3,5.4</vt:lpstr>
      <vt:lpstr>5.3 Polarimeters</vt:lpstr>
      <vt:lpstr>5.3.1 Modulators and polarizers</vt:lpstr>
      <vt:lpstr>5.3.1 Modulators and polarizers</vt:lpstr>
      <vt:lpstr>5.3.1 Modulators and polarizers</vt:lpstr>
      <vt:lpstr>5.3.1 Modulators and polarizers</vt:lpstr>
      <vt:lpstr>5.3.1 Modulators and polarizers</vt:lpstr>
      <vt:lpstr>5.3.2 The Stokes parameters</vt:lpstr>
      <vt:lpstr>5.3.2 The Stokes parameters</vt:lpstr>
      <vt:lpstr>5.3.2 The Stokes parameters</vt:lpstr>
      <vt:lpstr>5.3.2 The Stokes parameters</vt:lpstr>
      <vt:lpstr>5.3.3 Mueller matrics</vt:lpstr>
      <vt:lpstr>5.4.1 The Fourier Transform Spectrometer (FTS)</vt:lpstr>
      <vt:lpstr>5.4.1 The Fourier Transform Spectrometer (FTS)</vt:lpstr>
      <vt:lpstr>5.4.2 The Fabry-Perot etalon</vt:lpstr>
      <vt:lpstr>5.4.2 The Fabry-Perot etalon</vt:lpstr>
      <vt:lpstr>5.4.3 Interference filters</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McLeanゼミ 5.3,5.4</dc:title>
  <dc:creator>Hirofumi</dc:creator>
  <cp:lastModifiedBy>Hirofumi</cp:lastModifiedBy>
  <cp:revision>35</cp:revision>
  <dcterms:created xsi:type="dcterms:W3CDTF">2015-05-09T09:48:27Z</dcterms:created>
  <dcterms:modified xsi:type="dcterms:W3CDTF">2015-05-13T04:53:51Z</dcterms:modified>
</cp:coreProperties>
</file>