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handoutMasterIdLst>
    <p:handoutMasterId r:id="rId17"/>
  </p:handoutMasterIdLst>
  <p:sldIdLst>
    <p:sldId id="451" r:id="rId2"/>
    <p:sldId id="454" r:id="rId3"/>
    <p:sldId id="479" r:id="rId4"/>
    <p:sldId id="445" r:id="rId5"/>
    <p:sldId id="446" r:id="rId6"/>
    <p:sldId id="482" r:id="rId7"/>
    <p:sldId id="465" r:id="rId8"/>
    <p:sldId id="478" r:id="rId9"/>
    <p:sldId id="474" r:id="rId10"/>
    <p:sldId id="475" r:id="rId11"/>
    <p:sldId id="476" r:id="rId12"/>
    <p:sldId id="477" r:id="rId13"/>
    <p:sldId id="470" r:id="rId14"/>
    <p:sldId id="472" r:id="rId15"/>
  </p:sldIdLst>
  <p:sldSz cx="9144000" cy="6858000" type="screen4x3"/>
  <p:notesSz cx="6729413" cy="9853613"/>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16238" cy="493713"/>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defTabSz="912720">
              <a:defRPr sz="1200">
                <a:latin typeface="Arial" charset="0"/>
                <a:ea typeface="ＭＳ Ｐゴシック" pitchFamily="50" charset="-128"/>
              </a:defRPr>
            </a:lvl1pPr>
          </a:lstStyle>
          <a:p>
            <a:pPr>
              <a:defRPr/>
            </a:pPr>
            <a:endParaRPr lang="en-US" altLang="ja-JP"/>
          </a:p>
        </p:txBody>
      </p:sp>
      <p:sp>
        <p:nvSpPr>
          <p:cNvPr id="72707" name="Rectangle 3"/>
          <p:cNvSpPr>
            <a:spLocks noGrp="1" noChangeArrowheads="1"/>
          </p:cNvSpPr>
          <p:nvPr>
            <p:ph type="dt" sz="quarter" idx="1"/>
          </p:nvPr>
        </p:nvSpPr>
        <p:spPr bwMode="auto">
          <a:xfrm>
            <a:off x="3811588" y="0"/>
            <a:ext cx="2916237" cy="493713"/>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algn="r" defTabSz="912720">
              <a:defRPr sz="1200">
                <a:latin typeface="Arial" charset="0"/>
                <a:ea typeface="ＭＳ Ｐゴシック" pitchFamily="50" charset="-128"/>
              </a:defRPr>
            </a:lvl1pPr>
          </a:lstStyle>
          <a:p>
            <a:pPr>
              <a:defRPr/>
            </a:pPr>
            <a:endParaRPr lang="en-US" altLang="ja-JP"/>
          </a:p>
        </p:txBody>
      </p:sp>
      <p:sp>
        <p:nvSpPr>
          <p:cNvPr id="72708" name="Rectangle 4"/>
          <p:cNvSpPr>
            <a:spLocks noGrp="1" noChangeArrowheads="1"/>
          </p:cNvSpPr>
          <p:nvPr>
            <p:ph type="ftr" sz="quarter" idx="2"/>
          </p:nvPr>
        </p:nvSpPr>
        <p:spPr bwMode="auto">
          <a:xfrm>
            <a:off x="0" y="9358313"/>
            <a:ext cx="2916238" cy="493712"/>
          </a:xfrm>
          <a:prstGeom prst="rect">
            <a:avLst/>
          </a:prstGeom>
          <a:noFill/>
          <a:ln w="9525">
            <a:noFill/>
            <a:miter lim="800000"/>
            <a:headEnd/>
            <a:tailEnd/>
          </a:ln>
          <a:effectLst/>
        </p:spPr>
        <p:txBody>
          <a:bodyPr vert="horz" wrap="square" lIns="91266" tIns="45633" rIns="91266" bIns="45633" numCol="1" anchor="b" anchorCtr="0" compatLnSpc="1">
            <a:prstTxWarp prst="textNoShape">
              <a:avLst/>
            </a:prstTxWarp>
          </a:bodyPr>
          <a:lstStyle>
            <a:lvl1pPr defTabSz="912720">
              <a:defRPr sz="1200">
                <a:latin typeface="Arial" charset="0"/>
                <a:ea typeface="ＭＳ Ｐゴシック" pitchFamily="50" charset="-128"/>
              </a:defRPr>
            </a:lvl1pPr>
          </a:lstStyle>
          <a:p>
            <a:pPr>
              <a:defRPr/>
            </a:pPr>
            <a:endParaRPr lang="en-US" altLang="ja-JP"/>
          </a:p>
        </p:txBody>
      </p:sp>
      <p:sp>
        <p:nvSpPr>
          <p:cNvPr id="72709" name="Rectangle 5"/>
          <p:cNvSpPr>
            <a:spLocks noGrp="1" noChangeArrowheads="1"/>
          </p:cNvSpPr>
          <p:nvPr>
            <p:ph type="sldNum" sz="quarter" idx="3"/>
          </p:nvPr>
        </p:nvSpPr>
        <p:spPr bwMode="auto">
          <a:xfrm>
            <a:off x="3811588" y="9358313"/>
            <a:ext cx="2916237" cy="493712"/>
          </a:xfrm>
          <a:prstGeom prst="rect">
            <a:avLst/>
          </a:prstGeom>
          <a:noFill/>
          <a:ln w="9525">
            <a:noFill/>
            <a:miter lim="800000"/>
            <a:headEnd/>
            <a:tailEnd/>
          </a:ln>
          <a:effectLst/>
        </p:spPr>
        <p:txBody>
          <a:bodyPr vert="horz" wrap="square" lIns="91266" tIns="45633" rIns="91266" bIns="45633" numCol="1" anchor="b" anchorCtr="0" compatLnSpc="1">
            <a:prstTxWarp prst="textNoShape">
              <a:avLst/>
            </a:prstTxWarp>
          </a:bodyPr>
          <a:lstStyle>
            <a:lvl1pPr algn="r" defTabSz="912720">
              <a:defRPr sz="1200">
                <a:latin typeface="Arial" charset="0"/>
                <a:ea typeface="ＭＳ Ｐゴシック" pitchFamily="50" charset="-128"/>
              </a:defRPr>
            </a:lvl1pPr>
          </a:lstStyle>
          <a:p>
            <a:pPr>
              <a:defRPr/>
            </a:pPr>
            <a:fld id="{A7F7E5D4-E300-485C-BEF0-FC1CB25108F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16238" cy="493713"/>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defTabSz="912720">
              <a:defRPr sz="1200">
                <a:latin typeface="Arial" charset="0"/>
                <a:ea typeface="ＭＳ Ｐゴシック" pitchFamily="50" charset="-128"/>
              </a:defRPr>
            </a:lvl1pPr>
          </a:lstStyle>
          <a:p>
            <a:pPr>
              <a:defRPr/>
            </a:pPr>
            <a:endParaRPr lang="en-US" altLang="ja-JP"/>
          </a:p>
        </p:txBody>
      </p:sp>
      <p:sp>
        <p:nvSpPr>
          <p:cNvPr id="16387" name="Rectangle 3"/>
          <p:cNvSpPr>
            <a:spLocks noGrp="1" noChangeArrowheads="1"/>
          </p:cNvSpPr>
          <p:nvPr>
            <p:ph type="dt" idx="1"/>
          </p:nvPr>
        </p:nvSpPr>
        <p:spPr bwMode="auto">
          <a:xfrm>
            <a:off x="3811588" y="0"/>
            <a:ext cx="2916237" cy="493713"/>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algn="r" defTabSz="912720">
              <a:defRPr sz="1200">
                <a:latin typeface="Arial" charset="0"/>
                <a:ea typeface="ＭＳ Ｐゴシック" pitchFamily="50" charset="-128"/>
              </a:defRPr>
            </a:lvl1pPr>
          </a:lstStyle>
          <a:p>
            <a:pPr>
              <a:defRPr/>
            </a:pPr>
            <a:endParaRPr lang="en-US" altLang="ja-JP"/>
          </a:p>
        </p:txBody>
      </p:sp>
      <p:sp>
        <p:nvSpPr>
          <p:cNvPr id="17412" name="Rectangle 4"/>
          <p:cNvSpPr>
            <a:spLocks noRot="1" noChangeArrowheads="1" noTextEdit="1"/>
          </p:cNvSpPr>
          <p:nvPr>
            <p:ph type="sldImg" idx="2"/>
          </p:nvPr>
        </p:nvSpPr>
        <p:spPr bwMode="auto">
          <a:xfrm>
            <a:off x="903288" y="738188"/>
            <a:ext cx="4926012" cy="3694112"/>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73100" y="4681538"/>
            <a:ext cx="5383213" cy="4433887"/>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6390" name="Rectangle 6"/>
          <p:cNvSpPr>
            <a:spLocks noGrp="1" noChangeArrowheads="1"/>
          </p:cNvSpPr>
          <p:nvPr>
            <p:ph type="ftr" sz="quarter" idx="4"/>
          </p:nvPr>
        </p:nvSpPr>
        <p:spPr bwMode="auto">
          <a:xfrm>
            <a:off x="0" y="9358313"/>
            <a:ext cx="2916238" cy="493712"/>
          </a:xfrm>
          <a:prstGeom prst="rect">
            <a:avLst/>
          </a:prstGeom>
          <a:noFill/>
          <a:ln w="9525">
            <a:noFill/>
            <a:miter lim="800000"/>
            <a:headEnd/>
            <a:tailEnd/>
          </a:ln>
          <a:effectLst/>
        </p:spPr>
        <p:txBody>
          <a:bodyPr vert="horz" wrap="square" lIns="91266" tIns="45633" rIns="91266" bIns="45633" numCol="1" anchor="b" anchorCtr="0" compatLnSpc="1">
            <a:prstTxWarp prst="textNoShape">
              <a:avLst/>
            </a:prstTxWarp>
          </a:bodyPr>
          <a:lstStyle>
            <a:lvl1pPr defTabSz="912720">
              <a:defRPr sz="1200">
                <a:latin typeface="Arial" charset="0"/>
                <a:ea typeface="ＭＳ Ｐゴシック" pitchFamily="50" charset="-128"/>
              </a:defRPr>
            </a:lvl1pPr>
          </a:lstStyle>
          <a:p>
            <a:pPr>
              <a:defRPr/>
            </a:pPr>
            <a:endParaRPr lang="en-US" altLang="ja-JP"/>
          </a:p>
        </p:txBody>
      </p:sp>
      <p:sp>
        <p:nvSpPr>
          <p:cNvPr id="16391" name="Rectangle 7"/>
          <p:cNvSpPr>
            <a:spLocks noGrp="1" noChangeArrowheads="1"/>
          </p:cNvSpPr>
          <p:nvPr>
            <p:ph type="sldNum" sz="quarter" idx="5"/>
          </p:nvPr>
        </p:nvSpPr>
        <p:spPr bwMode="auto">
          <a:xfrm>
            <a:off x="3811588" y="9358313"/>
            <a:ext cx="2916237" cy="493712"/>
          </a:xfrm>
          <a:prstGeom prst="rect">
            <a:avLst/>
          </a:prstGeom>
          <a:noFill/>
          <a:ln w="9525">
            <a:noFill/>
            <a:miter lim="800000"/>
            <a:headEnd/>
            <a:tailEnd/>
          </a:ln>
          <a:effectLst/>
        </p:spPr>
        <p:txBody>
          <a:bodyPr vert="horz" wrap="square" lIns="91266" tIns="45633" rIns="91266" bIns="45633" numCol="1" anchor="b" anchorCtr="0" compatLnSpc="1">
            <a:prstTxWarp prst="textNoShape">
              <a:avLst/>
            </a:prstTxWarp>
          </a:bodyPr>
          <a:lstStyle>
            <a:lvl1pPr algn="r" defTabSz="912720">
              <a:defRPr sz="1200">
                <a:latin typeface="Arial" charset="0"/>
                <a:ea typeface="ＭＳ Ｐゴシック" pitchFamily="50" charset="-128"/>
              </a:defRPr>
            </a:lvl1pPr>
          </a:lstStyle>
          <a:p>
            <a:pPr>
              <a:defRPr/>
            </a:pPr>
            <a:fld id="{B80FEB31-8703-4976-8099-F88B3E75498C}"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3033713"/>
            <a:ext cx="7772400" cy="109537"/>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kumimoji="0" lang="ja-JP" altLang="ja-JP" sz="2400">
              <a:latin typeface="Times New Roman" pitchFamily="18" charset="0"/>
            </a:endParaRPr>
          </a:p>
        </p:txBody>
      </p:sp>
      <p:sp>
        <p:nvSpPr>
          <p:cNvPr id="6146" name="Rectangle 2"/>
          <p:cNvSpPr>
            <a:spLocks noGrp="1" noChangeArrowheads="1"/>
          </p:cNvSpPr>
          <p:nvPr>
            <p:ph type="ctrTitle"/>
          </p:nvPr>
        </p:nvSpPr>
        <p:spPr>
          <a:xfrm>
            <a:off x="685800" y="990600"/>
            <a:ext cx="7772400" cy="2009772"/>
          </a:xfrm>
        </p:spPr>
        <p:txBody>
          <a:bodyPr/>
          <a:lstStyle>
            <a:lvl1pPr>
              <a:defRPr sz="4000"/>
            </a:lvl1pPr>
          </a:lstStyle>
          <a:p>
            <a:r>
              <a:rPr lang="ja-JP" altLang="en-US"/>
              <a:t>マスタ タイトルの書式設定</a:t>
            </a:r>
          </a:p>
        </p:txBody>
      </p:sp>
      <p:sp>
        <p:nvSpPr>
          <p:cNvPr id="614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kumimoji="0" sz="1200">
                <a:ea typeface="ＭＳ Ｐゴシック" pitchFamily="50" charset="-128"/>
              </a:defRPr>
            </a:lvl1pPr>
          </a:lstStyle>
          <a:p>
            <a:pPr>
              <a:defRPr/>
            </a:pPr>
            <a:endParaRPr lang="en-US" altLang="ja-JP"/>
          </a:p>
        </p:txBody>
      </p:sp>
      <p:sp>
        <p:nvSpPr>
          <p:cNvPr id="6" name="Rectangle 5"/>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kumimoji="0" sz="1200">
                <a:ea typeface="ＭＳ Ｐゴシック" pitchFamily="50" charset="-128"/>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552BC49B-508F-4995-A5E5-65F0D36BDC12}"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8"/>
          <p:cNvSpPr>
            <a:spLocks noGrp="1" noChangeArrowheads="1"/>
          </p:cNvSpPr>
          <p:nvPr>
            <p:ph type="sldNum" sz="quarter" idx="10"/>
          </p:nvPr>
        </p:nvSpPr>
        <p:spPr>
          <a:ln/>
        </p:spPr>
        <p:txBody>
          <a:bodyPr/>
          <a:lstStyle>
            <a:lvl1pPr>
              <a:defRPr/>
            </a:lvl1pPr>
          </a:lstStyle>
          <a:p>
            <a:pPr>
              <a:defRPr/>
            </a:pPr>
            <a:fld id="{44DECC53-8542-4788-8584-BBCBE377C19E}"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57988" y="304800"/>
            <a:ext cx="2062162" cy="63642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6038850" cy="63642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8"/>
          <p:cNvSpPr>
            <a:spLocks noGrp="1" noChangeArrowheads="1"/>
          </p:cNvSpPr>
          <p:nvPr>
            <p:ph type="sldNum" sz="quarter" idx="10"/>
          </p:nvPr>
        </p:nvSpPr>
        <p:spPr>
          <a:ln/>
        </p:spPr>
        <p:txBody>
          <a:bodyPr/>
          <a:lstStyle>
            <a:lvl1pPr>
              <a:defRPr/>
            </a:lvl1pPr>
          </a:lstStyle>
          <a:p>
            <a:pPr>
              <a:defRPr/>
            </a:pPr>
            <a:fld id="{B61E23D2-9EC5-471D-8E32-07BB2309F62B}"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892175"/>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412875"/>
            <a:ext cx="4049712" cy="525621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68850" y="1412875"/>
            <a:ext cx="4051300" cy="525621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8"/>
          <p:cNvSpPr>
            <a:spLocks noGrp="1" noChangeArrowheads="1"/>
          </p:cNvSpPr>
          <p:nvPr>
            <p:ph type="sldNum" sz="quarter" idx="10"/>
          </p:nvPr>
        </p:nvSpPr>
        <p:spPr>
          <a:ln/>
        </p:spPr>
        <p:txBody>
          <a:bodyPr/>
          <a:lstStyle>
            <a:lvl1pPr>
              <a:defRPr/>
            </a:lvl1pPr>
          </a:lstStyle>
          <a:p>
            <a:pPr>
              <a:defRPr/>
            </a:pPr>
            <a:fld id="{34CB6E96-9237-48F9-A7B7-D866799059C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8"/>
          <p:cNvSpPr>
            <a:spLocks noGrp="1" noChangeArrowheads="1"/>
          </p:cNvSpPr>
          <p:nvPr>
            <p:ph type="sldNum" sz="quarter" idx="10"/>
          </p:nvPr>
        </p:nvSpPr>
        <p:spPr>
          <a:ln/>
        </p:spPr>
        <p:txBody>
          <a:bodyPr/>
          <a:lstStyle>
            <a:lvl1pPr>
              <a:defRPr/>
            </a:lvl1pPr>
          </a:lstStyle>
          <a:p>
            <a:pPr>
              <a:defRPr/>
            </a:pPr>
            <a:fld id="{79DD34F6-B0D2-404B-85B7-CE9DD755E933}"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8"/>
          <p:cNvSpPr>
            <a:spLocks noGrp="1" noChangeArrowheads="1"/>
          </p:cNvSpPr>
          <p:nvPr>
            <p:ph type="sldNum" sz="quarter" idx="10"/>
          </p:nvPr>
        </p:nvSpPr>
        <p:spPr>
          <a:ln/>
        </p:spPr>
        <p:txBody>
          <a:bodyPr/>
          <a:lstStyle>
            <a:lvl1pPr>
              <a:defRPr/>
            </a:lvl1pPr>
          </a:lstStyle>
          <a:p>
            <a:pPr>
              <a:defRPr/>
            </a:pPr>
            <a:fld id="{4897E32F-C7E5-4B0C-A24C-4107C66964A4}"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412875"/>
            <a:ext cx="4049712"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68850" y="1412875"/>
            <a:ext cx="40513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8"/>
          <p:cNvSpPr>
            <a:spLocks noGrp="1" noChangeArrowheads="1"/>
          </p:cNvSpPr>
          <p:nvPr>
            <p:ph type="sldNum" sz="quarter" idx="10"/>
          </p:nvPr>
        </p:nvSpPr>
        <p:spPr>
          <a:ln/>
        </p:spPr>
        <p:txBody>
          <a:bodyPr/>
          <a:lstStyle>
            <a:lvl1pPr>
              <a:defRPr/>
            </a:lvl1pPr>
          </a:lstStyle>
          <a:p>
            <a:pPr>
              <a:defRPr/>
            </a:pPr>
            <a:fld id="{DE5FB407-0BE5-4715-8529-99F92A3767F3}"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8"/>
          <p:cNvSpPr>
            <a:spLocks noGrp="1" noChangeArrowheads="1"/>
          </p:cNvSpPr>
          <p:nvPr>
            <p:ph type="sldNum" sz="quarter" idx="10"/>
          </p:nvPr>
        </p:nvSpPr>
        <p:spPr>
          <a:ln/>
        </p:spPr>
        <p:txBody>
          <a:bodyPr/>
          <a:lstStyle>
            <a:lvl1pPr>
              <a:defRPr/>
            </a:lvl1pPr>
          </a:lstStyle>
          <a:p>
            <a:pPr>
              <a:defRPr/>
            </a:pPr>
            <a:fld id="{E47D1B93-DED9-4DD5-AAAF-EF59A6AB217E}"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8"/>
          <p:cNvSpPr>
            <a:spLocks noGrp="1" noChangeArrowheads="1"/>
          </p:cNvSpPr>
          <p:nvPr>
            <p:ph type="sldNum" sz="quarter" idx="10"/>
          </p:nvPr>
        </p:nvSpPr>
        <p:spPr>
          <a:ln/>
        </p:spPr>
        <p:txBody>
          <a:bodyPr/>
          <a:lstStyle>
            <a:lvl1pPr>
              <a:defRPr/>
            </a:lvl1pPr>
          </a:lstStyle>
          <a:p>
            <a:pPr>
              <a:defRPr/>
            </a:pPr>
            <a:fld id="{F8957FAB-B10E-41D1-B919-CF2A85919A6D}"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5D260687-0189-40CE-9F23-CDCDB2428FC8}"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8"/>
          <p:cNvSpPr>
            <a:spLocks noGrp="1" noChangeArrowheads="1"/>
          </p:cNvSpPr>
          <p:nvPr>
            <p:ph type="sldNum" sz="quarter" idx="10"/>
          </p:nvPr>
        </p:nvSpPr>
        <p:spPr>
          <a:ln/>
        </p:spPr>
        <p:txBody>
          <a:bodyPr/>
          <a:lstStyle>
            <a:lvl1pPr>
              <a:defRPr/>
            </a:lvl1pPr>
          </a:lstStyle>
          <a:p>
            <a:pPr>
              <a:defRPr/>
            </a:pPr>
            <a:fld id="{1051ADB3-E135-4EE0-8314-00934D6EA5C4}"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8"/>
          <p:cNvSpPr>
            <a:spLocks noGrp="1" noChangeArrowheads="1"/>
          </p:cNvSpPr>
          <p:nvPr>
            <p:ph type="sldNum" sz="quarter" idx="10"/>
          </p:nvPr>
        </p:nvSpPr>
        <p:spPr>
          <a:ln/>
        </p:spPr>
        <p:txBody>
          <a:bodyPr/>
          <a:lstStyle>
            <a:lvl1pPr>
              <a:defRPr/>
            </a:lvl1pPr>
          </a:lstStyle>
          <a:p>
            <a:pPr>
              <a:defRPr/>
            </a:pPr>
            <a:fld id="{6D020D1F-3E25-4FE4-BD98-FF32C49F29A2}"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892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412875"/>
            <a:ext cx="8253412"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8" name="Rectangle 8"/>
          <p:cNvSpPr>
            <a:spLocks noGrp="1" noChangeArrowheads="1"/>
          </p:cNvSpPr>
          <p:nvPr>
            <p:ph type="sldNum" sz="quarter" idx="4"/>
          </p:nvPr>
        </p:nvSpPr>
        <p:spPr bwMode="auto">
          <a:xfrm>
            <a:off x="8459788" y="115888"/>
            <a:ext cx="576262" cy="395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ea typeface="ＭＳ Ｐゴシック" pitchFamily="50" charset="-128"/>
              </a:defRPr>
            </a:lvl1pPr>
          </a:lstStyle>
          <a:p>
            <a:pPr>
              <a:defRPr/>
            </a:pPr>
            <a:fld id="{BBEEB55C-1131-43ED-A619-1E7F6CEE58AE}"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739"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itchFamily="2" charset="2"/>
        <a:buChar char="ü"/>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ctrTitle"/>
          </p:nvPr>
        </p:nvSpPr>
        <p:spPr>
          <a:xfrm>
            <a:off x="685800" y="1000125"/>
            <a:ext cx="7772400" cy="1928813"/>
          </a:xfrm>
        </p:spPr>
        <p:txBody>
          <a:bodyPr/>
          <a:lstStyle/>
          <a:p>
            <a:pPr eaLnBrk="1" hangingPunct="1"/>
            <a:r>
              <a:rPr lang="en-US" altLang="ja-JP" sz="3600" smtClean="0"/>
              <a:t>H24</a:t>
            </a:r>
            <a:r>
              <a:rPr lang="ja-JP" altLang="en-US" sz="3600" smtClean="0"/>
              <a:t>年度基礎天文学観測実習</a:t>
            </a:r>
            <a:r>
              <a:rPr lang="en-US" altLang="ja-JP" sz="3600" smtClean="0"/>
              <a:t/>
            </a:r>
            <a:br>
              <a:rPr lang="en-US" altLang="ja-JP" sz="3600" smtClean="0"/>
            </a:br>
            <a:r>
              <a:rPr lang="ja-JP" altLang="en-US" sz="5400" smtClean="0"/>
              <a:t>「電波望遠鏡による</a:t>
            </a:r>
            <a:r>
              <a:rPr lang="en-US" altLang="ja-JP" sz="5400" smtClean="0"/>
              <a:t/>
            </a:r>
            <a:br>
              <a:rPr lang="en-US" altLang="ja-JP" sz="5400" smtClean="0"/>
            </a:br>
            <a:r>
              <a:rPr lang="ja-JP" altLang="en-US" sz="5400" smtClean="0"/>
              <a:t>　分光撮像観測」</a:t>
            </a:r>
            <a:endParaRPr lang="ja-JP" altLang="en-US" sz="3600" smtClean="0"/>
          </a:p>
        </p:txBody>
      </p:sp>
      <p:sp>
        <p:nvSpPr>
          <p:cNvPr id="3075" name="サブタイトル 2"/>
          <p:cNvSpPr>
            <a:spLocks noGrp="1"/>
          </p:cNvSpPr>
          <p:nvPr>
            <p:ph type="subTitle" idx="1"/>
          </p:nvPr>
        </p:nvSpPr>
        <p:spPr>
          <a:xfrm>
            <a:off x="1714500" y="3357563"/>
            <a:ext cx="7010400" cy="1600200"/>
          </a:xfrm>
        </p:spPr>
        <p:txBody>
          <a:bodyPr/>
          <a:lstStyle/>
          <a:p>
            <a:pPr eaLnBrk="1" hangingPunct="1"/>
            <a:r>
              <a:rPr lang="ja-JP" altLang="en-US" smtClean="0"/>
              <a:t>河野孝太郎（天文学教育研究センター）</a:t>
            </a:r>
            <a:endParaRPr lang="en-US" altLang="ja-JP" smtClean="0"/>
          </a:p>
          <a:p>
            <a:pPr eaLnBrk="1" hangingPunct="1"/>
            <a:r>
              <a:rPr lang="en-US" altLang="ja-JP" smtClean="0"/>
              <a:t>kkohno@ioa.s.u-tokyo.ac.jp</a:t>
            </a:r>
            <a:endParaRPr lang="ja-JP" altLang="en-US" smtClean="0"/>
          </a:p>
        </p:txBody>
      </p:sp>
      <p:pic>
        <p:nvPicPr>
          <p:cNvPr id="3076" name="Picture 5" descr="UTok"/>
          <p:cNvPicPr>
            <a:picLocks noChangeAspect="1" noChangeArrowheads="1"/>
          </p:cNvPicPr>
          <p:nvPr/>
        </p:nvPicPr>
        <p:blipFill>
          <a:blip r:embed="rId2" cstate="print"/>
          <a:srcRect/>
          <a:stretch>
            <a:fillRect/>
          </a:stretch>
        </p:blipFill>
        <p:spPr bwMode="auto">
          <a:xfrm>
            <a:off x="1841500" y="4786313"/>
            <a:ext cx="2730500" cy="728662"/>
          </a:xfrm>
          <a:prstGeom prst="rect">
            <a:avLst/>
          </a:prstGeom>
          <a:noFill/>
          <a:ln w="9525">
            <a:noFill/>
            <a:miter lim="800000"/>
            <a:headEnd/>
            <a:tailEnd/>
          </a:ln>
        </p:spPr>
      </p:pic>
      <p:sp>
        <p:nvSpPr>
          <p:cNvPr id="3077" name="テキスト ボックス 4"/>
          <p:cNvSpPr txBox="1">
            <a:spLocks noChangeArrowheads="1"/>
          </p:cNvSpPr>
          <p:nvPr/>
        </p:nvSpPr>
        <p:spPr bwMode="auto">
          <a:xfrm>
            <a:off x="6357938" y="6021288"/>
            <a:ext cx="2390398" cy="646331"/>
          </a:xfrm>
          <a:prstGeom prst="rect">
            <a:avLst/>
          </a:prstGeom>
          <a:noFill/>
          <a:ln w="9525">
            <a:noFill/>
            <a:miter lim="800000"/>
            <a:headEnd/>
            <a:tailEnd/>
          </a:ln>
        </p:spPr>
        <p:txBody>
          <a:bodyPr wrap="none">
            <a:spAutoFit/>
          </a:bodyPr>
          <a:lstStyle/>
          <a:p>
            <a:r>
              <a:rPr lang="ja-JP" altLang="en-US" dirty="0"/>
              <a:t>平成</a:t>
            </a:r>
            <a:r>
              <a:rPr lang="en-US" altLang="ja-JP" dirty="0"/>
              <a:t>24</a:t>
            </a:r>
            <a:r>
              <a:rPr lang="ja-JP" altLang="en-US" dirty="0"/>
              <a:t>年</a:t>
            </a:r>
            <a:r>
              <a:rPr lang="en-US" altLang="ja-JP" dirty="0"/>
              <a:t>7</a:t>
            </a:r>
            <a:r>
              <a:rPr lang="ja-JP" altLang="en-US" dirty="0"/>
              <a:t>月</a:t>
            </a:r>
            <a:r>
              <a:rPr lang="en-US" altLang="ja-JP" dirty="0"/>
              <a:t>30</a:t>
            </a:r>
            <a:r>
              <a:rPr lang="ja-JP" altLang="en-US" dirty="0" smtClean="0"/>
              <a:t>日</a:t>
            </a:r>
            <a:endParaRPr lang="en-US" altLang="ja-JP" dirty="0" smtClean="0"/>
          </a:p>
          <a:p>
            <a:r>
              <a:rPr lang="ja-JP" altLang="en-US" dirty="0" smtClean="0"/>
              <a:t>平成</a:t>
            </a:r>
            <a:r>
              <a:rPr lang="en-US" altLang="ja-JP" dirty="0" smtClean="0"/>
              <a:t>24</a:t>
            </a:r>
            <a:r>
              <a:rPr lang="ja-JP" altLang="en-US" dirty="0" smtClean="0"/>
              <a:t>年</a:t>
            </a:r>
            <a:r>
              <a:rPr lang="en-US" altLang="ja-JP" dirty="0" smtClean="0"/>
              <a:t>8</a:t>
            </a:r>
            <a:r>
              <a:rPr lang="ja-JP" altLang="en-US" dirty="0" smtClean="0"/>
              <a:t>月</a:t>
            </a:r>
            <a:r>
              <a:rPr lang="en-US" altLang="ja-JP" dirty="0" smtClean="0"/>
              <a:t>6</a:t>
            </a:r>
            <a:r>
              <a:rPr lang="ja-JP" altLang="en-US" dirty="0" smtClean="0"/>
              <a:t>日改訂</a:t>
            </a: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mtClean="0"/>
              <a:t>実習スケジュール：２日目（</a:t>
            </a:r>
            <a:r>
              <a:rPr lang="en-US" altLang="ja-JP" smtClean="0"/>
              <a:t>8/9 </a:t>
            </a:r>
            <a:r>
              <a:rPr lang="ja-JP" altLang="en-US" smtClean="0"/>
              <a:t>木）</a:t>
            </a:r>
          </a:p>
        </p:txBody>
      </p:sp>
      <p:sp>
        <p:nvSpPr>
          <p:cNvPr id="12291" name="コンテンツ プレースホルダ 2"/>
          <p:cNvSpPr>
            <a:spLocks noGrp="1"/>
          </p:cNvSpPr>
          <p:nvPr>
            <p:ph idx="1"/>
          </p:nvPr>
        </p:nvSpPr>
        <p:spPr/>
        <p:txBody>
          <a:bodyPr/>
          <a:lstStyle/>
          <a:p>
            <a:r>
              <a:rPr lang="ja-JP" altLang="en-US" dirty="0" smtClean="0">
                <a:sym typeface="Wingdings" pitchFamily="2" charset="2"/>
              </a:rPr>
              <a:t>午前中</a:t>
            </a:r>
            <a:r>
              <a:rPr lang="ja-JP" altLang="en-US" dirty="0" smtClean="0">
                <a:sym typeface="Wingdings" pitchFamily="2" charset="2"/>
              </a:rPr>
              <a:t>は就寝</a:t>
            </a:r>
            <a:endParaRPr lang="en-US" altLang="ja-JP" dirty="0" smtClean="0">
              <a:sym typeface="Wingdings" pitchFamily="2" charset="2"/>
            </a:endParaRPr>
          </a:p>
          <a:p>
            <a:r>
              <a:rPr lang="en-US" altLang="ja-JP" dirty="0" smtClean="0">
                <a:sym typeface="Wingdings" pitchFamily="2" charset="2"/>
              </a:rPr>
              <a:t>14:00 NRO</a:t>
            </a:r>
            <a:r>
              <a:rPr lang="ja-JP" altLang="en-US" dirty="0" smtClean="0">
                <a:sym typeface="Wingdings" pitchFamily="2" charset="2"/>
              </a:rPr>
              <a:t>本館に集合（食事は適宜済ませる）、昨晩に取得したデータを解析してみる。</a:t>
            </a:r>
            <a:endParaRPr lang="en-US" altLang="ja-JP" dirty="0" smtClean="0">
              <a:sym typeface="Wingdings" pitchFamily="2" charset="2"/>
            </a:endParaRPr>
          </a:p>
          <a:p>
            <a:r>
              <a:rPr lang="en-US" altLang="ja-JP" dirty="0" smtClean="0">
                <a:sym typeface="Wingdings" pitchFamily="2" charset="2"/>
              </a:rPr>
              <a:t>14:00 – 17:00 </a:t>
            </a:r>
            <a:r>
              <a:rPr lang="ja-JP" altLang="en-US" dirty="0" smtClean="0">
                <a:sym typeface="Wingdings" pitchFamily="2" charset="2"/>
              </a:rPr>
              <a:t>データ解析</a:t>
            </a:r>
            <a:endParaRPr lang="en-US" altLang="ja-JP" dirty="0" smtClean="0">
              <a:sym typeface="Wingdings" pitchFamily="2" charset="2"/>
            </a:endParaRPr>
          </a:p>
          <a:p>
            <a:r>
              <a:rPr lang="en-US" altLang="ja-JP" dirty="0" smtClean="0">
                <a:sym typeface="Wingdings" pitchFamily="2" charset="2"/>
              </a:rPr>
              <a:t>17:00 – 18:30 </a:t>
            </a:r>
            <a:r>
              <a:rPr lang="ja-JP" altLang="en-US" dirty="0" smtClean="0">
                <a:sym typeface="Wingdings" pitchFamily="2" charset="2"/>
              </a:rPr>
              <a:t>夕食・休憩</a:t>
            </a:r>
            <a:endParaRPr lang="en-US" altLang="ja-JP" dirty="0" smtClean="0">
              <a:sym typeface="Wingdings" pitchFamily="2" charset="2"/>
            </a:endParaRPr>
          </a:p>
          <a:p>
            <a:r>
              <a:rPr lang="en-US" altLang="ja-JP" dirty="0" smtClean="0">
                <a:sym typeface="Wingdings" pitchFamily="2" charset="2"/>
              </a:rPr>
              <a:t>19h</a:t>
            </a:r>
            <a:r>
              <a:rPr lang="ja-JP" altLang="en-US" dirty="0" smtClean="0">
                <a:sym typeface="Wingdings" pitchFamily="2" charset="2"/>
              </a:rPr>
              <a:t>から</a:t>
            </a:r>
            <a:r>
              <a:rPr lang="en-US" altLang="ja-JP" dirty="0" smtClean="0">
                <a:sym typeface="Wingdings" pitchFamily="2" charset="2"/>
              </a:rPr>
              <a:t>2</a:t>
            </a:r>
            <a:r>
              <a:rPr lang="ja-JP" altLang="en-US" dirty="0" smtClean="0">
                <a:sym typeface="Wingdings" pitchFamily="2" charset="2"/>
              </a:rPr>
              <a:t>晩目の観測</a:t>
            </a:r>
            <a:endParaRPr lang="en-US" altLang="ja-JP" dirty="0" smtClean="0">
              <a:sym typeface="Wingdings" pitchFamily="2" charset="2"/>
            </a:endParaRPr>
          </a:p>
          <a:p>
            <a:pPr lvl="1"/>
            <a:r>
              <a:rPr lang="ja-JP" altLang="en-US" dirty="0" smtClean="0">
                <a:sym typeface="Wingdings" pitchFamily="2" charset="2"/>
              </a:rPr>
              <a:t>誰が何時にどの天体を観測するか、</a:t>
            </a:r>
            <a:r>
              <a:rPr lang="en-US" altLang="ja-JP" dirty="0" smtClean="0">
                <a:sym typeface="Wingdings" pitchFamily="2" charset="2"/>
              </a:rPr>
              <a:t>el-time plot</a:t>
            </a:r>
            <a:r>
              <a:rPr lang="ja-JP" altLang="en-US" dirty="0" smtClean="0">
                <a:sym typeface="Wingdings" pitchFamily="2" charset="2"/>
              </a:rPr>
              <a:t>を見ながら適宜相談して決める。</a:t>
            </a:r>
            <a:endParaRPr lang="en-US" altLang="ja-JP" dirty="0" smtClean="0">
              <a:sym typeface="Wingdings" pitchFamily="2" charset="2"/>
            </a:endParaRPr>
          </a:p>
          <a:p>
            <a:pPr lvl="1">
              <a:buFont typeface="Wingdings" pitchFamily="2" charset="2"/>
              <a:buNone/>
            </a:pPr>
            <a:r>
              <a:rPr lang="en-US" altLang="ja-JP" dirty="0" smtClean="0">
                <a:sym typeface="Wingdings" pitchFamily="2" charset="2"/>
              </a:rPr>
              <a:t>※</a:t>
            </a:r>
            <a:r>
              <a:rPr lang="ja-JP" altLang="en-US" dirty="0" smtClean="0">
                <a:sym typeface="Wingdings" pitchFamily="2" charset="2"/>
              </a:rPr>
              <a:t>　河野は電話会議のため </a:t>
            </a:r>
            <a:r>
              <a:rPr lang="en-US" altLang="ja-JP" dirty="0" smtClean="0">
                <a:sym typeface="Wingdings" pitchFamily="2" charset="2"/>
              </a:rPr>
              <a:t>23h JST</a:t>
            </a:r>
            <a:r>
              <a:rPr lang="ja-JP" altLang="en-US" dirty="0" smtClean="0">
                <a:sym typeface="Wingdings" pitchFamily="2" charset="2"/>
              </a:rPr>
              <a:t>頃に一旦中座。</a:t>
            </a:r>
            <a:endParaRPr lang="en-US" altLang="ja-JP" dirty="0" smtClean="0">
              <a:sym typeface="Wingdings" pitchFamily="2" charset="2"/>
            </a:endParaRPr>
          </a:p>
          <a:p>
            <a:endParaRPr lang="en-US" altLang="ja-JP" dirty="0" smtClean="0">
              <a:sym typeface="Wingdings" pitchFamily="2" charset="2"/>
            </a:endParaRPr>
          </a:p>
          <a:p>
            <a:endParaRPr lang="en-US" altLang="ja-JP" dirty="0" smtClean="0">
              <a:sym typeface="Wingdings" pitchFamily="2" charset="2"/>
            </a:endParaRPr>
          </a:p>
          <a:p>
            <a:endParaRPr lang="ja-JP" alt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実習スケジュール：</a:t>
            </a:r>
            <a:r>
              <a:rPr lang="en-US" altLang="ja-JP" smtClean="0"/>
              <a:t>3</a:t>
            </a:r>
            <a:r>
              <a:rPr lang="ja-JP" altLang="en-US" smtClean="0"/>
              <a:t>日目（</a:t>
            </a:r>
            <a:r>
              <a:rPr lang="en-US" altLang="ja-JP" smtClean="0"/>
              <a:t>8/10 </a:t>
            </a:r>
            <a:r>
              <a:rPr lang="ja-JP" altLang="en-US" smtClean="0"/>
              <a:t>金）</a:t>
            </a:r>
          </a:p>
        </p:txBody>
      </p:sp>
      <p:sp>
        <p:nvSpPr>
          <p:cNvPr id="13315" name="コンテンツ プレースホルダ 2"/>
          <p:cNvSpPr>
            <a:spLocks noGrp="1"/>
          </p:cNvSpPr>
          <p:nvPr>
            <p:ph idx="1"/>
          </p:nvPr>
        </p:nvSpPr>
        <p:spPr/>
        <p:txBody>
          <a:bodyPr/>
          <a:lstStyle/>
          <a:p>
            <a:r>
              <a:rPr lang="ja-JP" altLang="en-US" smtClean="0">
                <a:sym typeface="Wingdings" pitchFamily="2" charset="2"/>
              </a:rPr>
              <a:t>午前中は就寝</a:t>
            </a:r>
            <a:endParaRPr lang="en-US" altLang="ja-JP" smtClean="0">
              <a:sym typeface="Wingdings" pitchFamily="2" charset="2"/>
            </a:endParaRPr>
          </a:p>
          <a:p>
            <a:r>
              <a:rPr lang="en-US" altLang="ja-JP" smtClean="0">
                <a:sym typeface="Wingdings" pitchFamily="2" charset="2"/>
              </a:rPr>
              <a:t>14:00 </a:t>
            </a:r>
            <a:r>
              <a:rPr lang="ja-JP" altLang="en-US" smtClean="0">
                <a:sym typeface="Wingdings" pitchFamily="2" charset="2"/>
              </a:rPr>
              <a:t>集合（食事はそれまでに済ませる）</a:t>
            </a:r>
            <a:endParaRPr lang="en-US" altLang="ja-JP" smtClean="0">
              <a:sym typeface="Wingdings" pitchFamily="2" charset="2"/>
            </a:endParaRPr>
          </a:p>
          <a:p>
            <a:r>
              <a:rPr lang="en-US" altLang="ja-JP" smtClean="0">
                <a:sym typeface="Wingdings" pitchFamily="2" charset="2"/>
              </a:rPr>
              <a:t>14:00-17:00 </a:t>
            </a:r>
            <a:r>
              <a:rPr lang="ja-JP" altLang="en-US" smtClean="0">
                <a:sym typeface="Wingdings" pitchFamily="2" charset="2"/>
              </a:rPr>
              <a:t>データ解析</a:t>
            </a:r>
            <a:endParaRPr lang="en-US" altLang="ja-JP" smtClean="0">
              <a:sym typeface="Wingdings" pitchFamily="2" charset="2"/>
            </a:endParaRPr>
          </a:p>
          <a:p>
            <a:r>
              <a:rPr lang="en-US" altLang="ja-JP" smtClean="0">
                <a:sym typeface="Wingdings" pitchFamily="2" charset="2"/>
              </a:rPr>
              <a:t>17:00-18:30 </a:t>
            </a:r>
            <a:r>
              <a:rPr lang="ja-JP" altLang="en-US" smtClean="0">
                <a:sym typeface="Wingdings" pitchFamily="2" charset="2"/>
              </a:rPr>
              <a:t>夕食・休憩</a:t>
            </a:r>
            <a:endParaRPr lang="en-US" altLang="ja-JP" smtClean="0">
              <a:sym typeface="Wingdings" pitchFamily="2" charset="2"/>
            </a:endParaRPr>
          </a:p>
          <a:p>
            <a:r>
              <a:rPr lang="en-US" altLang="ja-JP" smtClean="0">
                <a:sym typeface="Wingdings" pitchFamily="2" charset="2"/>
              </a:rPr>
              <a:t>19h</a:t>
            </a:r>
            <a:r>
              <a:rPr lang="ja-JP" altLang="en-US" smtClean="0">
                <a:sym typeface="Wingdings" pitchFamily="2" charset="2"/>
              </a:rPr>
              <a:t>以降、追加観測が必要な場合は観測を行う。観測データが充分となった人は、データ解析から、考察を進め、最終日のプレゼンの準備を行う。</a:t>
            </a:r>
            <a:endParaRPr lang="en-US" altLang="ja-JP" smtClean="0">
              <a:sym typeface="Wingdings" pitchFamily="2" charset="2"/>
            </a:endParaRPr>
          </a:p>
          <a:p>
            <a:r>
              <a:rPr lang="ja-JP" altLang="en-US" smtClean="0">
                <a:sym typeface="Wingdings" pitchFamily="2" charset="2"/>
              </a:rPr>
              <a:t>あまり遅くならない時間までに、各自就寝。</a:t>
            </a:r>
            <a:endParaRPr lang="en-US" altLang="ja-JP" smtClean="0">
              <a:sym typeface="Wingdings" pitchFamily="2" charset="2"/>
            </a:endParaRPr>
          </a:p>
          <a:p>
            <a:endParaRPr lang="en-US" altLang="ja-JP" smtClean="0">
              <a:sym typeface="Wingdings" pitchFamily="2" charset="2"/>
            </a:endParaRPr>
          </a:p>
          <a:p>
            <a:endParaRPr lang="ja-JP" alt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539750" y="44450"/>
            <a:ext cx="8001000" cy="576263"/>
          </a:xfrm>
        </p:spPr>
        <p:txBody>
          <a:bodyPr/>
          <a:lstStyle/>
          <a:p>
            <a:r>
              <a:rPr lang="ja-JP" altLang="en-US" smtClean="0"/>
              <a:t>実習スケジュール：</a:t>
            </a:r>
            <a:r>
              <a:rPr lang="en-US" altLang="ja-JP" smtClean="0"/>
              <a:t>4</a:t>
            </a:r>
            <a:r>
              <a:rPr lang="ja-JP" altLang="en-US" smtClean="0"/>
              <a:t>日目（</a:t>
            </a:r>
            <a:r>
              <a:rPr lang="en-US" altLang="ja-JP" smtClean="0"/>
              <a:t>8/11 </a:t>
            </a:r>
            <a:r>
              <a:rPr lang="ja-JP" altLang="en-US" smtClean="0"/>
              <a:t>土）</a:t>
            </a:r>
          </a:p>
        </p:txBody>
      </p:sp>
      <p:sp>
        <p:nvSpPr>
          <p:cNvPr id="14339" name="コンテンツ プレースホルダ 2"/>
          <p:cNvSpPr>
            <a:spLocks noGrp="1"/>
          </p:cNvSpPr>
          <p:nvPr>
            <p:ph idx="1"/>
          </p:nvPr>
        </p:nvSpPr>
        <p:spPr>
          <a:xfrm>
            <a:off x="566738" y="620713"/>
            <a:ext cx="8253412" cy="5256212"/>
          </a:xfrm>
        </p:spPr>
        <p:txBody>
          <a:bodyPr/>
          <a:lstStyle/>
          <a:p>
            <a:r>
              <a:rPr lang="en-US" altLang="ja-JP" smtClean="0"/>
              <a:t>12</a:t>
            </a:r>
            <a:r>
              <a:rPr lang="ja-JP" altLang="en-US" smtClean="0"/>
              <a:t>時集合、近隣のレストランで昼食（切符がない人は、野辺山駅で買っておく！）</a:t>
            </a:r>
            <a:endParaRPr lang="en-US" altLang="ja-JP" smtClean="0"/>
          </a:p>
          <a:p>
            <a:r>
              <a:rPr lang="en-US" altLang="ja-JP" smtClean="0"/>
              <a:t>14:00 – 16:00 </a:t>
            </a:r>
            <a:r>
              <a:rPr lang="ja-JP" altLang="en-US" smtClean="0"/>
              <a:t>まとめの報告会（可能？！）</a:t>
            </a:r>
            <a:endParaRPr lang="en-US" altLang="ja-JP" smtClean="0"/>
          </a:p>
          <a:p>
            <a:pPr lvl="1"/>
            <a:r>
              <a:rPr lang="ja-JP" altLang="en-US" smtClean="0"/>
              <a:t>一人</a:t>
            </a:r>
            <a:r>
              <a:rPr lang="en-US" altLang="ja-JP" smtClean="0"/>
              <a:t>20</a:t>
            </a:r>
            <a:r>
              <a:rPr lang="ja-JP" altLang="en-US" smtClean="0"/>
              <a:t>分で、観測結果をまとめて報告。</a:t>
            </a:r>
            <a:endParaRPr lang="en-US" altLang="ja-JP" smtClean="0"/>
          </a:p>
          <a:p>
            <a:pPr lvl="1"/>
            <a:r>
              <a:rPr lang="ja-JP" altLang="en-US" smtClean="0"/>
              <a:t>報告に含まれるべき内容： 観測の目的、観測天体の概要、行った観測の内容や状況、得られたデータ、そこから得られた物理量や情報、それに基づいて行った考察、まとめ。</a:t>
            </a:r>
            <a:endParaRPr lang="en-US" altLang="ja-JP" smtClean="0"/>
          </a:p>
          <a:p>
            <a:r>
              <a:rPr lang="en-US" altLang="ja-JP" smtClean="0"/>
              <a:t>16:00 – 17:00 TES</a:t>
            </a:r>
            <a:r>
              <a:rPr lang="ja-JP" altLang="en-US" smtClean="0"/>
              <a:t>カメラ実験室見学</a:t>
            </a:r>
            <a:endParaRPr lang="en-US" altLang="ja-JP" smtClean="0"/>
          </a:p>
          <a:p>
            <a:r>
              <a:rPr lang="en-US" altLang="ja-JP" smtClean="0"/>
              <a:t>17:00 – 18:00 </a:t>
            </a:r>
            <a:r>
              <a:rPr lang="ja-JP" altLang="en-US" smtClean="0"/>
              <a:t>自由時間（荷物をまとめて、出発準備をしておく）</a:t>
            </a:r>
            <a:endParaRPr lang="en-US" altLang="ja-JP" smtClean="0"/>
          </a:p>
          <a:p>
            <a:r>
              <a:rPr lang="en-US" altLang="ja-JP" smtClean="0"/>
              <a:t>18:00 </a:t>
            </a:r>
            <a:r>
              <a:rPr lang="ja-JP" altLang="en-US" smtClean="0"/>
              <a:t>本館出発、河野・田村の車で野辺山駅へ。（</a:t>
            </a:r>
            <a:r>
              <a:rPr lang="en-US" altLang="ja-JP" smtClean="0"/>
              <a:t>18:23 </a:t>
            </a:r>
            <a:r>
              <a:rPr lang="ja-JP" altLang="en-US" smtClean="0"/>
              <a:t>野辺山発小淵沢行き小海線）</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574675" y="65088"/>
            <a:ext cx="8001000" cy="892175"/>
          </a:xfrm>
        </p:spPr>
        <p:txBody>
          <a:bodyPr/>
          <a:lstStyle/>
          <a:p>
            <a:r>
              <a:rPr lang="ja-JP" altLang="en-US" smtClean="0"/>
              <a:t>実習で使う「道具」</a:t>
            </a:r>
          </a:p>
        </p:txBody>
      </p:sp>
      <p:sp>
        <p:nvSpPr>
          <p:cNvPr id="15363" name="コンテンツ プレースホルダ 2"/>
          <p:cNvSpPr>
            <a:spLocks noGrp="1"/>
          </p:cNvSpPr>
          <p:nvPr>
            <p:ph idx="1"/>
          </p:nvPr>
        </p:nvSpPr>
        <p:spPr>
          <a:xfrm>
            <a:off x="854075" y="1173163"/>
            <a:ext cx="7678738" cy="5256212"/>
          </a:xfrm>
        </p:spPr>
        <p:txBody>
          <a:bodyPr/>
          <a:lstStyle/>
          <a:p>
            <a:r>
              <a:rPr lang="en-US" altLang="ja-JP" sz="2800" smtClean="0"/>
              <a:t>NEWSTAR</a:t>
            </a:r>
          </a:p>
          <a:p>
            <a:pPr lvl="1"/>
            <a:r>
              <a:rPr lang="en-US" altLang="ja-JP" sz="2400" smtClean="0"/>
              <a:t>45m</a:t>
            </a:r>
            <a:r>
              <a:rPr lang="ja-JP" altLang="en-US" sz="2400" smtClean="0"/>
              <a:t>電波望遠鏡のスペクトル線データの解析（リダクション）に使用。</a:t>
            </a:r>
            <a:endParaRPr lang="en-US" altLang="ja-JP" sz="2800" smtClean="0"/>
          </a:p>
          <a:p>
            <a:r>
              <a:rPr lang="en-US" altLang="ja-JP" sz="2800" smtClean="0"/>
              <a:t>KARMA</a:t>
            </a:r>
            <a:r>
              <a:rPr lang="ja-JP" altLang="en-US" sz="2800" smtClean="0"/>
              <a:t>、</a:t>
            </a:r>
            <a:r>
              <a:rPr lang="en-US" altLang="ja-JP" sz="2800" smtClean="0"/>
              <a:t>ds9</a:t>
            </a:r>
          </a:p>
          <a:p>
            <a:pPr lvl="1"/>
            <a:r>
              <a:rPr lang="ja-JP" altLang="en-US" sz="2400" smtClean="0"/>
              <a:t>解析済みの画像の表示。</a:t>
            </a:r>
            <a:r>
              <a:rPr lang="en-US" altLang="ja-JP" sz="2400" smtClean="0"/>
              <a:t>FITS viewer</a:t>
            </a:r>
            <a:r>
              <a:rPr lang="ja-JP" altLang="en-US" sz="2400" smtClean="0"/>
              <a:t>。特に他の波長の画像との比較に便利。</a:t>
            </a:r>
            <a:endParaRPr lang="en-US" altLang="ja-JP" sz="2400" smtClean="0"/>
          </a:p>
          <a:p>
            <a:pPr lvl="1">
              <a:buFont typeface="Wingdings" pitchFamily="2" charset="2"/>
              <a:buNone/>
            </a:pPr>
            <a:endParaRPr lang="en-US" altLang="ja-JP" sz="2400" smtClean="0"/>
          </a:p>
          <a:p>
            <a:r>
              <a:rPr lang="ja-JP" altLang="en-US" sz="2800" smtClean="0"/>
              <a:t>注意：今回の実習は、これらの道具に習熟することは目的としていない。あまり深入りする必要はない。</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395288" y="44450"/>
            <a:ext cx="8001000" cy="892175"/>
          </a:xfrm>
        </p:spPr>
        <p:txBody>
          <a:bodyPr/>
          <a:lstStyle/>
          <a:p>
            <a:r>
              <a:rPr lang="ja-JP" altLang="en-US" smtClean="0"/>
              <a:t>持ち物など</a:t>
            </a:r>
          </a:p>
        </p:txBody>
      </p:sp>
      <p:sp>
        <p:nvSpPr>
          <p:cNvPr id="16387" name="コンテンツ プレースホルダ 2"/>
          <p:cNvSpPr>
            <a:spLocks noGrp="1"/>
          </p:cNvSpPr>
          <p:nvPr>
            <p:ph idx="1"/>
          </p:nvPr>
        </p:nvSpPr>
        <p:spPr>
          <a:xfrm>
            <a:off x="250825" y="908050"/>
            <a:ext cx="8569325" cy="5256213"/>
          </a:xfrm>
        </p:spPr>
        <p:txBody>
          <a:bodyPr/>
          <a:lstStyle/>
          <a:p>
            <a:r>
              <a:rPr lang="ja-JP" altLang="en-US" smtClean="0"/>
              <a:t>夏場とはいえ、早朝の野辺山はかなり冷えます。羽織ることができるものを持参して下さい。</a:t>
            </a:r>
            <a:endParaRPr lang="en-US" altLang="ja-JP" smtClean="0"/>
          </a:p>
          <a:p>
            <a:r>
              <a:rPr lang="ja-JP" altLang="en-US" smtClean="0"/>
              <a:t>国立天文台野辺山の宿舎に泊まります。</a:t>
            </a:r>
            <a:endParaRPr lang="en-US" altLang="ja-JP" smtClean="0"/>
          </a:p>
          <a:p>
            <a:pPr lvl="1"/>
            <a:r>
              <a:rPr lang="ja-JP" altLang="en-US" smtClean="0"/>
              <a:t>タオル、バスタオル、シャンプーは備え付けアリ。</a:t>
            </a:r>
            <a:endParaRPr lang="en-US" altLang="ja-JP" smtClean="0"/>
          </a:p>
          <a:p>
            <a:pPr lvl="1"/>
            <a:r>
              <a:rPr lang="ja-JP" altLang="en-US" smtClean="0"/>
              <a:t>洗濯機・乾燥機（洗剤もアリ）が利用できます。</a:t>
            </a:r>
            <a:endParaRPr lang="en-US" altLang="ja-JP" smtClean="0"/>
          </a:p>
          <a:p>
            <a:r>
              <a:rPr lang="ja-JP" altLang="en-US" smtClean="0"/>
              <a:t>筆記用具、ノート類</a:t>
            </a:r>
            <a:endParaRPr lang="en-US" altLang="ja-JP" smtClean="0"/>
          </a:p>
          <a:p>
            <a:r>
              <a:rPr lang="ja-JP" altLang="en-US" smtClean="0"/>
              <a:t>宿泊費の領収書等、事務室（石川さん）の指示に従って忘れずに提出して下さい。</a:t>
            </a:r>
            <a:endParaRPr lang="en-US" altLang="ja-JP" smtClean="0"/>
          </a:p>
          <a:p>
            <a:endParaRPr lang="en-US" altLang="ja-JP" smtClean="0"/>
          </a:p>
          <a:p>
            <a:r>
              <a:rPr lang="ja-JP" altLang="en-US" smtClean="0"/>
              <a:t>食事は、国立天文台野辺山の食堂で。</a:t>
            </a:r>
            <a:endParaRPr lang="en-US" altLang="ja-JP" smtClean="0"/>
          </a:p>
          <a:p>
            <a:pPr lvl="1"/>
            <a:r>
              <a:rPr lang="ja-JP" altLang="en-US" smtClean="0"/>
              <a:t>最終日（土曜日）は外食？</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0" y="0"/>
            <a:ext cx="9144000" cy="892175"/>
          </a:xfrm>
        </p:spPr>
        <p:txBody>
          <a:bodyPr/>
          <a:lstStyle/>
          <a:p>
            <a:pPr algn="ctr" eaLnBrk="1" hangingPunct="1"/>
            <a:r>
              <a:rPr lang="ja-JP" altLang="en-US" smtClean="0"/>
              <a:t>本日のスケジュール（１４：３０～１７：００？）</a:t>
            </a:r>
          </a:p>
        </p:txBody>
      </p:sp>
      <p:sp>
        <p:nvSpPr>
          <p:cNvPr id="4099" name="コンテンツ プレースホルダ 2"/>
          <p:cNvSpPr>
            <a:spLocks noGrp="1"/>
          </p:cNvSpPr>
          <p:nvPr>
            <p:ph idx="1"/>
          </p:nvPr>
        </p:nvSpPr>
        <p:spPr>
          <a:xfrm>
            <a:off x="0" y="1071563"/>
            <a:ext cx="9144000" cy="5256212"/>
          </a:xfrm>
        </p:spPr>
        <p:txBody>
          <a:bodyPr/>
          <a:lstStyle/>
          <a:p>
            <a:pPr eaLnBrk="1" hangingPunct="1"/>
            <a:r>
              <a:rPr lang="ja-JP" altLang="en-US" smtClean="0"/>
              <a:t>実習参加者顔合わせ</a:t>
            </a:r>
            <a:endParaRPr lang="en-US" altLang="ja-JP" smtClean="0"/>
          </a:p>
          <a:p>
            <a:pPr lvl="1" eaLnBrk="1" hangingPunct="1"/>
            <a:r>
              <a:rPr lang="ja-JP" altLang="en-US" smtClean="0"/>
              <a:t>河野孝太郎、田村陽一（＋大学院生、他）</a:t>
            </a:r>
            <a:endParaRPr lang="en-US" altLang="ja-JP" smtClean="0"/>
          </a:p>
          <a:p>
            <a:pPr lvl="1" eaLnBrk="1" hangingPunct="1"/>
            <a:r>
              <a:rPr lang="ja-JP" altLang="ja-JP" smtClean="0"/>
              <a:t>日下部晴香</a:t>
            </a:r>
            <a:r>
              <a:rPr lang="ja-JP" altLang="en-US" smtClean="0"/>
              <a:t>、</a:t>
            </a:r>
            <a:r>
              <a:rPr lang="ja-JP" altLang="ja-JP" smtClean="0"/>
              <a:t>藤木征史</a:t>
            </a:r>
            <a:r>
              <a:rPr lang="ja-JP" altLang="en-US" smtClean="0"/>
              <a:t>、</a:t>
            </a:r>
            <a:r>
              <a:rPr lang="ja-JP" altLang="ja-JP" smtClean="0"/>
              <a:t>森陽里</a:t>
            </a:r>
            <a:r>
              <a:rPr lang="ja-JP" altLang="en-US" smtClean="0"/>
              <a:t>、</a:t>
            </a:r>
            <a:r>
              <a:rPr lang="ja-JP" altLang="ja-JP" smtClean="0"/>
              <a:t>山崎翔太郎</a:t>
            </a:r>
            <a:r>
              <a:rPr lang="ja-JP" altLang="en-US" smtClean="0"/>
              <a:t>、</a:t>
            </a:r>
            <a:r>
              <a:rPr lang="ja-JP" altLang="ja-JP" smtClean="0"/>
              <a:t>菊池勇輝</a:t>
            </a:r>
            <a:endParaRPr lang="en-US" altLang="ja-JP" smtClean="0"/>
          </a:p>
          <a:p>
            <a:pPr eaLnBrk="1" hangingPunct="1"/>
            <a:r>
              <a:rPr lang="ja-JP" altLang="en-US" smtClean="0"/>
              <a:t>実習概要説明</a:t>
            </a:r>
            <a:endParaRPr lang="en-US" altLang="ja-JP" smtClean="0"/>
          </a:p>
          <a:p>
            <a:pPr eaLnBrk="1" hangingPunct="1"/>
            <a:r>
              <a:rPr lang="ja-JP" altLang="en-US" smtClean="0"/>
              <a:t>事前講義</a:t>
            </a:r>
            <a:endParaRPr lang="en-US" altLang="ja-JP" smtClean="0"/>
          </a:p>
          <a:p>
            <a:pPr lvl="1" eaLnBrk="1" hangingPunct="1"/>
            <a:r>
              <a:rPr lang="ja-JP" altLang="en-US" smtClean="0"/>
              <a:t>電波望遠鏡とは</a:t>
            </a:r>
            <a:endParaRPr lang="en-US" altLang="ja-JP" smtClean="0"/>
          </a:p>
          <a:p>
            <a:pPr lvl="2" eaLnBrk="1" hangingPunct="1"/>
            <a:r>
              <a:rPr lang="ja-JP" altLang="en-US" smtClean="0"/>
              <a:t> 電波望遠鏡を使った観測に登場する概念・用語など</a:t>
            </a:r>
            <a:endParaRPr lang="en-US" altLang="ja-JP" smtClean="0"/>
          </a:p>
          <a:p>
            <a:pPr eaLnBrk="1" hangingPunct="1"/>
            <a:r>
              <a:rPr lang="ja-JP" altLang="en-US" smtClean="0"/>
              <a:t>実習準備</a:t>
            </a:r>
            <a:endParaRPr lang="en-US" altLang="ja-JP" smtClean="0"/>
          </a:p>
          <a:p>
            <a:pPr lvl="1" eaLnBrk="1" hangingPunct="1"/>
            <a:r>
              <a:rPr lang="ja-JP" altLang="en-US" smtClean="0"/>
              <a:t>観測天体の検討</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smtClean="0"/>
              <a:t>実習の概要</a:t>
            </a:r>
          </a:p>
        </p:txBody>
      </p:sp>
      <p:sp>
        <p:nvSpPr>
          <p:cNvPr id="5123" name="コンテンツ プレースホルダ 2"/>
          <p:cNvSpPr>
            <a:spLocks noGrp="1"/>
          </p:cNvSpPr>
          <p:nvPr>
            <p:ph idx="1"/>
          </p:nvPr>
        </p:nvSpPr>
        <p:spPr/>
        <p:txBody>
          <a:bodyPr/>
          <a:lstStyle/>
          <a:p>
            <a:r>
              <a:rPr lang="ja-JP" altLang="ja-JP" smtClean="0"/>
              <a:t>国立天文台野辺山</a:t>
            </a:r>
            <a:r>
              <a:rPr lang="en-US" altLang="ja-JP" smtClean="0"/>
              <a:t>45m</a:t>
            </a:r>
            <a:r>
              <a:rPr lang="ja-JP" altLang="ja-JP" smtClean="0"/>
              <a:t>電波望遠鏡を用いて、天体観測とそのデータ解析を行う。これにより、電波望遠鏡を使った分光観測や撮像観測とはどのようなものか理解すると共に、得られた電波スペクトルおよび電波画像から得られる情報とその物理的意味について考察する。</a:t>
            </a:r>
            <a:endParaRPr lang="en-US" altLang="ja-JP" smtClean="0"/>
          </a:p>
          <a:p>
            <a:r>
              <a:rPr lang="ja-JP" altLang="ja-JP" smtClean="0"/>
              <a:t>実習のうち、観測とデータ解析は野辺山で行う（</a:t>
            </a:r>
            <a:r>
              <a:rPr lang="en-US" altLang="ja-JP" smtClean="0"/>
              <a:t>2</a:t>
            </a:r>
            <a:r>
              <a:rPr lang="ja-JP" altLang="ja-JP" smtClean="0"/>
              <a:t>泊</a:t>
            </a:r>
            <a:r>
              <a:rPr lang="en-US" altLang="ja-JP" smtClean="0"/>
              <a:t>3</a:t>
            </a:r>
            <a:r>
              <a:rPr lang="ja-JP" altLang="ja-JP" smtClean="0"/>
              <a:t>日）。その前後に、三鷹で電波天文学に関する講義と準備、また、取得したデータを使った考察・議論を行う（各</a:t>
            </a:r>
            <a:r>
              <a:rPr lang="en-US" altLang="ja-JP" smtClean="0"/>
              <a:t>1</a:t>
            </a:r>
            <a:r>
              <a:rPr lang="ja-JP" altLang="ja-JP" smtClean="0"/>
              <a:t>日）</a:t>
            </a:r>
            <a:endParaRPr lang="ja-JP"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74675" y="549275"/>
            <a:ext cx="8001000" cy="892175"/>
          </a:xfrm>
        </p:spPr>
        <p:txBody>
          <a:bodyPr/>
          <a:lstStyle/>
          <a:p>
            <a:pPr eaLnBrk="1" hangingPunct="1"/>
            <a:r>
              <a:rPr lang="ja-JP" altLang="en-US" smtClean="0"/>
              <a:t>「電波望遠鏡による分光撮像」</a:t>
            </a:r>
            <a:r>
              <a:rPr lang="en-US" altLang="ja-JP" smtClean="0"/>
              <a:t/>
            </a:r>
            <a:br>
              <a:rPr lang="en-US" altLang="ja-JP" smtClean="0"/>
            </a:br>
            <a:r>
              <a:rPr lang="ja-JP" altLang="en-US" smtClean="0"/>
              <a:t>実習のねらい</a:t>
            </a:r>
          </a:p>
        </p:txBody>
      </p:sp>
      <p:sp>
        <p:nvSpPr>
          <p:cNvPr id="6147" name="Rectangle 3"/>
          <p:cNvSpPr>
            <a:spLocks noGrp="1" noChangeArrowheads="1"/>
          </p:cNvSpPr>
          <p:nvPr>
            <p:ph type="body" idx="1"/>
          </p:nvPr>
        </p:nvSpPr>
        <p:spPr>
          <a:xfrm>
            <a:off x="566738" y="1557338"/>
            <a:ext cx="8253412" cy="5256212"/>
          </a:xfrm>
        </p:spPr>
        <p:txBody>
          <a:bodyPr/>
          <a:lstStyle/>
          <a:p>
            <a:pPr eaLnBrk="1" hangingPunct="1">
              <a:lnSpc>
                <a:spcPct val="90000"/>
              </a:lnSpc>
            </a:pPr>
            <a:r>
              <a:rPr lang="ja-JP" altLang="en-US" smtClean="0"/>
              <a:t>電波望遠鏡とは？</a:t>
            </a:r>
            <a:endParaRPr lang="en-US" altLang="ja-JP" smtClean="0"/>
          </a:p>
          <a:p>
            <a:pPr eaLnBrk="1" hangingPunct="1">
              <a:lnSpc>
                <a:spcPct val="90000"/>
              </a:lnSpc>
            </a:pPr>
            <a:r>
              <a:rPr lang="ja-JP" altLang="en-US" smtClean="0"/>
              <a:t>電波望遠鏡を使った観測の特徴は？</a:t>
            </a:r>
          </a:p>
          <a:p>
            <a:pPr eaLnBrk="1" hangingPunct="1">
              <a:lnSpc>
                <a:spcPct val="90000"/>
              </a:lnSpc>
            </a:pPr>
            <a:r>
              <a:rPr lang="ja-JP" altLang="en-US" smtClean="0"/>
              <a:t>電波望遠鏡を使った観測では、どのような「物理量」を測定・取得しているのだろうか？</a:t>
            </a:r>
          </a:p>
          <a:p>
            <a:pPr lvl="1" eaLnBrk="1" hangingPunct="1">
              <a:lnSpc>
                <a:spcPct val="90000"/>
              </a:lnSpc>
            </a:pPr>
            <a:endParaRPr lang="ja-JP" altLang="en-US" smtClean="0"/>
          </a:p>
          <a:p>
            <a:pPr eaLnBrk="1" hangingPunct="1">
              <a:lnSpc>
                <a:spcPct val="90000"/>
              </a:lnSpc>
            </a:pPr>
            <a:r>
              <a:rPr lang="ja-JP" altLang="en-US" smtClean="0"/>
              <a:t>得られた測定量から、どのように天体の画像が得られるのだろうか？</a:t>
            </a:r>
          </a:p>
          <a:p>
            <a:pPr eaLnBrk="1" hangingPunct="1">
              <a:lnSpc>
                <a:spcPct val="90000"/>
              </a:lnSpc>
            </a:pPr>
            <a:r>
              <a:rPr lang="ja-JP" altLang="en-US" smtClean="0"/>
              <a:t>天体の画像から、どのような天文学的・物理学的・化学的情報を得ることができるだろうか？</a:t>
            </a:r>
            <a:endParaRPr lang="en-US" altLang="ja-JP" smtClean="0"/>
          </a:p>
          <a:p>
            <a:pPr eaLnBrk="1" hangingPunct="1">
              <a:lnSpc>
                <a:spcPct val="90000"/>
              </a:lnSpc>
            </a:pPr>
            <a:r>
              <a:rPr lang="ja-JP" altLang="en-US" smtClean="0"/>
              <a:t>得られる情報の精度・誤差は、実際の観測とはどのように関係しているのだろうか？</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実習の意義</a:t>
            </a:r>
          </a:p>
        </p:txBody>
      </p:sp>
      <p:sp>
        <p:nvSpPr>
          <p:cNvPr id="7171" name="Rectangle 3"/>
          <p:cNvSpPr>
            <a:spLocks noGrp="1" noChangeArrowheads="1"/>
          </p:cNvSpPr>
          <p:nvPr>
            <p:ph type="body" idx="1"/>
          </p:nvPr>
        </p:nvSpPr>
        <p:spPr/>
        <p:txBody>
          <a:bodyPr/>
          <a:lstStyle/>
          <a:p>
            <a:pPr eaLnBrk="1" hangingPunct="1">
              <a:lnSpc>
                <a:spcPct val="90000"/>
              </a:lnSpc>
            </a:pPr>
            <a:r>
              <a:rPr lang="ja-JP" altLang="en-US" sz="3200" smtClean="0"/>
              <a:t>装置を「ブラックボックス」として使う人</a:t>
            </a:r>
            <a:endParaRPr lang="en-US" altLang="ja-JP" sz="3200" smtClean="0"/>
          </a:p>
          <a:p>
            <a:pPr lvl="1" eaLnBrk="1" hangingPunct="1">
              <a:lnSpc>
                <a:spcPct val="90000"/>
              </a:lnSpc>
            </a:pPr>
            <a:r>
              <a:rPr lang="ja-JP" altLang="en-US" sz="2800" b="1" smtClean="0"/>
              <a:t>出てきた結果に何か問題があったとき、それがどの程度「あぶない」のか正確に判断できない</a:t>
            </a:r>
            <a:r>
              <a:rPr lang="ja-JP" altLang="en-US" sz="2800" smtClean="0"/>
              <a:t>。</a:t>
            </a:r>
          </a:p>
          <a:p>
            <a:pPr eaLnBrk="1" hangingPunct="1">
              <a:lnSpc>
                <a:spcPct val="90000"/>
              </a:lnSpc>
            </a:pPr>
            <a:r>
              <a:rPr lang="ja-JP" altLang="en-US" sz="3200" smtClean="0"/>
              <a:t>よく理解した上で使う人</a:t>
            </a:r>
          </a:p>
          <a:p>
            <a:pPr lvl="1" eaLnBrk="1" hangingPunct="1">
              <a:lnSpc>
                <a:spcPct val="90000"/>
              </a:lnSpc>
            </a:pPr>
            <a:r>
              <a:rPr lang="ja-JP" altLang="en-US" sz="2800" b="1" smtClean="0"/>
              <a:t>装置性能ギリギリに挑む観測</a:t>
            </a:r>
            <a:r>
              <a:rPr lang="ja-JP" altLang="en-US" sz="2800" smtClean="0"/>
              <a:t>（遠方の銀河からの極めて微弱な信号を捕らえたい、ブラックホール近傍の極めて小さい空間構造を見分けたい、系外惑星からの小さくて微弱な信号を探したい、などなど）→</a:t>
            </a:r>
            <a:r>
              <a:rPr lang="ja-JP" altLang="en-US" sz="2800" b="1" smtClean="0"/>
              <a:t>装置の原理を理解した上で、徹底的に性能を引き出すことができる</a:t>
            </a:r>
            <a:r>
              <a:rPr lang="ja-JP" altLang="en-US" sz="2800" smtClean="0"/>
              <a:t>。出てきた結果の、どこまでを信頼し、どこからを疑うべきか？が、確信をもって判断できる。</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ja-JP" altLang="en-US" dirty="0" smtClean="0"/>
              <a:t>具体的なターゲット</a:t>
            </a:r>
          </a:p>
        </p:txBody>
      </p:sp>
      <p:sp>
        <p:nvSpPr>
          <p:cNvPr id="8195" name="コンテンツ プレースホルダ 2"/>
          <p:cNvSpPr>
            <a:spLocks noGrp="1"/>
          </p:cNvSpPr>
          <p:nvPr>
            <p:ph idx="1"/>
          </p:nvPr>
        </p:nvSpPr>
        <p:spPr/>
        <p:txBody>
          <a:bodyPr/>
          <a:lstStyle/>
          <a:p>
            <a:r>
              <a:rPr lang="en-US" altLang="ja-JP" dirty="0" smtClean="0"/>
              <a:t>20GHz</a:t>
            </a:r>
            <a:r>
              <a:rPr lang="ja-JP" altLang="en-US" dirty="0" smtClean="0"/>
              <a:t>帯にある分子輝線</a:t>
            </a:r>
            <a:endParaRPr lang="en-US" altLang="ja-JP" dirty="0" smtClean="0"/>
          </a:p>
          <a:p>
            <a:pPr lvl="1"/>
            <a:r>
              <a:rPr lang="ja-JP" altLang="en-US" dirty="0" smtClean="0"/>
              <a:t>アンモニア分子からの反転遷移輝線を使った、天の川銀河内に分布する、大質量星形成領域。</a:t>
            </a:r>
            <a:endParaRPr lang="en-US" altLang="ja-JP" dirty="0" smtClean="0"/>
          </a:p>
          <a:p>
            <a:pPr lvl="2"/>
            <a:r>
              <a:rPr lang="ja-JP" altLang="en-US" dirty="0" smtClean="0"/>
              <a:t>そこに存在する星間分子雲の量（柱密度）や、温度を測定する。</a:t>
            </a:r>
            <a:endParaRPr lang="en-US" altLang="ja-JP" dirty="0" smtClean="0"/>
          </a:p>
          <a:p>
            <a:pPr lvl="1"/>
            <a:r>
              <a:rPr lang="ja-JP" altLang="en-US" strike="sngStrike" dirty="0" smtClean="0"/>
              <a:t>連続波電波源（クエーサー）を背景とした分子吸収線探査</a:t>
            </a:r>
            <a:r>
              <a:rPr lang="ja-JP" altLang="en-US" strike="sngStrike" dirty="0" smtClean="0"/>
              <a:t>？</a:t>
            </a:r>
            <a:r>
              <a:rPr lang="ja-JP" altLang="en-US" dirty="0" smtClean="0"/>
              <a:t>（装置の都合で</a:t>
            </a:r>
            <a:r>
              <a:rPr lang="en-US" altLang="ja-JP" dirty="0" smtClean="0"/>
              <a:t>H24</a:t>
            </a:r>
            <a:r>
              <a:rPr lang="ja-JP" altLang="en-US" dirty="0" smtClean="0"/>
              <a:t>年度は実施せず）</a:t>
            </a:r>
            <a:endParaRPr lang="en-US" altLang="ja-JP"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コンテンツ プレースホルダ 4" descr="az-time-plot.PNG"/>
          <p:cNvPicPr>
            <a:picLocks noGrp="1" noChangeAspect="1"/>
          </p:cNvPicPr>
          <p:nvPr>
            <p:ph idx="1"/>
          </p:nvPr>
        </p:nvPicPr>
        <p:blipFill>
          <a:blip r:embed="rId2" cstate="print"/>
          <a:srcRect/>
          <a:stretch>
            <a:fillRect/>
          </a:stretch>
        </p:blipFill>
        <p:spPr>
          <a:xfrm>
            <a:off x="0" y="549275"/>
            <a:ext cx="9126538" cy="3013075"/>
          </a:xfrm>
        </p:spPr>
      </p:pic>
      <p:pic>
        <p:nvPicPr>
          <p:cNvPr id="9219" name="図 5" descr="el-time-plot.PNG"/>
          <p:cNvPicPr>
            <a:picLocks noChangeAspect="1"/>
          </p:cNvPicPr>
          <p:nvPr/>
        </p:nvPicPr>
        <p:blipFill>
          <a:blip r:embed="rId3" cstate="print"/>
          <a:srcRect/>
          <a:stretch>
            <a:fillRect/>
          </a:stretch>
        </p:blipFill>
        <p:spPr bwMode="auto">
          <a:xfrm>
            <a:off x="71438" y="3463925"/>
            <a:ext cx="8893175" cy="3394075"/>
          </a:xfrm>
          <a:prstGeom prst="rect">
            <a:avLst/>
          </a:prstGeom>
          <a:noFill/>
          <a:ln w="9525">
            <a:noFill/>
            <a:miter lim="800000"/>
            <a:headEnd/>
            <a:tailEnd/>
          </a:ln>
        </p:spPr>
      </p:pic>
      <p:sp>
        <p:nvSpPr>
          <p:cNvPr id="9220" name="タイトル 1"/>
          <p:cNvSpPr>
            <a:spLocks noGrp="1"/>
          </p:cNvSpPr>
          <p:nvPr>
            <p:ph type="title"/>
          </p:nvPr>
        </p:nvSpPr>
        <p:spPr>
          <a:xfrm>
            <a:off x="34925" y="115888"/>
            <a:ext cx="9109075" cy="477837"/>
          </a:xfrm>
        </p:spPr>
        <p:txBody>
          <a:bodyPr/>
          <a:lstStyle/>
          <a:p>
            <a:pPr eaLnBrk="1" hangingPunct="1"/>
            <a:r>
              <a:rPr lang="ja-JP" altLang="en-US" smtClean="0"/>
              <a:t>観測候補天体の位置 </a:t>
            </a:r>
            <a:r>
              <a:rPr lang="en-US" altLang="ja-JP" smtClean="0"/>
              <a:t>@2012/8/9, NRO</a:t>
            </a:r>
            <a:endParaRPr lang="ja-JP"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574675" y="188913"/>
            <a:ext cx="8001000" cy="892175"/>
          </a:xfrm>
        </p:spPr>
        <p:txBody>
          <a:bodyPr/>
          <a:lstStyle/>
          <a:p>
            <a:r>
              <a:rPr lang="ja-JP" altLang="en-US" smtClean="0"/>
              <a:t>観測に必要な時間の見積もり</a:t>
            </a:r>
          </a:p>
        </p:txBody>
      </p:sp>
      <p:sp>
        <p:nvSpPr>
          <p:cNvPr id="10243" name="コンテンツ プレースホルダ 2"/>
          <p:cNvSpPr>
            <a:spLocks noGrp="1"/>
          </p:cNvSpPr>
          <p:nvPr>
            <p:ph idx="1"/>
          </p:nvPr>
        </p:nvSpPr>
        <p:spPr>
          <a:xfrm>
            <a:off x="566738" y="1296988"/>
            <a:ext cx="8253412" cy="5256212"/>
          </a:xfrm>
        </p:spPr>
        <p:txBody>
          <a:bodyPr/>
          <a:lstStyle/>
          <a:p>
            <a:r>
              <a:rPr lang="en-US" altLang="ja-JP" smtClean="0"/>
              <a:t>Tsys = 200K (SSB), df=0.04MHz (dv~0.5 km/s @12mm)</a:t>
            </a:r>
          </a:p>
          <a:p>
            <a:r>
              <a:rPr lang="en-US" altLang="ja-JP" smtClean="0"/>
              <a:t>dTrms = 60mK Tmb (40 mK in Ta*; η(mb)=0.7 @12mm)</a:t>
            </a:r>
            <a:r>
              <a:rPr lang="ja-JP" altLang="en-US" smtClean="0"/>
              <a:t>を目指す。 典型的な</a:t>
            </a:r>
            <a:r>
              <a:rPr lang="en-US" altLang="ja-JP" smtClean="0"/>
              <a:t>Tpeak ~1K in Tmb</a:t>
            </a:r>
            <a:r>
              <a:rPr lang="ja-JP" altLang="en-US" smtClean="0"/>
              <a:t>を想定 </a:t>
            </a:r>
            <a:r>
              <a:rPr lang="en-US" altLang="ja-JP" smtClean="0">
                <a:sym typeface="Wingdings" pitchFamily="2" charset="2"/>
              </a:rPr>
              <a:t> hyper fine</a:t>
            </a:r>
            <a:r>
              <a:rPr lang="ja-JP" altLang="en-US" smtClean="0">
                <a:sym typeface="Wingdings" pitchFamily="2" charset="2"/>
              </a:rPr>
              <a:t>は</a:t>
            </a:r>
            <a:r>
              <a:rPr lang="en-US" altLang="ja-JP" smtClean="0">
                <a:sym typeface="Wingdings" pitchFamily="2" charset="2"/>
              </a:rPr>
              <a:t>peak</a:t>
            </a:r>
            <a:r>
              <a:rPr lang="ja-JP" altLang="en-US" smtClean="0">
                <a:sym typeface="Wingdings" pitchFamily="2" charset="2"/>
              </a:rPr>
              <a:t>の一声</a:t>
            </a:r>
            <a:r>
              <a:rPr lang="en-US" altLang="ja-JP" smtClean="0">
                <a:sym typeface="Wingdings" pitchFamily="2" charset="2"/>
              </a:rPr>
              <a:t>1/5</a:t>
            </a:r>
            <a:r>
              <a:rPr lang="ja-JP" altLang="en-US" smtClean="0">
                <a:sym typeface="Wingdings" pitchFamily="2" charset="2"/>
              </a:rPr>
              <a:t>なので、結構ギリギリ。</a:t>
            </a:r>
            <a:endParaRPr lang="en-US" altLang="ja-JP" smtClean="0"/>
          </a:p>
          <a:p>
            <a:r>
              <a:rPr lang="en-US" altLang="ja-JP" smtClean="0">
                <a:sym typeface="Wingdings" pitchFamily="2" charset="2"/>
              </a:rPr>
              <a:t> 1</a:t>
            </a:r>
            <a:r>
              <a:rPr lang="ja-JP" altLang="en-US" smtClean="0">
                <a:sym typeface="Wingdings" pitchFamily="2" charset="2"/>
              </a:rPr>
              <a:t>点あたり、</a:t>
            </a:r>
            <a:r>
              <a:rPr lang="en-US" altLang="ja-JP" smtClean="0">
                <a:sym typeface="Wingdings" pitchFamily="2" charset="2"/>
              </a:rPr>
              <a:t>on-source</a:t>
            </a:r>
            <a:r>
              <a:rPr lang="ja-JP" altLang="en-US" smtClean="0">
                <a:sym typeface="Wingdings" pitchFamily="2" charset="2"/>
              </a:rPr>
              <a:t>で</a:t>
            </a:r>
            <a:r>
              <a:rPr lang="en-US" altLang="ja-JP" smtClean="0">
                <a:sym typeface="Wingdings" pitchFamily="2" charset="2"/>
              </a:rPr>
              <a:t>20</a:t>
            </a:r>
            <a:r>
              <a:rPr lang="ja-JP" altLang="en-US" smtClean="0">
                <a:sym typeface="Wingdings" pitchFamily="2" charset="2"/>
              </a:rPr>
              <a:t>分（</a:t>
            </a:r>
            <a:r>
              <a:rPr lang="en-US" altLang="ja-JP" smtClean="0">
                <a:sym typeface="Wingdings" pitchFamily="2" charset="2"/>
              </a:rPr>
              <a:t>Off</a:t>
            </a:r>
            <a:r>
              <a:rPr lang="ja-JP" altLang="en-US" smtClean="0">
                <a:sym typeface="Wingdings" pitchFamily="2" charset="2"/>
              </a:rPr>
              <a:t>点を含め、</a:t>
            </a:r>
            <a:r>
              <a:rPr lang="en-US" altLang="ja-JP" smtClean="0">
                <a:sym typeface="Wingdings" pitchFamily="2" charset="2"/>
              </a:rPr>
              <a:t>1</a:t>
            </a:r>
            <a:r>
              <a:rPr lang="ja-JP" altLang="en-US" smtClean="0">
                <a:sym typeface="Wingdings" pitchFamily="2" charset="2"/>
              </a:rPr>
              <a:t>点あたり、総観測時間は</a:t>
            </a:r>
            <a:r>
              <a:rPr lang="en-US" altLang="ja-JP" smtClean="0">
                <a:sym typeface="Wingdings" pitchFamily="2" charset="2"/>
              </a:rPr>
              <a:t>1</a:t>
            </a:r>
            <a:r>
              <a:rPr lang="ja-JP" altLang="en-US" smtClean="0">
                <a:sym typeface="Wingdings" pitchFamily="2" charset="2"/>
              </a:rPr>
              <a:t>時間）。</a:t>
            </a:r>
            <a:endParaRPr lang="en-US" altLang="ja-JP" smtClean="0">
              <a:sym typeface="Wingdings" pitchFamily="2" charset="2"/>
            </a:endParaRPr>
          </a:p>
          <a:p>
            <a:r>
              <a:rPr lang="ja-JP" altLang="en-US" smtClean="0">
                <a:sym typeface="Wingdings" pitchFamily="2" charset="2"/>
              </a:rPr>
              <a:t>一晩で、</a:t>
            </a:r>
            <a:r>
              <a:rPr lang="en-US" altLang="ja-JP" smtClean="0">
                <a:sym typeface="Wingdings" pitchFamily="2" charset="2"/>
              </a:rPr>
              <a:t>1</a:t>
            </a:r>
            <a:r>
              <a:rPr lang="ja-JP" altLang="en-US" smtClean="0">
                <a:sym typeface="Wingdings" pitchFamily="2" charset="2"/>
              </a:rPr>
              <a:t>天体あたり、最低</a:t>
            </a:r>
            <a:r>
              <a:rPr lang="en-US" altLang="ja-JP" smtClean="0">
                <a:sym typeface="Wingdings" pitchFamily="2" charset="2"/>
              </a:rPr>
              <a:t>2</a:t>
            </a:r>
            <a:r>
              <a:rPr lang="ja-JP" altLang="en-US" smtClean="0">
                <a:sym typeface="Wingdings" pitchFamily="2" charset="2"/>
              </a:rPr>
              <a:t>点のスペクトルを得ることが目標。天体によっては、</a:t>
            </a:r>
            <a:r>
              <a:rPr lang="en-US" altLang="ja-JP" smtClean="0">
                <a:sym typeface="Wingdings" pitchFamily="2" charset="2"/>
              </a:rPr>
              <a:t>2</a:t>
            </a:r>
            <a:r>
              <a:rPr lang="ja-JP" altLang="en-US" smtClean="0">
                <a:sym typeface="Wingdings" pitchFamily="2" charset="2"/>
              </a:rPr>
              <a:t>日目の観測では、</a:t>
            </a:r>
            <a:r>
              <a:rPr lang="en-US" altLang="ja-JP" smtClean="0">
                <a:sym typeface="Wingdings" pitchFamily="2" charset="2"/>
              </a:rPr>
              <a:t>mapping</a:t>
            </a:r>
            <a:r>
              <a:rPr lang="ja-JP" altLang="en-US" smtClean="0">
                <a:sym typeface="Wingdings" pitchFamily="2" charset="2"/>
              </a:rPr>
              <a:t>に走ってもよいかも？</a:t>
            </a:r>
            <a:endParaRPr lang="ja-JP"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76250" y="116632"/>
            <a:ext cx="8001000" cy="648246"/>
          </a:xfrm>
        </p:spPr>
        <p:txBody>
          <a:bodyPr/>
          <a:lstStyle/>
          <a:p>
            <a:r>
              <a:rPr lang="ja-JP" altLang="en-US" dirty="0" smtClean="0"/>
              <a:t>実習スケジュール：１日目（</a:t>
            </a:r>
            <a:r>
              <a:rPr lang="en-US" altLang="ja-JP" dirty="0" smtClean="0"/>
              <a:t>8/8</a:t>
            </a:r>
            <a:r>
              <a:rPr lang="ja-JP" altLang="en-US" dirty="0" smtClean="0"/>
              <a:t> 水）</a:t>
            </a:r>
          </a:p>
        </p:txBody>
      </p:sp>
      <p:sp>
        <p:nvSpPr>
          <p:cNvPr id="11267" name="コンテンツ プレースホルダ 2"/>
          <p:cNvSpPr>
            <a:spLocks noGrp="1"/>
          </p:cNvSpPr>
          <p:nvPr>
            <p:ph idx="1"/>
          </p:nvPr>
        </p:nvSpPr>
        <p:spPr>
          <a:xfrm>
            <a:off x="468313" y="836712"/>
            <a:ext cx="8280400" cy="5705475"/>
          </a:xfrm>
        </p:spPr>
        <p:txBody>
          <a:bodyPr/>
          <a:lstStyle/>
          <a:p>
            <a:r>
              <a:rPr lang="ja-JP" altLang="en-US" dirty="0" smtClean="0"/>
              <a:t>集合： </a:t>
            </a:r>
            <a:r>
              <a:rPr lang="en-US" altLang="ja-JP" dirty="0" smtClean="0"/>
              <a:t>2012/8/8 17</a:t>
            </a:r>
            <a:r>
              <a:rPr lang="ja-JP" altLang="en-US" dirty="0" smtClean="0"/>
              <a:t>時＠</a:t>
            </a:r>
            <a:r>
              <a:rPr lang="en-US" altLang="ja-JP" dirty="0" smtClean="0"/>
              <a:t>JR</a:t>
            </a:r>
            <a:r>
              <a:rPr lang="ja-JP" altLang="en-US" dirty="0" smtClean="0"/>
              <a:t>小海線野辺山駅</a:t>
            </a:r>
            <a:endParaRPr lang="en-US" altLang="ja-JP" dirty="0" smtClean="0"/>
          </a:p>
          <a:p>
            <a:pPr lvl="1"/>
            <a:r>
              <a:rPr lang="ja-JP" altLang="en-US" dirty="0" smtClean="0"/>
              <a:t>河野、田村が車で駅まで迎えに行く。</a:t>
            </a:r>
            <a:endParaRPr lang="en-US" altLang="ja-JP" dirty="0" smtClean="0"/>
          </a:p>
          <a:p>
            <a:r>
              <a:rPr lang="ja-JP" altLang="en-US" dirty="0" smtClean="0"/>
              <a:t>チェックイン</a:t>
            </a:r>
            <a:r>
              <a:rPr lang="ja-JP" altLang="en-US" dirty="0" smtClean="0"/>
              <a:t>（全員</a:t>
            </a:r>
            <a:r>
              <a:rPr lang="ja-JP" altLang="en-US" dirty="0" smtClean="0"/>
              <a:t>）</a:t>
            </a:r>
            <a:endParaRPr lang="en-US" altLang="ja-JP" dirty="0" smtClean="0"/>
          </a:p>
          <a:p>
            <a:r>
              <a:rPr lang="ja-JP" altLang="en-US" dirty="0" smtClean="0"/>
              <a:t>実習中の安全衛生について </a:t>
            </a:r>
            <a:r>
              <a:rPr lang="en-US" altLang="ja-JP" dirty="0" smtClean="0"/>
              <a:t>17:25-17:30</a:t>
            </a:r>
            <a:endParaRPr lang="en-US" altLang="ja-JP" dirty="0" smtClean="0"/>
          </a:p>
          <a:p>
            <a:r>
              <a:rPr lang="en-US" altLang="ja-JP" dirty="0" smtClean="0"/>
              <a:t>17:30 – 19:30 </a:t>
            </a:r>
            <a:r>
              <a:rPr lang="ja-JP" altLang="en-US" dirty="0" smtClean="0"/>
              <a:t>指示書作成</a:t>
            </a:r>
            <a:endParaRPr lang="en-US" altLang="ja-JP" dirty="0" smtClean="0"/>
          </a:p>
          <a:p>
            <a:r>
              <a:rPr lang="en-US" altLang="ja-JP" dirty="0" smtClean="0"/>
              <a:t>19:30 – 20:30 </a:t>
            </a:r>
            <a:r>
              <a:rPr lang="ja-JP" altLang="en-US" dirty="0" smtClean="0"/>
              <a:t>夕食</a:t>
            </a:r>
            <a:r>
              <a:rPr lang="en-US" altLang="ja-JP" dirty="0" smtClean="0"/>
              <a:t>@NRO</a:t>
            </a:r>
            <a:r>
              <a:rPr lang="ja-JP" altLang="en-US" dirty="0" smtClean="0"/>
              <a:t>食堂</a:t>
            </a:r>
            <a:endParaRPr lang="en-US" altLang="ja-JP" dirty="0" smtClean="0"/>
          </a:p>
          <a:p>
            <a:r>
              <a:rPr lang="ja-JP" altLang="en-US" dirty="0" smtClean="0"/>
              <a:t>就寝希望者はここで就寝。</a:t>
            </a:r>
            <a:endParaRPr lang="en-US" altLang="ja-JP" dirty="0" smtClean="0"/>
          </a:p>
          <a:p>
            <a:r>
              <a:rPr lang="ja-JP" altLang="en-US" dirty="0" smtClean="0"/>
              <a:t>夜型人間？の人は、早速観測開始。</a:t>
            </a:r>
            <a:endParaRPr lang="en-US" altLang="ja-JP" dirty="0" smtClean="0"/>
          </a:p>
          <a:p>
            <a:pPr lvl="1"/>
            <a:r>
              <a:rPr lang="ja-JP" altLang="en-US" dirty="0" smtClean="0"/>
              <a:t>例：</a:t>
            </a:r>
            <a:r>
              <a:rPr lang="en-US" altLang="ja-JP" dirty="0" smtClean="0"/>
              <a:t>21h-23h </a:t>
            </a:r>
            <a:r>
              <a:rPr lang="en-US" altLang="ja-JP" dirty="0" smtClean="0"/>
              <a:t>M17 </a:t>
            </a:r>
            <a:r>
              <a:rPr lang="en-US" altLang="ja-JP" dirty="0" smtClean="0">
                <a:sym typeface="Wingdings" pitchFamily="2" charset="2"/>
              </a:rPr>
              <a:t> </a:t>
            </a:r>
            <a:r>
              <a:rPr lang="en-US" altLang="ja-JP" dirty="0" smtClean="0"/>
              <a:t>23h-01h W51 </a:t>
            </a:r>
            <a:r>
              <a:rPr lang="en-US" altLang="ja-JP" dirty="0" smtClean="0">
                <a:sym typeface="Wingdings" pitchFamily="2" charset="2"/>
              </a:rPr>
              <a:t> 01h-03h DR21  03h-05h NGC 7538  05h-07h Sh255 </a:t>
            </a:r>
            <a:r>
              <a:rPr lang="en-US" altLang="ja-JP" dirty="0" smtClean="0">
                <a:sym typeface="Wingdings" pitchFamily="2" charset="2"/>
              </a:rPr>
              <a:t> 07h-09h Orion</a:t>
            </a:r>
            <a:endParaRPr lang="en-US" altLang="ja-JP" dirty="0" smtClean="0">
              <a:sym typeface="Wingdings" pitchFamily="2" charset="2"/>
            </a:endParaRPr>
          </a:p>
          <a:p>
            <a:pPr lvl="1">
              <a:buFont typeface="Wingdings" pitchFamily="2" charset="2"/>
              <a:buNone/>
            </a:pPr>
            <a:r>
              <a:rPr lang="en-US" altLang="ja-JP" dirty="0" smtClean="0">
                <a:sym typeface="Wingdings" pitchFamily="2" charset="2"/>
              </a:rPr>
              <a:t>※ </a:t>
            </a:r>
            <a:r>
              <a:rPr lang="ja-JP" altLang="en-US" dirty="0" smtClean="0">
                <a:sym typeface="Wingdings" pitchFamily="2" charset="2"/>
              </a:rPr>
              <a:t>河野は電話会議のため</a:t>
            </a:r>
            <a:r>
              <a:rPr lang="en-US" altLang="ja-JP" dirty="0" smtClean="0">
                <a:sym typeface="Wingdings" pitchFamily="2" charset="2"/>
              </a:rPr>
              <a:t>JST 23h</a:t>
            </a:r>
            <a:r>
              <a:rPr lang="ja-JP" altLang="en-US" dirty="0" smtClean="0">
                <a:sym typeface="Wingdings" pitchFamily="2" charset="2"/>
              </a:rPr>
              <a:t>から中座。</a:t>
            </a:r>
            <a:endParaRPr lang="ja-JP" altLang="en-US" dirty="0" smtClean="0"/>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3060</TotalTime>
  <Words>1226</Words>
  <Application>Microsoft Office PowerPoint</Application>
  <PresentationFormat>画面に合わせる (4:3)</PresentationFormat>
  <Paragraphs>94</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Verdana</vt:lpstr>
      <vt:lpstr>ＭＳ Ｐゴシック</vt:lpstr>
      <vt:lpstr>Arial</vt:lpstr>
      <vt:lpstr>Wingdings</vt:lpstr>
      <vt:lpstr>ＭＳ Ｐ明朝</vt:lpstr>
      <vt:lpstr>Profile</vt:lpstr>
      <vt:lpstr>H24年度基礎天文学観測実習 「電波望遠鏡による 　分光撮像観測」</vt:lpstr>
      <vt:lpstr>本日のスケジュール（１４：３０～１７：００？）</vt:lpstr>
      <vt:lpstr>実習の概要</vt:lpstr>
      <vt:lpstr>「電波望遠鏡による分光撮像」 実習のねらい</vt:lpstr>
      <vt:lpstr>実習の意義</vt:lpstr>
      <vt:lpstr>具体的なターゲット</vt:lpstr>
      <vt:lpstr>観測候補天体の位置 @2012/8/9, NRO</vt:lpstr>
      <vt:lpstr>観測に必要な時間の見積もり</vt:lpstr>
      <vt:lpstr>実習スケジュール：１日目（8/8 水）</vt:lpstr>
      <vt:lpstr>実習スケジュール：２日目（8/9 木）</vt:lpstr>
      <vt:lpstr>実習スケジュール：3日目（8/10 金）</vt:lpstr>
      <vt:lpstr>実習スケジュール：4日目（8/11 土）</vt:lpstr>
      <vt:lpstr>実習で使う「道具」</vt:lpstr>
      <vt:lpstr>持ち物など</vt:lpstr>
    </vt:vector>
  </TitlesOfParts>
  <Company>IoA, Univ. of Tokyo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天体放射論II</dc:title>
  <dc:creator>K. Kohno</dc:creator>
  <cp:lastModifiedBy>河野孝太郎</cp:lastModifiedBy>
  <cp:revision>61</cp:revision>
  <dcterms:created xsi:type="dcterms:W3CDTF">2005-06-08T15:04:46Z</dcterms:created>
  <dcterms:modified xsi:type="dcterms:W3CDTF">2012-08-06T15:57:58Z</dcterms:modified>
</cp:coreProperties>
</file>