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9" r:id="rId4"/>
    <p:sldId id="271" r:id="rId5"/>
    <p:sldId id="270" r:id="rId6"/>
    <p:sldId id="259" r:id="rId7"/>
    <p:sldId id="260" r:id="rId8"/>
    <p:sldId id="276" r:id="rId9"/>
    <p:sldId id="261" r:id="rId10"/>
    <p:sldId id="272" r:id="rId11"/>
    <p:sldId id="264" r:id="rId12"/>
    <p:sldId id="265" r:id="rId13"/>
    <p:sldId id="267" r:id="rId14"/>
    <p:sldId id="273" r:id="rId15"/>
    <p:sldId id="274" r:id="rId16"/>
    <p:sldId id="262" r:id="rId17"/>
    <p:sldId id="263" r:id="rId18"/>
    <p:sldId id="281" r:id="rId19"/>
    <p:sldId id="277" r:id="rId20"/>
    <p:sldId id="280" r:id="rId21"/>
    <p:sldId id="275" r:id="rId22"/>
    <p:sldId id="266" r:id="rId23"/>
    <p:sldId id="258" r:id="rId24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FFFF"/>
    <a:srgbClr val="FFC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82020C-2A55-4060-99E2-2092105D3840}" type="datetimeFigureOut">
              <a:rPr kumimoji="1" lang="ja-JP" altLang="en-US" smtClean="0"/>
              <a:pPr/>
              <a:t>2013/3/14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E2707DE-5F41-4464-9911-A3A0D5AE35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大質量星の進化段階の図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707DE-5F41-4464-9911-A3A0D5AE35C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温めるためにはどうするか？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707DE-5F41-4464-9911-A3A0D5AE35C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実際はこんな風にごちゃごちゃ写る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707DE-5F41-4464-9911-A3A0D5AE35C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図の一覧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707DE-5F41-4464-9911-A3A0D5AE35C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SED</a:t>
            </a:r>
            <a:r>
              <a:rPr kumimoji="1" lang="ja-JP" altLang="en-US" dirty="0" smtClean="0"/>
              <a:t>の一覧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707DE-5F41-4464-9911-A3A0D5AE35C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7D8EE-E233-4E85-AD04-2D72D93A0F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miniTAO</a:t>
            </a:r>
            <a:r>
              <a:rPr lang="en-US" altLang="ja-JP" dirty="0" smtClean="0"/>
              <a:t> Workshop</a:t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Observations of Massive Star Forming Regions at 30 microns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88832" cy="2639144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Mizuho Uchiyama</a:t>
            </a:r>
          </a:p>
          <a:p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(Institute of Astronomy, Univ. of Tokyo)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T. </a:t>
            </a:r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Miyata, </a:t>
            </a:r>
            <a:r>
              <a:rPr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S. </a:t>
            </a:r>
            <a:r>
              <a:rPr lang="en-US" altLang="ja-JP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Sako</a:t>
            </a:r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T. </a:t>
            </a:r>
            <a:r>
              <a:rPr lang="en-US" altLang="ja-JP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Kamizuka</a:t>
            </a:r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K. </a:t>
            </a:r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Asano, </a:t>
            </a:r>
            <a:r>
              <a:rPr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K. </a:t>
            </a:r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Okada </a:t>
            </a:r>
            <a:r>
              <a:rPr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ja-JP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IoA</a:t>
            </a:r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Univ</a:t>
            </a:r>
            <a:r>
              <a:rPr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of Tokyo)</a:t>
            </a:r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en-US" altLang="ja-JP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T. </a:t>
            </a:r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Nakamura (Univ. of Tokyo), </a:t>
            </a:r>
            <a:r>
              <a:rPr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T. </a:t>
            </a:r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Yamashita,</a:t>
            </a:r>
          </a:p>
          <a:p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ja-JP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Fujiyoshi</a:t>
            </a:r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(NAOJ), </a:t>
            </a:r>
            <a:r>
              <a:rPr lang="en-US" altLang="ja-JP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TAO Group </a:t>
            </a:r>
            <a:r>
              <a:rPr lang="en-US" altLang="ja-JP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  <a:endParaRPr kumimoji="1" lang="ja-JP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図 3" descr="TAO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2008"/>
            <a:ext cx="1510886" cy="1412776"/>
          </a:xfrm>
          <a:prstGeom prst="rect">
            <a:avLst/>
          </a:prstGeom>
        </p:spPr>
      </p:pic>
      <p:pic>
        <p:nvPicPr>
          <p:cNvPr id="5" name="Picture 2" descr="C:\Users\uchiyama\Desktop\修論発表\MAX38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6632"/>
            <a:ext cx="1911338" cy="911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3952" y="3888432"/>
            <a:ext cx="387455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chiyama\Documents\研究会･学会\sf2012\18317se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561" y="1102816"/>
            <a:ext cx="3773457" cy="2758232"/>
          </a:xfrm>
          <a:prstGeom prst="rect">
            <a:avLst/>
          </a:prstGeom>
          <a:noFill/>
        </p:spPr>
      </p:pic>
      <p:grpSp>
        <p:nvGrpSpPr>
          <p:cNvPr id="77" name="グループ化 76"/>
          <p:cNvGrpSpPr/>
          <p:nvPr/>
        </p:nvGrpSpPr>
        <p:grpSpPr>
          <a:xfrm>
            <a:off x="5235246" y="1078862"/>
            <a:ext cx="3801250" cy="2778547"/>
            <a:chOff x="5109686" y="1078862"/>
            <a:chExt cx="3801250" cy="2778547"/>
          </a:xfrm>
        </p:grpSpPr>
        <p:pic>
          <p:nvPicPr>
            <p:cNvPr id="1028" name="Picture 4" descr="C:\Users\uchiyama\Documents\研究会･学会\sf2012\18317s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9686" y="1078862"/>
              <a:ext cx="3801250" cy="2778547"/>
            </a:xfrm>
            <a:prstGeom prst="rect">
              <a:avLst/>
            </a:prstGeom>
            <a:noFill/>
          </p:spPr>
        </p:pic>
        <p:sp>
          <p:nvSpPr>
            <p:cNvPr id="71" name="フリーフォーム 70"/>
            <p:cNvSpPr/>
            <p:nvPr/>
          </p:nvSpPr>
          <p:spPr>
            <a:xfrm>
              <a:off x="6300192" y="1999389"/>
              <a:ext cx="1720402" cy="1684337"/>
            </a:xfrm>
            <a:custGeom>
              <a:avLst/>
              <a:gdLst>
                <a:gd name="connsiteX0" fmla="*/ 1685108 w 1685108"/>
                <a:gd name="connsiteY0" fmla="*/ 1867988 h 1867988"/>
                <a:gd name="connsiteX1" fmla="*/ 378823 w 1685108"/>
                <a:gd name="connsiteY1" fmla="*/ 235131 h 1867988"/>
                <a:gd name="connsiteX2" fmla="*/ 0 w 1685108"/>
                <a:gd name="connsiteY2" fmla="*/ 457199 h 1867988"/>
                <a:gd name="connsiteX0" fmla="*/ 1685108 w 1685108"/>
                <a:gd name="connsiteY0" fmla="*/ 1786001 h 1786001"/>
                <a:gd name="connsiteX1" fmla="*/ 324746 w 1685108"/>
                <a:gd name="connsiteY1" fmla="*/ 235131 h 1786001"/>
                <a:gd name="connsiteX2" fmla="*/ 0 w 1685108"/>
                <a:gd name="connsiteY2" fmla="*/ 375212 h 1786001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691153 h 1691153"/>
                <a:gd name="connsiteX1" fmla="*/ 396754 w 1685108"/>
                <a:gd name="connsiteY1" fmla="*/ 68275 h 1691153"/>
                <a:gd name="connsiteX2" fmla="*/ 0 w 1685108"/>
                <a:gd name="connsiteY2" fmla="*/ 280364 h 1691153"/>
                <a:gd name="connsiteX0" fmla="*/ 1720402 w 1720402"/>
                <a:gd name="connsiteY0" fmla="*/ 1691153 h 1691153"/>
                <a:gd name="connsiteX1" fmla="*/ 432048 w 1720402"/>
                <a:gd name="connsiteY1" fmla="*/ 68275 h 1691153"/>
                <a:gd name="connsiteX2" fmla="*/ 0 w 1720402"/>
                <a:gd name="connsiteY2" fmla="*/ 284299 h 1691153"/>
                <a:gd name="connsiteX0" fmla="*/ 1720402 w 1720402"/>
                <a:gd name="connsiteY0" fmla="*/ 1753059 h 1753059"/>
                <a:gd name="connsiteX1" fmla="*/ 432048 w 1720402"/>
                <a:gd name="connsiteY1" fmla="*/ 130181 h 1753059"/>
                <a:gd name="connsiteX2" fmla="*/ 0 w 1720402"/>
                <a:gd name="connsiteY2" fmla="*/ 346205 h 1753059"/>
                <a:gd name="connsiteX0" fmla="*/ 1720402 w 1720402"/>
                <a:gd name="connsiteY0" fmla="*/ 1684337 h 1684337"/>
                <a:gd name="connsiteX1" fmla="*/ 432048 w 1720402"/>
                <a:gd name="connsiteY1" fmla="*/ 61459 h 1684337"/>
                <a:gd name="connsiteX2" fmla="*/ 0 w 1720402"/>
                <a:gd name="connsiteY2" fmla="*/ 277483 h 168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402" h="1684337">
                  <a:moveTo>
                    <a:pt x="1720402" y="1684337"/>
                  </a:moveTo>
                  <a:cubicBezTo>
                    <a:pt x="1207685" y="985474"/>
                    <a:pt x="799673" y="249532"/>
                    <a:pt x="432048" y="61459"/>
                  </a:cubicBezTo>
                  <a:cubicBezTo>
                    <a:pt x="145233" y="0"/>
                    <a:pt x="93617" y="129437"/>
                    <a:pt x="0" y="277483"/>
                  </a:cubicBezTo>
                </a:path>
              </a:pathLst>
            </a:cu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3" name="直線コネクタ 72"/>
            <p:cNvCxnSpPr>
              <a:stCxn id="71" idx="2"/>
            </p:cNvCxnSpPr>
            <p:nvPr/>
          </p:nvCxnSpPr>
          <p:spPr>
            <a:xfrm>
              <a:off x="6300192" y="2276872"/>
              <a:ext cx="0" cy="144016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フリーフォーム 73"/>
            <p:cNvSpPr/>
            <p:nvPr/>
          </p:nvSpPr>
          <p:spPr>
            <a:xfrm>
              <a:off x="5436096" y="1955399"/>
              <a:ext cx="2584498" cy="1717778"/>
            </a:xfrm>
            <a:custGeom>
              <a:avLst/>
              <a:gdLst>
                <a:gd name="connsiteX0" fmla="*/ 1685108 w 1685108"/>
                <a:gd name="connsiteY0" fmla="*/ 1867988 h 1867988"/>
                <a:gd name="connsiteX1" fmla="*/ 378823 w 1685108"/>
                <a:gd name="connsiteY1" fmla="*/ 235131 h 1867988"/>
                <a:gd name="connsiteX2" fmla="*/ 0 w 1685108"/>
                <a:gd name="connsiteY2" fmla="*/ 457199 h 1867988"/>
                <a:gd name="connsiteX0" fmla="*/ 1685108 w 1685108"/>
                <a:gd name="connsiteY0" fmla="*/ 1786001 h 1786001"/>
                <a:gd name="connsiteX1" fmla="*/ 324746 w 1685108"/>
                <a:gd name="connsiteY1" fmla="*/ 235131 h 1786001"/>
                <a:gd name="connsiteX2" fmla="*/ 0 w 1685108"/>
                <a:gd name="connsiteY2" fmla="*/ 375212 h 1786001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691153 h 1691153"/>
                <a:gd name="connsiteX1" fmla="*/ 396754 w 1685108"/>
                <a:gd name="connsiteY1" fmla="*/ 68275 h 1691153"/>
                <a:gd name="connsiteX2" fmla="*/ 0 w 1685108"/>
                <a:gd name="connsiteY2" fmla="*/ 280364 h 1691153"/>
                <a:gd name="connsiteX0" fmla="*/ 1720402 w 1720402"/>
                <a:gd name="connsiteY0" fmla="*/ 1691153 h 1691153"/>
                <a:gd name="connsiteX1" fmla="*/ 432048 w 1720402"/>
                <a:gd name="connsiteY1" fmla="*/ 68275 h 1691153"/>
                <a:gd name="connsiteX2" fmla="*/ 0 w 1720402"/>
                <a:gd name="connsiteY2" fmla="*/ 284299 h 1691153"/>
                <a:gd name="connsiteX0" fmla="*/ 1720402 w 1720402"/>
                <a:gd name="connsiteY0" fmla="*/ 1753059 h 1753059"/>
                <a:gd name="connsiteX1" fmla="*/ 432048 w 1720402"/>
                <a:gd name="connsiteY1" fmla="*/ 130181 h 1753059"/>
                <a:gd name="connsiteX2" fmla="*/ 0 w 1720402"/>
                <a:gd name="connsiteY2" fmla="*/ 346205 h 1753059"/>
                <a:gd name="connsiteX0" fmla="*/ 1720402 w 1720402"/>
                <a:gd name="connsiteY0" fmla="*/ 1684337 h 1684337"/>
                <a:gd name="connsiteX1" fmla="*/ 432048 w 1720402"/>
                <a:gd name="connsiteY1" fmla="*/ 61459 h 1684337"/>
                <a:gd name="connsiteX2" fmla="*/ 0 w 1720402"/>
                <a:gd name="connsiteY2" fmla="*/ 277483 h 1684337"/>
                <a:gd name="connsiteX0" fmla="*/ 2584498 w 2584498"/>
                <a:gd name="connsiteY0" fmla="*/ 1684337 h 1684337"/>
                <a:gd name="connsiteX1" fmla="*/ 1296144 w 2584498"/>
                <a:gd name="connsiteY1" fmla="*/ 61459 h 1684337"/>
                <a:gd name="connsiteX2" fmla="*/ 0 w 2584498"/>
                <a:gd name="connsiteY2" fmla="*/ 360040 h 1684337"/>
                <a:gd name="connsiteX0" fmla="*/ 2584498 w 2584498"/>
                <a:gd name="connsiteY0" fmla="*/ 1717778 h 1717778"/>
                <a:gd name="connsiteX1" fmla="*/ 1296144 w 2584498"/>
                <a:gd name="connsiteY1" fmla="*/ 94900 h 1717778"/>
                <a:gd name="connsiteX2" fmla="*/ 0 w 2584498"/>
                <a:gd name="connsiteY2" fmla="*/ 393481 h 1717778"/>
                <a:gd name="connsiteX0" fmla="*/ 2584498 w 2584498"/>
                <a:gd name="connsiteY0" fmla="*/ 1717778 h 1717778"/>
                <a:gd name="connsiteX1" fmla="*/ 1296144 w 2584498"/>
                <a:gd name="connsiteY1" fmla="*/ 94900 h 1717778"/>
                <a:gd name="connsiteX2" fmla="*/ 0 w 2584498"/>
                <a:gd name="connsiteY2" fmla="*/ 393481 h 171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4498" h="1717778">
                  <a:moveTo>
                    <a:pt x="2584498" y="1717778"/>
                  </a:moveTo>
                  <a:cubicBezTo>
                    <a:pt x="2071781" y="1018915"/>
                    <a:pt x="1663769" y="282973"/>
                    <a:pt x="1296144" y="94900"/>
                  </a:cubicBezTo>
                  <a:cubicBezTo>
                    <a:pt x="835292" y="134658"/>
                    <a:pt x="189479" y="0"/>
                    <a:pt x="0" y="393481"/>
                  </a:cubicBezTo>
                </a:path>
              </a:pathLst>
            </a:cu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5" name="直線コネクタ 74"/>
            <p:cNvCxnSpPr/>
            <p:nvPr/>
          </p:nvCxnSpPr>
          <p:spPr>
            <a:xfrm>
              <a:off x="5436096" y="2348880"/>
              <a:ext cx="0" cy="129614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Result of photometry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179512" y="1412776"/>
            <a:ext cx="4680520" cy="3456384"/>
            <a:chOff x="4499992" y="2132856"/>
            <a:chExt cx="4680520" cy="3456384"/>
          </a:xfrm>
        </p:grpSpPr>
        <p:sp>
          <p:nvSpPr>
            <p:cNvPr id="6" name="正方形/長方形 5"/>
            <p:cNvSpPr/>
            <p:nvPr/>
          </p:nvSpPr>
          <p:spPr>
            <a:xfrm>
              <a:off x="4499992" y="2132856"/>
              <a:ext cx="4680520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732240" y="5170840"/>
              <a:ext cx="5760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100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408800" y="5165316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20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55192" y="5167072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30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169824" y="5165316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50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544704" y="2132856"/>
              <a:ext cx="5760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10</a:t>
              </a:r>
              <a:r>
                <a:rPr kumimoji="1" lang="en-US" altLang="ja-JP" sz="1600" baseline="30000" dirty="0" smtClean="0"/>
                <a:t>-11</a:t>
              </a:r>
              <a:endParaRPr kumimoji="1" lang="ja-JP" altLang="en-US" sz="1600" baseline="300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547048" y="2907528"/>
              <a:ext cx="6617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10</a:t>
              </a:r>
              <a:r>
                <a:rPr kumimoji="1" lang="en-US" altLang="ja-JP" sz="1600" baseline="30000" dirty="0" smtClean="0"/>
                <a:t>-13</a:t>
              </a:r>
              <a:endParaRPr kumimoji="1" lang="ja-JP" altLang="en-US" sz="1600" baseline="300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531056" y="3713264"/>
              <a:ext cx="6617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10</a:t>
              </a:r>
              <a:r>
                <a:rPr kumimoji="1" lang="en-US" altLang="ja-JP" sz="1600" baseline="30000" dirty="0" smtClean="0"/>
                <a:t>-15</a:t>
              </a:r>
              <a:endParaRPr kumimoji="1" lang="ja-JP" altLang="en-US" sz="1600" baseline="300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540936" y="4522768"/>
              <a:ext cx="6617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10</a:t>
              </a:r>
              <a:r>
                <a:rPr kumimoji="1" lang="en-US" altLang="ja-JP" sz="1600" baseline="30000" dirty="0" smtClean="0"/>
                <a:t>-17</a:t>
              </a:r>
              <a:endParaRPr kumimoji="1" lang="ja-JP" altLang="en-US" sz="1600" baseline="300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544704" y="2500734"/>
              <a:ext cx="5760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10</a:t>
              </a:r>
              <a:r>
                <a:rPr kumimoji="1" lang="en-US" altLang="ja-JP" sz="1600" baseline="30000" dirty="0" smtClean="0"/>
                <a:t>-12</a:t>
              </a:r>
              <a:endParaRPr kumimoji="1" lang="ja-JP" altLang="en-US" sz="1600" baseline="300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531056" y="3281216"/>
              <a:ext cx="5760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10</a:t>
              </a:r>
              <a:r>
                <a:rPr kumimoji="1" lang="en-US" altLang="ja-JP" sz="1600" baseline="30000" dirty="0" smtClean="0"/>
                <a:t>-14</a:t>
              </a:r>
              <a:endParaRPr kumimoji="1" lang="ja-JP" altLang="en-US" sz="1600" baseline="300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531056" y="4090720"/>
              <a:ext cx="5760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10</a:t>
              </a:r>
              <a:r>
                <a:rPr kumimoji="1" lang="en-US" altLang="ja-JP" sz="1600" baseline="30000" dirty="0" smtClean="0"/>
                <a:t>-16</a:t>
              </a:r>
              <a:endParaRPr kumimoji="1" lang="ja-JP" altLang="en-US" sz="1600" baseline="300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838848" y="5157192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086744" y="5157192"/>
              <a:ext cx="5760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500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527176" y="5157192"/>
              <a:ext cx="6533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1000</a:t>
              </a:r>
              <a:endParaRPr kumimoji="1" lang="ja-JP" altLang="en-US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5172" b="3141"/>
            <a:stretch>
              <a:fillRect/>
            </a:stretch>
          </p:blipFill>
          <p:spPr bwMode="auto">
            <a:xfrm>
              <a:off x="5035112" y="2218512"/>
              <a:ext cx="396044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テキスト ボックス 4"/>
            <p:cNvSpPr txBox="1"/>
            <p:nvPr/>
          </p:nvSpPr>
          <p:spPr>
            <a:xfrm>
              <a:off x="5868144" y="227687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MYSO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テキスト ボックス 5"/>
            <p:cNvSpPr txBox="1"/>
            <p:nvPr/>
          </p:nvSpPr>
          <p:spPr>
            <a:xfrm>
              <a:off x="5724128" y="314096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70C0"/>
                  </a:solidFill>
                </a:rPr>
                <a:t>UCHII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5" name="テキスト ボックス 6"/>
            <p:cNvSpPr txBox="1"/>
            <p:nvPr/>
          </p:nvSpPr>
          <p:spPr>
            <a:xfrm>
              <a:off x="6876256" y="2276872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solidFill>
                    <a:schemeClr val="accent6">
                      <a:lumMod val="50000"/>
                    </a:schemeClr>
                  </a:solidFill>
                </a:rPr>
                <a:t>* Unresolved </a:t>
              </a:r>
              <a:r>
                <a:rPr kumimoji="1" lang="en-US" altLang="ja-JP" dirty="0" smtClean="0">
                  <a:solidFill>
                    <a:schemeClr val="accent6">
                      <a:lumMod val="50000"/>
                    </a:schemeClr>
                  </a:solidFill>
                </a:rPr>
                <a:t>M8E</a:t>
              </a:r>
            </a:p>
            <a:p>
              <a:pPr algn="r"/>
              <a:r>
                <a:rPr kumimoji="1" lang="en-US" altLang="ja-JP" dirty="0" smtClean="0">
                  <a:solidFill>
                    <a:srgbClr val="FF0000"/>
                  </a:solidFill>
                </a:rPr>
                <a:t>- </a:t>
              </a:r>
              <a:r>
                <a:rPr kumimoji="1" lang="ja-JP" altLang="en-US" dirty="0" smtClean="0">
                  <a:solidFill>
                    <a:srgbClr val="FF0000"/>
                  </a:solidFill>
                </a:rPr>
                <a:t>・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 MYSO</a:t>
              </a:r>
            </a:p>
            <a:p>
              <a:pPr algn="r"/>
              <a:r>
                <a:rPr lang="en-US" altLang="ja-JP" dirty="0" smtClean="0">
                  <a:solidFill>
                    <a:srgbClr val="0070C0"/>
                  </a:solidFill>
                </a:rPr>
                <a:t>- </a:t>
              </a:r>
              <a:r>
                <a:rPr lang="ja-JP" altLang="en-US" dirty="0" smtClean="0">
                  <a:solidFill>
                    <a:srgbClr val="0070C0"/>
                  </a:solidFill>
                </a:rPr>
                <a:t>・</a:t>
              </a:r>
              <a:r>
                <a:rPr lang="en-US" altLang="ja-JP" dirty="0" smtClean="0">
                  <a:solidFill>
                    <a:srgbClr val="0070C0"/>
                  </a:solidFill>
                </a:rPr>
                <a:t> UCHII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092280" y="4725144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/>
                <a:t>Wavelengh</a:t>
              </a:r>
              <a:r>
                <a:rPr lang="en-US" altLang="ja-JP" dirty="0" smtClean="0"/>
                <a:t>[</a:t>
              </a:r>
              <a:r>
                <a:rPr lang="en-US" altLang="ja-JP" dirty="0" err="1" smtClean="0"/>
                <a:t>μm</a:t>
              </a:r>
              <a:r>
                <a:rPr lang="en-US" altLang="ja-JP" dirty="0" smtClean="0"/>
                <a:t>]</a:t>
              </a:r>
              <a:endParaRPr kumimoji="1" lang="ja-JP" altLang="en-US" dirty="0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>
              <a:off x="6979328" y="2708920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6584456" y="2636912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/>
          <p:cNvSpPr txBox="1"/>
          <p:nvPr/>
        </p:nvSpPr>
        <p:spPr>
          <a:xfrm>
            <a:off x="107504" y="1052736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Flux </a:t>
            </a:r>
            <a:r>
              <a:rPr lang="en-US" altLang="ja-JP" dirty="0" smtClean="0"/>
              <a:t>density </a:t>
            </a:r>
            <a:r>
              <a:rPr kumimoji="1" lang="en-US" altLang="ja-JP" dirty="0" smtClean="0"/>
              <a:t>[w/m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/um]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05672" y="119675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* Unresolved IRAS 18317-0513</a:t>
            </a:r>
            <a:endParaRPr kumimoji="1"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</a:rPr>
              <a:t>・</a:t>
            </a:r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</a:rPr>
              <a:t>MYSO 1</a:t>
            </a:r>
          </a:p>
          <a:p>
            <a:pPr algn="r"/>
            <a:r>
              <a:rPr lang="en-US" altLang="ja-JP" dirty="0" smtClean="0">
                <a:solidFill>
                  <a:srgbClr val="FF0000"/>
                </a:solidFill>
              </a:rPr>
              <a:t>- </a:t>
            </a:r>
            <a:r>
              <a:rPr lang="ja-JP" altLang="en-US" dirty="0" smtClean="0">
                <a:solidFill>
                  <a:srgbClr val="FF0000"/>
                </a:solidFill>
              </a:rPr>
              <a:t>・</a:t>
            </a:r>
            <a:r>
              <a:rPr lang="en-US" altLang="ja-JP" dirty="0" smtClean="0">
                <a:solidFill>
                  <a:srgbClr val="FF0000"/>
                </a:solidFill>
              </a:rPr>
              <a:t>MYSO 2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209728" y="393305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* Unresolved RAFGL 6366S</a:t>
            </a:r>
            <a:endParaRPr kumimoji="1"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US" altLang="ja-JP" dirty="0" smtClean="0">
                <a:solidFill>
                  <a:srgbClr val="FF0000"/>
                </a:solidFill>
              </a:rPr>
              <a:t>- </a:t>
            </a:r>
            <a:r>
              <a:rPr lang="ja-JP" altLang="en-US" dirty="0" smtClean="0">
                <a:solidFill>
                  <a:srgbClr val="FF0000"/>
                </a:solidFill>
              </a:rPr>
              <a:t>・</a:t>
            </a:r>
            <a:r>
              <a:rPr lang="en-US" altLang="ja-JP" dirty="0" smtClean="0">
                <a:solidFill>
                  <a:srgbClr val="FF0000"/>
                </a:solidFill>
              </a:rPr>
              <a:t>MYSO</a:t>
            </a:r>
          </a:p>
          <a:p>
            <a:pPr algn="r"/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</a:rPr>
              <a:t>・</a:t>
            </a:r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</a:rPr>
              <a:t>UCHII</a:t>
            </a:r>
          </a:p>
        </p:txBody>
      </p:sp>
      <p:sp>
        <p:nvSpPr>
          <p:cNvPr id="42" name="円/楕円 41"/>
          <p:cNvSpPr/>
          <p:nvPr/>
        </p:nvSpPr>
        <p:spPr>
          <a:xfrm>
            <a:off x="6386563" y="2008919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556705" y="1991500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6739910" y="1978437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379870" y="2204864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6543642" y="2021659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6746603" y="2017303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3063" y="4941168"/>
            <a:ext cx="5167820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smtClean="0"/>
              <a:t>NIR data is connected to MIR data.</a:t>
            </a:r>
          </a:p>
          <a:p>
            <a:r>
              <a:rPr lang="en-US" altLang="ja-JP" sz="2800" dirty="0" smtClean="0"/>
              <a:t>MIR and longer wavelengths are Black Body fitted.</a:t>
            </a:r>
          </a:p>
          <a:p>
            <a:r>
              <a:rPr kumimoji="1" lang="ja-JP" altLang="en-US" sz="2800" dirty="0" smtClean="0"/>
              <a:t>→ </a:t>
            </a:r>
            <a:r>
              <a:rPr lang="en-US" altLang="ja-JP" sz="2800" dirty="0" smtClean="0"/>
              <a:t>I</a:t>
            </a:r>
            <a:r>
              <a:rPr kumimoji="1" lang="en-US" altLang="ja-JP" sz="2800" dirty="0" smtClean="0"/>
              <a:t>ntegrated &amp; derived luminosity.</a:t>
            </a:r>
          </a:p>
        </p:txBody>
      </p:sp>
      <p:sp>
        <p:nvSpPr>
          <p:cNvPr id="61" name="円/楕円 60"/>
          <p:cNvSpPr/>
          <p:nvPr/>
        </p:nvSpPr>
        <p:spPr>
          <a:xfrm>
            <a:off x="1220443" y="1818698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429774" y="1798942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639428" y="1870950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763688" y="1879657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213750" y="2466770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1429774" y="2191801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645798" y="2139549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1772072" y="2198171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33664" y="2924944"/>
            <a:ext cx="216024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MYSO 1: </a:t>
            </a:r>
            <a:r>
              <a:rPr lang="en-US" altLang="ja-JP" sz="2000" dirty="0" smtClean="0"/>
              <a:t>~3*10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L</a:t>
            </a:r>
            <a:r>
              <a:rPr lang="en-US" altLang="ja-JP" sz="2000" baseline="-25000" dirty="0" smtClean="0"/>
              <a:t>⊙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MYSO 2: ~3*10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L</a:t>
            </a:r>
            <a:r>
              <a:rPr lang="en-US" altLang="ja-JP" sz="2000" baseline="-25000" dirty="0" smtClean="0"/>
              <a:t>⊙</a:t>
            </a:r>
            <a:endParaRPr lang="ja-JP" altLang="ja-JP" sz="2000" dirty="0" smtClean="0"/>
          </a:p>
        </p:txBody>
      </p:sp>
      <p:grpSp>
        <p:nvGrpSpPr>
          <p:cNvPr id="92" name="グループ化 91"/>
          <p:cNvGrpSpPr/>
          <p:nvPr/>
        </p:nvGrpSpPr>
        <p:grpSpPr>
          <a:xfrm>
            <a:off x="755576" y="1772816"/>
            <a:ext cx="3528392" cy="2664296"/>
            <a:chOff x="755576" y="1772816"/>
            <a:chExt cx="3528392" cy="2664296"/>
          </a:xfrm>
        </p:grpSpPr>
        <p:sp>
          <p:nvSpPr>
            <p:cNvPr id="86" name="フリーフォーム 85"/>
            <p:cNvSpPr/>
            <p:nvPr/>
          </p:nvSpPr>
          <p:spPr>
            <a:xfrm>
              <a:off x="1259630" y="2176711"/>
              <a:ext cx="2448273" cy="1828353"/>
            </a:xfrm>
            <a:custGeom>
              <a:avLst/>
              <a:gdLst>
                <a:gd name="connsiteX0" fmla="*/ 1685108 w 1685108"/>
                <a:gd name="connsiteY0" fmla="*/ 1867988 h 1867988"/>
                <a:gd name="connsiteX1" fmla="*/ 378823 w 1685108"/>
                <a:gd name="connsiteY1" fmla="*/ 235131 h 1867988"/>
                <a:gd name="connsiteX2" fmla="*/ 0 w 1685108"/>
                <a:gd name="connsiteY2" fmla="*/ 457199 h 1867988"/>
                <a:gd name="connsiteX0" fmla="*/ 1685108 w 1685108"/>
                <a:gd name="connsiteY0" fmla="*/ 1786001 h 1786001"/>
                <a:gd name="connsiteX1" fmla="*/ 324746 w 1685108"/>
                <a:gd name="connsiteY1" fmla="*/ 235131 h 1786001"/>
                <a:gd name="connsiteX2" fmla="*/ 0 w 1685108"/>
                <a:gd name="connsiteY2" fmla="*/ 375212 h 1786001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691153 h 1691153"/>
                <a:gd name="connsiteX1" fmla="*/ 396754 w 1685108"/>
                <a:gd name="connsiteY1" fmla="*/ 68275 h 1691153"/>
                <a:gd name="connsiteX2" fmla="*/ 0 w 1685108"/>
                <a:gd name="connsiteY2" fmla="*/ 280364 h 1691153"/>
                <a:gd name="connsiteX0" fmla="*/ 1720402 w 1720402"/>
                <a:gd name="connsiteY0" fmla="*/ 1691153 h 1691153"/>
                <a:gd name="connsiteX1" fmla="*/ 432048 w 1720402"/>
                <a:gd name="connsiteY1" fmla="*/ 68275 h 1691153"/>
                <a:gd name="connsiteX2" fmla="*/ 0 w 1720402"/>
                <a:gd name="connsiteY2" fmla="*/ 284299 h 1691153"/>
                <a:gd name="connsiteX0" fmla="*/ 1720402 w 1720402"/>
                <a:gd name="connsiteY0" fmla="*/ 1753059 h 1753059"/>
                <a:gd name="connsiteX1" fmla="*/ 432048 w 1720402"/>
                <a:gd name="connsiteY1" fmla="*/ 130181 h 1753059"/>
                <a:gd name="connsiteX2" fmla="*/ 0 w 1720402"/>
                <a:gd name="connsiteY2" fmla="*/ 346205 h 1753059"/>
                <a:gd name="connsiteX0" fmla="*/ 1720402 w 1720402"/>
                <a:gd name="connsiteY0" fmla="*/ 1684337 h 1684337"/>
                <a:gd name="connsiteX1" fmla="*/ 432048 w 1720402"/>
                <a:gd name="connsiteY1" fmla="*/ 61459 h 1684337"/>
                <a:gd name="connsiteX2" fmla="*/ 0 w 1720402"/>
                <a:gd name="connsiteY2" fmla="*/ 277483 h 1684337"/>
                <a:gd name="connsiteX0" fmla="*/ 1821925 w 1821925"/>
                <a:gd name="connsiteY0" fmla="*/ 1828353 h 1828353"/>
                <a:gd name="connsiteX1" fmla="*/ 432048 w 1821925"/>
                <a:gd name="connsiteY1" fmla="*/ 61459 h 1828353"/>
                <a:gd name="connsiteX2" fmla="*/ 0 w 1821925"/>
                <a:gd name="connsiteY2" fmla="*/ 277483 h 1828353"/>
                <a:gd name="connsiteX0" fmla="*/ 1720402 w 1720402"/>
                <a:gd name="connsiteY0" fmla="*/ 1828353 h 1828353"/>
                <a:gd name="connsiteX1" fmla="*/ 432048 w 1720402"/>
                <a:gd name="connsiteY1" fmla="*/ 61459 h 1828353"/>
                <a:gd name="connsiteX2" fmla="*/ 0 w 1720402"/>
                <a:gd name="connsiteY2" fmla="*/ 277483 h 1828353"/>
                <a:gd name="connsiteX0" fmla="*/ 1720402 w 1720402"/>
                <a:gd name="connsiteY0" fmla="*/ 1828353 h 1828353"/>
                <a:gd name="connsiteX1" fmla="*/ 432048 w 1720402"/>
                <a:gd name="connsiteY1" fmla="*/ 61459 h 1828353"/>
                <a:gd name="connsiteX2" fmla="*/ 0 w 1720402"/>
                <a:gd name="connsiteY2" fmla="*/ 277483 h 1828353"/>
                <a:gd name="connsiteX0" fmla="*/ 1725894 w 1725894"/>
                <a:gd name="connsiteY0" fmla="*/ 1828353 h 1828353"/>
                <a:gd name="connsiteX1" fmla="*/ 437540 w 1725894"/>
                <a:gd name="connsiteY1" fmla="*/ 61459 h 1828353"/>
                <a:gd name="connsiteX2" fmla="*/ 0 w 1725894"/>
                <a:gd name="connsiteY2" fmla="*/ 388193 h 1828353"/>
                <a:gd name="connsiteX0" fmla="*/ 1725894 w 1725894"/>
                <a:gd name="connsiteY0" fmla="*/ 1828353 h 1828353"/>
                <a:gd name="connsiteX1" fmla="*/ 437540 w 1725894"/>
                <a:gd name="connsiteY1" fmla="*/ 61459 h 1828353"/>
                <a:gd name="connsiteX2" fmla="*/ 0 w 1725894"/>
                <a:gd name="connsiteY2" fmla="*/ 388193 h 182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5894" h="1828353">
                  <a:moveTo>
                    <a:pt x="1725894" y="1828353"/>
                  </a:moveTo>
                  <a:cubicBezTo>
                    <a:pt x="1316989" y="1123283"/>
                    <a:pt x="805165" y="249532"/>
                    <a:pt x="437540" y="61459"/>
                  </a:cubicBezTo>
                  <a:cubicBezTo>
                    <a:pt x="150725" y="0"/>
                    <a:pt x="144694" y="79133"/>
                    <a:pt x="0" y="388193"/>
                  </a:cubicBezTo>
                </a:path>
              </a:pathLst>
            </a:cu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/>
            <p:cNvSpPr/>
            <p:nvPr/>
          </p:nvSpPr>
          <p:spPr>
            <a:xfrm>
              <a:off x="755576" y="1772816"/>
              <a:ext cx="3528392" cy="2376264"/>
            </a:xfrm>
            <a:custGeom>
              <a:avLst/>
              <a:gdLst>
                <a:gd name="connsiteX0" fmla="*/ 1685108 w 1685108"/>
                <a:gd name="connsiteY0" fmla="*/ 1867988 h 1867988"/>
                <a:gd name="connsiteX1" fmla="*/ 378823 w 1685108"/>
                <a:gd name="connsiteY1" fmla="*/ 235131 h 1867988"/>
                <a:gd name="connsiteX2" fmla="*/ 0 w 1685108"/>
                <a:gd name="connsiteY2" fmla="*/ 457199 h 1867988"/>
                <a:gd name="connsiteX0" fmla="*/ 1685108 w 1685108"/>
                <a:gd name="connsiteY0" fmla="*/ 1786001 h 1786001"/>
                <a:gd name="connsiteX1" fmla="*/ 324746 w 1685108"/>
                <a:gd name="connsiteY1" fmla="*/ 235131 h 1786001"/>
                <a:gd name="connsiteX2" fmla="*/ 0 w 1685108"/>
                <a:gd name="connsiteY2" fmla="*/ 375212 h 1786001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858009 h 1858009"/>
                <a:gd name="connsiteX1" fmla="*/ 396754 w 1685108"/>
                <a:gd name="connsiteY1" fmla="*/ 235131 h 1858009"/>
                <a:gd name="connsiteX2" fmla="*/ 0 w 1685108"/>
                <a:gd name="connsiteY2" fmla="*/ 447220 h 1858009"/>
                <a:gd name="connsiteX0" fmla="*/ 1685108 w 1685108"/>
                <a:gd name="connsiteY0" fmla="*/ 1691153 h 1691153"/>
                <a:gd name="connsiteX1" fmla="*/ 396754 w 1685108"/>
                <a:gd name="connsiteY1" fmla="*/ 68275 h 1691153"/>
                <a:gd name="connsiteX2" fmla="*/ 0 w 1685108"/>
                <a:gd name="connsiteY2" fmla="*/ 280364 h 1691153"/>
                <a:gd name="connsiteX0" fmla="*/ 1720402 w 1720402"/>
                <a:gd name="connsiteY0" fmla="*/ 1691153 h 1691153"/>
                <a:gd name="connsiteX1" fmla="*/ 432048 w 1720402"/>
                <a:gd name="connsiteY1" fmla="*/ 68275 h 1691153"/>
                <a:gd name="connsiteX2" fmla="*/ 0 w 1720402"/>
                <a:gd name="connsiteY2" fmla="*/ 284299 h 1691153"/>
                <a:gd name="connsiteX0" fmla="*/ 1720402 w 1720402"/>
                <a:gd name="connsiteY0" fmla="*/ 1753059 h 1753059"/>
                <a:gd name="connsiteX1" fmla="*/ 432048 w 1720402"/>
                <a:gd name="connsiteY1" fmla="*/ 130181 h 1753059"/>
                <a:gd name="connsiteX2" fmla="*/ 0 w 1720402"/>
                <a:gd name="connsiteY2" fmla="*/ 346205 h 1753059"/>
                <a:gd name="connsiteX0" fmla="*/ 1720402 w 1720402"/>
                <a:gd name="connsiteY0" fmla="*/ 1684337 h 1684337"/>
                <a:gd name="connsiteX1" fmla="*/ 432048 w 1720402"/>
                <a:gd name="connsiteY1" fmla="*/ 61459 h 1684337"/>
                <a:gd name="connsiteX2" fmla="*/ 0 w 1720402"/>
                <a:gd name="connsiteY2" fmla="*/ 277483 h 1684337"/>
                <a:gd name="connsiteX0" fmla="*/ 1821925 w 1821925"/>
                <a:gd name="connsiteY0" fmla="*/ 1828353 h 1828353"/>
                <a:gd name="connsiteX1" fmla="*/ 432048 w 1821925"/>
                <a:gd name="connsiteY1" fmla="*/ 61459 h 1828353"/>
                <a:gd name="connsiteX2" fmla="*/ 0 w 1821925"/>
                <a:gd name="connsiteY2" fmla="*/ 277483 h 1828353"/>
                <a:gd name="connsiteX0" fmla="*/ 1720402 w 1720402"/>
                <a:gd name="connsiteY0" fmla="*/ 1828353 h 1828353"/>
                <a:gd name="connsiteX1" fmla="*/ 432048 w 1720402"/>
                <a:gd name="connsiteY1" fmla="*/ 61459 h 1828353"/>
                <a:gd name="connsiteX2" fmla="*/ 0 w 1720402"/>
                <a:gd name="connsiteY2" fmla="*/ 277483 h 1828353"/>
                <a:gd name="connsiteX0" fmla="*/ 1720402 w 1720402"/>
                <a:gd name="connsiteY0" fmla="*/ 1828353 h 1828353"/>
                <a:gd name="connsiteX1" fmla="*/ 432048 w 1720402"/>
                <a:gd name="connsiteY1" fmla="*/ 61459 h 1828353"/>
                <a:gd name="connsiteX2" fmla="*/ 0 w 1720402"/>
                <a:gd name="connsiteY2" fmla="*/ 277483 h 1828353"/>
                <a:gd name="connsiteX0" fmla="*/ 1725894 w 1725894"/>
                <a:gd name="connsiteY0" fmla="*/ 1828353 h 1828353"/>
                <a:gd name="connsiteX1" fmla="*/ 437540 w 1725894"/>
                <a:gd name="connsiteY1" fmla="*/ 61459 h 1828353"/>
                <a:gd name="connsiteX2" fmla="*/ 0 w 1725894"/>
                <a:gd name="connsiteY2" fmla="*/ 388193 h 1828353"/>
                <a:gd name="connsiteX0" fmla="*/ 1725894 w 1725894"/>
                <a:gd name="connsiteY0" fmla="*/ 1828353 h 1828353"/>
                <a:gd name="connsiteX1" fmla="*/ 437540 w 1725894"/>
                <a:gd name="connsiteY1" fmla="*/ 61459 h 1828353"/>
                <a:gd name="connsiteX2" fmla="*/ 0 w 1725894"/>
                <a:gd name="connsiteY2" fmla="*/ 388193 h 1828353"/>
                <a:gd name="connsiteX0" fmla="*/ 2037271 w 2037271"/>
                <a:gd name="connsiteY0" fmla="*/ 2255371 h 2255371"/>
                <a:gd name="connsiteX1" fmla="*/ 748917 w 2037271"/>
                <a:gd name="connsiteY1" fmla="*/ 488477 h 2255371"/>
                <a:gd name="connsiteX2" fmla="*/ 0 w 2037271"/>
                <a:gd name="connsiteY2" fmla="*/ 309060 h 2255371"/>
                <a:gd name="connsiteX0" fmla="*/ 2037271 w 2037271"/>
                <a:gd name="connsiteY0" fmla="*/ 1946311 h 1946311"/>
                <a:gd name="connsiteX1" fmla="*/ 748917 w 2037271"/>
                <a:gd name="connsiteY1" fmla="*/ 179417 h 1946311"/>
                <a:gd name="connsiteX2" fmla="*/ 0 w 2037271"/>
                <a:gd name="connsiteY2" fmla="*/ 0 h 194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7271" h="1946311">
                  <a:moveTo>
                    <a:pt x="2037271" y="1946311"/>
                  </a:moveTo>
                  <a:cubicBezTo>
                    <a:pt x="1628366" y="1241241"/>
                    <a:pt x="1116542" y="367490"/>
                    <a:pt x="748917" y="179417"/>
                  </a:cubicBezTo>
                  <a:cubicBezTo>
                    <a:pt x="462102" y="117958"/>
                    <a:pt x="247430" y="63788"/>
                    <a:pt x="0" y="0"/>
                  </a:cubicBezTo>
                </a:path>
              </a:pathLst>
            </a:cu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0" name="直線コネクタ 89"/>
            <p:cNvCxnSpPr/>
            <p:nvPr/>
          </p:nvCxnSpPr>
          <p:spPr>
            <a:xfrm>
              <a:off x="1285758" y="2564904"/>
              <a:ext cx="0" cy="1872208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テキスト ボックス 55"/>
          <p:cNvSpPr txBox="1"/>
          <p:nvPr/>
        </p:nvSpPr>
        <p:spPr>
          <a:xfrm>
            <a:off x="899592" y="3429000"/>
            <a:ext cx="187220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MYSO: </a:t>
            </a:r>
            <a:r>
              <a:rPr lang="en-US" altLang="ja-JP" sz="2000" dirty="0" smtClean="0"/>
              <a:t>~7*10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L</a:t>
            </a:r>
            <a:r>
              <a:rPr lang="en-US" altLang="ja-JP" sz="2000" baseline="-25000" dirty="0" smtClean="0"/>
              <a:t>⊙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UCHII: ~1*10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L</a:t>
            </a:r>
            <a:r>
              <a:rPr lang="en-US" altLang="ja-JP" sz="2000" baseline="-25000" dirty="0" smtClean="0"/>
              <a:t>⊙</a:t>
            </a:r>
            <a:endParaRPr lang="ja-JP" altLang="ja-JP" sz="2000" dirty="0" smtClean="0"/>
          </a:p>
        </p:txBody>
      </p:sp>
      <p:cxnSp>
        <p:nvCxnSpPr>
          <p:cNvPr id="85" name="直線矢印コネクタ 84"/>
          <p:cNvCxnSpPr/>
          <p:nvPr/>
        </p:nvCxnSpPr>
        <p:spPr>
          <a:xfrm>
            <a:off x="2364124" y="187095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7014879" y="181869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>
            <a:off x="7204777" y="191013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6111594" y="178587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263994" y="181200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263994" y="170080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327618" y="175626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471634" y="174669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6523886" y="165492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857800" y="162880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060761" y="168425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977109" y="312441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091838" y="435524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277057" y="435204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6517193" y="439443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628713" y="438136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838367" y="426027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897312" y="43651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8" name="直線矢印コネクタ 117"/>
          <p:cNvCxnSpPr/>
          <p:nvPr/>
        </p:nvCxnSpPr>
        <p:spPr>
          <a:xfrm flipH="1">
            <a:off x="6444208" y="5080416"/>
            <a:ext cx="1" cy="1816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H="1">
            <a:off x="6326318" y="5178550"/>
            <a:ext cx="1" cy="1816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円/楕円 44"/>
          <p:cNvSpPr/>
          <p:nvPr/>
        </p:nvSpPr>
        <p:spPr>
          <a:xfrm>
            <a:off x="6255610" y="5098247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6392933" y="4967294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530579" y="4908349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6647169" y="4823278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248917" y="4633380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6375191" y="4502750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523886" y="4515813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713784" y="4541939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6" name="グループ化 125"/>
          <p:cNvGrpSpPr/>
          <p:nvPr/>
        </p:nvGrpSpPr>
        <p:grpSpPr>
          <a:xfrm>
            <a:off x="5554963" y="4496949"/>
            <a:ext cx="2743591" cy="2080647"/>
            <a:chOff x="5554963" y="4496949"/>
            <a:chExt cx="2743591" cy="2080647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5600845" y="5443966"/>
              <a:ext cx="0" cy="100937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5" name="グループ化 124"/>
            <p:cNvGrpSpPr/>
            <p:nvPr/>
          </p:nvGrpSpPr>
          <p:grpSpPr>
            <a:xfrm>
              <a:off x="5554963" y="4496949"/>
              <a:ext cx="2743591" cy="2080647"/>
              <a:chOff x="5554963" y="4496949"/>
              <a:chExt cx="2743591" cy="2080647"/>
            </a:xfrm>
          </p:grpSpPr>
          <p:sp>
            <p:nvSpPr>
              <p:cNvPr id="78" name="フリーフォーム 77"/>
              <p:cNvSpPr/>
              <p:nvPr/>
            </p:nvSpPr>
            <p:spPr>
              <a:xfrm>
                <a:off x="5633664" y="4797152"/>
                <a:ext cx="2584498" cy="1756345"/>
              </a:xfrm>
              <a:custGeom>
                <a:avLst/>
                <a:gdLst>
                  <a:gd name="connsiteX0" fmla="*/ 1685108 w 1685108"/>
                  <a:gd name="connsiteY0" fmla="*/ 1867988 h 1867988"/>
                  <a:gd name="connsiteX1" fmla="*/ 378823 w 1685108"/>
                  <a:gd name="connsiteY1" fmla="*/ 235131 h 1867988"/>
                  <a:gd name="connsiteX2" fmla="*/ 0 w 1685108"/>
                  <a:gd name="connsiteY2" fmla="*/ 457199 h 1867988"/>
                  <a:gd name="connsiteX0" fmla="*/ 1685108 w 1685108"/>
                  <a:gd name="connsiteY0" fmla="*/ 1786001 h 1786001"/>
                  <a:gd name="connsiteX1" fmla="*/ 324746 w 1685108"/>
                  <a:gd name="connsiteY1" fmla="*/ 235131 h 1786001"/>
                  <a:gd name="connsiteX2" fmla="*/ 0 w 1685108"/>
                  <a:gd name="connsiteY2" fmla="*/ 375212 h 1786001"/>
                  <a:gd name="connsiteX0" fmla="*/ 1685108 w 1685108"/>
                  <a:gd name="connsiteY0" fmla="*/ 1858009 h 1858009"/>
                  <a:gd name="connsiteX1" fmla="*/ 396754 w 1685108"/>
                  <a:gd name="connsiteY1" fmla="*/ 235131 h 1858009"/>
                  <a:gd name="connsiteX2" fmla="*/ 0 w 1685108"/>
                  <a:gd name="connsiteY2" fmla="*/ 447220 h 1858009"/>
                  <a:gd name="connsiteX0" fmla="*/ 1685108 w 1685108"/>
                  <a:gd name="connsiteY0" fmla="*/ 1858009 h 1858009"/>
                  <a:gd name="connsiteX1" fmla="*/ 396754 w 1685108"/>
                  <a:gd name="connsiteY1" fmla="*/ 235131 h 1858009"/>
                  <a:gd name="connsiteX2" fmla="*/ 0 w 1685108"/>
                  <a:gd name="connsiteY2" fmla="*/ 447220 h 1858009"/>
                  <a:gd name="connsiteX0" fmla="*/ 1685108 w 1685108"/>
                  <a:gd name="connsiteY0" fmla="*/ 1858009 h 1858009"/>
                  <a:gd name="connsiteX1" fmla="*/ 396754 w 1685108"/>
                  <a:gd name="connsiteY1" fmla="*/ 235131 h 1858009"/>
                  <a:gd name="connsiteX2" fmla="*/ 0 w 1685108"/>
                  <a:gd name="connsiteY2" fmla="*/ 447220 h 1858009"/>
                  <a:gd name="connsiteX0" fmla="*/ 1685108 w 1685108"/>
                  <a:gd name="connsiteY0" fmla="*/ 1691153 h 1691153"/>
                  <a:gd name="connsiteX1" fmla="*/ 396754 w 1685108"/>
                  <a:gd name="connsiteY1" fmla="*/ 68275 h 1691153"/>
                  <a:gd name="connsiteX2" fmla="*/ 0 w 1685108"/>
                  <a:gd name="connsiteY2" fmla="*/ 280364 h 1691153"/>
                  <a:gd name="connsiteX0" fmla="*/ 1720402 w 1720402"/>
                  <a:gd name="connsiteY0" fmla="*/ 1691153 h 1691153"/>
                  <a:gd name="connsiteX1" fmla="*/ 432048 w 1720402"/>
                  <a:gd name="connsiteY1" fmla="*/ 68275 h 1691153"/>
                  <a:gd name="connsiteX2" fmla="*/ 0 w 1720402"/>
                  <a:gd name="connsiteY2" fmla="*/ 284299 h 1691153"/>
                  <a:gd name="connsiteX0" fmla="*/ 1720402 w 1720402"/>
                  <a:gd name="connsiteY0" fmla="*/ 1753059 h 1753059"/>
                  <a:gd name="connsiteX1" fmla="*/ 432048 w 1720402"/>
                  <a:gd name="connsiteY1" fmla="*/ 130181 h 1753059"/>
                  <a:gd name="connsiteX2" fmla="*/ 0 w 1720402"/>
                  <a:gd name="connsiteY2" fmla="*/ 346205 h 1753059"/>
                  <a:gd name="connsiteX0" fmla="*/ 1720402 w 1720402"/>
                  <a:gd name="connsiteY0" fmla="*/ 1684337 h 1684337"/>
                  <a:gd name="connsiteX1" fmla="*/ 432048 w 1720402"/>
                  <a:gd name="connsiteY1" fmla="*/ 61459 h 1684337"/>
                  <a:gd name="connsiteX2" fmla="*/ 0 w 1720402"/>
                  <a:gd name="connsiteY2" fmla="*/ 277483 h 1684337"/>
                  <a:gd name="connsiteX0" fmla="*/ 1720402 w 1720402"/>
                  <a:gd name="connsiteY0" fmla="*/ 1817804 h 1817804"/>
                  <a:gd name="connsiteX1" fmla="*/ 288032 w 1720402"/>
                  <a:gd name="connsiteY1" fmla="*/ 61459 h 1817804"/>
                  <a:gd name="connsiteX2" fmla="*/ 0 w 1720402"/>
                  <a:gd name="connsiteY2" fmla="*/ 410950 h 1817804"/>
                  <a:gd name="connsiteX0" fmla="*/ 2656506 w 2656506"/>
                  <a:gd name="connsiteY0" fmla="*/ 1817804 h 1817804"/>
                  <a:gd name="connsiteX1" fmla="*/ 1224136 w 2656506"/>
                  <a:gd name="connsiteY1" fmla="*/ 61459 h 1817804"/>
                  <a:gd name="connsiteX2" fmla="*/ 0 w 2656506"/>
                  <a:gd name="connsiteY2" fmla="*/ 709531 h 1817804"/>
                  <a:gd name="connsiteX0" fmla="*/ 2656506 w 2656506"/>
                  <a:gd name="connsiteY0" fmla="*/ 1756345 h 1756345"/>
                  <a:gd name="connsiteX1" fmla="*/ 1224136 w 2656506"/>
                  <a:gd name="connsiteY1" fmla="*/ 0 h 1756345"/>
                  <a:gd name="connsiteX2" fmla="*/ 0 w 2656506"/>
                  <a:gd name="connsiteY2" fmla="*/ 648072 h 1756345"/>
                  <a:gd name="connsiteX0" fmla="*/ 2584498 w 2584498"/>
                  <a:gd name="connsiteY0" fmla="*/ 1756345 h 1756345"/>
                  <a:gd name="connsiteX1" fmla="*/ 1152128 w 2584498"/>
                  <a:gd name="connsiteY1" fmla="*/ 0 h 1756345"/>
                  <a:gd name="connsiteX2" fmla="*/ 0 w 2584498"/>
                  <a:gd name="connsiteY2" fmla="*/ 720080 h 1756345"/>
                  <a:gd name="connsiteX0" fmla="*/ 2584498 w 2584498"/>
                  <a:gd name="connsiteY0" fmla="*/ 1756345 h 1756345"/>
                  <a:gd name="connsiteX1" fmla="*/ 1152128 w 2584498"/>
                  <a:gd name="connsiteY1" fmla="*/ 0 h 1756345"/>
                  <a:gd name="connsiteX2" fmla="*/ 0 w 2584498"/>
                  <a:gd name="connsiteY2" fmla="*/ 648072 h 1756345"/>
                  <a:gd name="connsiteX0" fmla="*/ 2584498 w 2584498"/>
                  <a:gd name="connsiteY0" fmla="*/ 1756345 h 1756345"/>
                  <a:gd name="connsiteX1" fmla="*/ 1152128 w 2584498"/>
                  <a:gd name="connsiteY1" fmla="*/ 0 h 1756345"/>
                  <a:gd name="connsiteX2" fmla="*/ 0 w 2584498"/>
                  <a:gd name="connsiteY2" fmla="*/ 648072 h 1756345"/>
                  <a:gd name="connsiteX0" fmla="*/ 2584498 w 2584498"/>
                  <a:gd name="connsiteY0" fmla="*/ 2003863 h 2003863"/>
                  <a:gd name="connsiteX1" fmla="*/ 1152128 w 2584498"/>
                  <a:gd name="connsiteY1" fmla="*/ 247518 h 2003863"/>
                  <a:gd name="connsiteX2" fmla="*/ 657565 w 2584498"/>
                  <a:gd name="connsiteY2" fmla="*/ 518755 h 2003863"/>
                  <a:gd name="connsiteX3" fmla="*/ 0 w 2584498"/>
                  <a:gd name="connsiteY3" fmla="*/ 895590 h 2003863"/>
                  <a:gd name="connsiteX0" fmla="*/ 2584498 w 2584498"/>
                  <a:gd name="connsiteY0" fmla="*/ 2003863 h 2003863"/>
                  <a:gd name="connsiteX1" fmla="*/ 1152128 w 2584498"/>
                  <a:gd name="connsiteY1" fmla="*/ 247518 h 2003863"/>
                  <a:gd name="connsiteX2" fmla="*/ 720080 w 2584498"/>
                  <a:gd name="connsiteY2" fmla="*/ 607558 h 2003863"/>
                  <a:gd name="connsiteX3" fmla="*/ 0 w 2584498"/>
                  <a:gd name="connsiteY3" fmla="*/ 895590 h 2003863"/>
                  <a:gd name="connsiteX0" fmla="*/ 2584498 w 2584498"/>
                  <a:gd name="connsiteY0" fmla="*/ 1756345 h 1756345"/>
                  <a:gd name="connsiteX1" fmla="*/ 1152128 w 2584498"/>
                  <a:gd name="connsiteY1" fmla="*/ 0 h 1756345"/>
                  <a:gd name="connsiteX2" fmla="*/ 720080 w 2584498"/>
                  <a:gd name="connsiteY2" fmla="*/ 360040 h 1756345"/>
                  <a:gd name="connsiteX3" fmla="*/ 0 w 2584498"/>
                  <a:gd name="connsiteY3" fmla="*/ 648072 h 1756345"/>
                  <a:gd name="connsiteX0" fmla="*/ 2584498 w 2584498"/>
                  <a:gd name="connsiteY0" fmla="*/ 1756345 h 1756345"/>
                  <a:gd name="connsiteX1" fmla="*/ 1152128 w 2584498"/>
                  <a:gd name="connsiteY1" fmla="*/ 0 h 1756345"/>
                  <a:gd name="connsiteX2" fmla="*/ 720080 w 2584498"/>
                  <a:gd name="connsiteY2" fmla="*/ 360040 h 1756345"/>
                  <a:gd name="connsiteX3" fmla="*/ 0 w 2584498"/>
                  <a:gd name="connsiteY3" fmla="*/ 648072 h 1756345"/>
                  <a:gd name="connsiteX0" fmla="*/ 2584498 w 2584498"/>
                  <a:gd name="connsiteY0" fmla="*/ 1756345 h 1756345"/>
                  <a:gd name="connsiteX1" fmla="*/ 1152128 w 2584498"/>
                  <a:gd name="connsiteY1" fmla="*/ 0 h 1756345"/>
                  <a:gd name="connsiteX2" fmla="*/ 720080 w 2584498"/>
                  <a:gd name="connsiteY2" fmla="*/ 360040 h 1756345"/>
                  <a:gd name="connsiteX3" fmla="*/ 0 w 2584498"/>
                  <a:gd name="connsiteY3" fmla="*/ 648072 h 1756345"/>
                  <a:gd name="connsiteX0" fmla="*/ 2584498 w 2584498"/>
                  <a:gd name="connsiteY0" fmla="*/ 1756345 h 1756345"/>
                  <a:gd name="connsiteX1" fmla="*/ 1152128 w 2584498"/>
                  <a:gd name="connsiteY1" fmla="*/ 0 h 1756345"/>
                  <a:gd name="connsiteX2" fmla="*/ 720080 w 2584498"/>
                  <a:gd name="connsiteY2" fmla="*/ 360040 h 1756345"/>
                  <a:gd name="connsiteX3" fmla="*/ 0 w 2584498"/>
                  <a:gd name="connsiteY3" fmla="*/ 648072 h 1756345"/>
                  <a:gd name="connsiteX0" fmla="*/ 2584498 w 2584498"/>
                  <a:gd name="connsiteY0" fmla="*/ 1756345 h 1756345"/>
                  <a:gd name="connsiteX1" fmla="*/ 1818656 w 2584498"/>
                  <a:gd name="connsiteY1" fmla="*/ 648072 h 1756345"/>
                  <a:gd name="connsiteX2" fmla="*/ 1152128 w 2584498"/>
                  <a:gd name="connsiteY2" fmla="*/ 0 h 1756345"/>
                  <a:gd name="connsiteX3" fmla="*/ 720080 w 2584498"/>
                  <a:gd name="connsiteY3" fmla="*/ 360040 h 1756345"/>
                  <a:gd name="connsiteX4" fmla="*/ 0 w 2584498"/>
                  <a:gd name="connsiteY4" fmla="*/ 648072 h 1756345"/>
                  <a:gd name="connsiteX0" fmla="*/ 2584498 w 2584498"/>
                  <a:gd name="connsiteY0" fmla="*/ 1756345 h 1756345"/>
                  <a:gd name="connsiteX1" fmla="*/ 1818656 w 2584498"/>
                  <a:gd name="connsiteY1" fmla="*/ 648072 h 1756345"/>
                  <a:gd name="connsiteX2" fmla="*/ 1152128 w 2584498"/>
                  <a:gd name="connsiteY2" fmla="*/ 0 h 1756345"/>
                  <a:gd name="connsiteX3" fmla="*/ 720080 w 2584498"/>
                  <a:gd name="connsiteY3" fmla="*/ 360040 h 1756345"/>
                  <a:gd name="connsiteX4" fmla="*/ 0 w 2584498"/>
                  <a:gd name="connsiteY4" fmla="*/ 648072 h 1756345"/>
                  <a:gd name="connsiteX0" fmla="*/ 2584498 w 2584498"/>
                  <a:gd name="connsiteY0" fmla="*/ 1756345 h 1756345"/>
                  <a:gd name="connsiteX1" fmla="*/ 1818656 w 2584498"/>
                  <a:gd name="connsiteY1" fmla="*/ 648072 h 1756345"/>
                  <a:gd name="connsiteX2" fmla="*/ 1152128 w 2584498"/>
                  <a:gd name="connsiteY2" fmla="*/ 0 h 1756345"/>
                  <a:gd name="connsiteX3" fmla="*/ 720080 w 2584498"/>
                  <a:gd name="connsiteY3" fmla="*/ 360040 h 1756345"/>
                  <a:gd name="connsiteX4" fmla="*/ 0 w 2584498"/>
                  <a:gd name="connsiteY4" fmla="*/ 648072 h 1756345"/>
                  <a:gd name="connsiteX0" fmla="*/ 2584498 w 2584498"/>
                  <a:gd name="connsiteY0" fmla="*/ 1756345 h 1756345"/>
                  <a:gd name="connsiteX1" fmla="*/ 1890664 w 2584498"/>
                  <a:gd name="connsiteY1" fmla="*/ 648072 h 1756345"/>
                  <a:gd name="connsiteX2" fmla="*/ 1152128 w 2584498"/>
                  <a:gd name="connsiteY2" fmla="*/ 0 h 1756345"/>
                  <a:gd name="connsiteX3" fmla="*/ 720080 w 2584498"/>
                  <a:gd name="connsiteY3" fmla="*/ 360040 h 1756345"/>
                  <a:gd name="connsiteX4" fmla="*/ 0 w 2584498"/>
                  <a:gd name="connsiteY4" fmla="*/ 648072 h 1756345"/>
                  <a:gd name="connsiteX0" fmla="*/ 2584498 w 2584498"/>
                  <a:gd name="connsiteY0" fmla="*/ 1756345 h 1756345"/>
                  <a:gd name="connsiteX1" fmla="*/ 1890664 w 2584498"/>
                  <a:gd name="connsiteY1" fmla="*/ 648072 h 1756345"/>
                  <a:gd name="connsiteX2" fmla="*/ 1152128 w 2584498"/>
                  <a:gd name="connsiteY2" fmla="*/ 0 h 1756345"/>
                  <a:gd name="connsiteX3" fmla="*/ 720080 w 2584498"/>
                  <a:gd name="connsiteY3" fmla="*/ 360040 h 1756345"/>
                  <a:gd name="connsiteX4" fmla="*/ 0 w 2584498"/>
                  <a:gd name="connsiteY4" fmla="*/ 648072 h 1756345"/>
                  <a:gd name="connsiteX0" fmla="*/ 2584498 w 2584498"/>
                  <a:gd name="connsiteY0" fmla="*/ 1756345 h 1756345"/>
                  <a:gd name="connsiteX1" fmla="*/ 1890664 w 2584498"/>
                  <a:gd name="connsiteY1" fmla="*/ 648072 h 1756345"/>
                  <a:gd name="connsiteX2" fmla="*/ 1152128 w 2584498"/>
                  <a:gd name="connsiteY2" fmla="*/ 0 h 1756345"/>
                  <a:gd name="connsiteX3" fmla="*/ 720080 w 2584498"/>
                  <a:gd name="connsiteY3" fmla="*/ 360040 h 1756345"/>
                  <a:gd name="connsiteX4" fmla="*/ 0 w 2584498"/>
                  <a:gd name="connsiteY4" fmla="*/ 648072 h 175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4498" h="1756345">
                    <a:moveTo>
                      <a:pt x="2584498" y="1756345"/>
                    </a:moveTo>
                    <a:cubicBezTo>
                      <a:pt x="2447067" y="1569787"/>
                      <a:pt x="2134543" y="982661"/>
                      <a:pt x="1890664" y="648072"/>
                    </a:cubicBezTo>
                    <a:cubicBezTo>
                      <a:pt x="1580982" y="288937"/>
                      <a:pt x="1325433" y="46159"/>
                      <a:pt x="1152128" y="0"/>
                    </a:cubicBezTo>
                    <a:cubicBezTo>
                      <a:pt x="1005738" y="34023"/>
                      <a:pt x="912101" y="252028"/>
                      <a:pt x="720080" y="360040"/>
                    </a:cubicBezTo>
                    <a:cubicBezTo>
                      <a:pt x="528059" y="468052"/>
                      <a:pt x="130851" y="204698"/>
                      <a:pt x="0" y="648072"/>
                    </a:cubicBezTo>
                  </a:path>
                </a:pathLst>
              </a:custGeom>
              <a:ln>
                <a:prstDash val="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 80"/>
              <p:cNvSpPr/>
              <p:nvPr/>
            </p:nvSpPr>
            <p:spPr>
              <a:xfrm>
                <a:off x="5633664" y="4496949"/>
                <a:ext cx="2664890" cy="1956387"/>
              </a:xfrm>
              <a:custGeom>
                <a:avLst/>
                <a:gdLst>
                  <a:gd name="connsiteX0" fmla="*/ 1685108 w 1685108"/>
                  <a:gd name="connsiteY0" fmla="*/ 1867988 h 1867988"/>
                  <a:gd name="connsiteX1" fmla="*/ 378823 w 1685108"/>
                  <a:gd name="connsiteY1" fmla="*/ 235131 h 1867988"/>
                  <a:gd name="connsiteX2" fmla="*/ 0 w 1685108"/>
                  <a:gd name="connsiteY2" fmla="*/ 457199 h 1867988"/>
                  <a:gd name="connsiteX0" fmla="*/ 1685108 w 1685108"/>
                  <a:gd name="connsiteY0" fmla="*/ 1786001 h 1786001"/>
                  <a:gd name="connsiteX1" fmla="*/ 324746 w 1685108"/>
                  <a:gd name="connsiteY1" fmla="*/ 235131 h 1786001"/>
                  <a:gd name="connsiteX2" fmla="*/ 0 w 1685108"/>
                  <a:gd name="connsiteY2" fmla="*/ 375212 h 1786001"/>
                  <a:gd name="connsiteX0" fmla="*/ 1685108 w 1685108"/>
                  <a:gd name="connsiteY0" fmla="*/ 1858009 h 1858009"/>
                  <a:gd name="connsiteX1" fmla="*/ 396754 w 1685108"/>
                  <a:gd name="connsiteY1" fmla="*/ 235131 h 1858009"/>
                  <a:gd name="connsiteX2" fmla="*/ 0 w 1685108"/>
                  <a:gd name="connsiteY2" fmla="*/ 447220 h 1858009"/>
                  <a:gd name="connsiteX0" fmla="*/ 1685108 w 1685108"/>
                  <a:gd name="connsiteY0" fmla="*/ 1858009 h 1858009"/>
                  <a:gd name="connsiteX1" fmla="*/ 396754 w 1685108"/>
                  <a:gd name="connsiteY1" fmla="*/ 235131 h 1858009"/>
                  <a:gd name="connsiteX2" fmla="*/ 0 w 1685108"/>
                  <a:gd name="connsiteY2" fmla="*/ 447220 h 1858009"/>
                  <a:gd name="connsiteX0" fmla="*/ 1685108 w 1685108"/>
                  <a:gd name="connsiteY0" fmla="*/ 1858009 h 1858009"/>
                  <a:gd name="connsiteX1" fmla="*/ 396754 w 1685108"/>
                  <a:gd name="connsiteY1" fmla="*/ 235131 h 1858009"/>
                  <a:gd name="connsiteX2" fmla="*/ 0 w 1685108"/>
                  <a:gd name="connsiteY2" fmla="*/ 447220 h 1858009"/>
                  <a:gd name="connsiteX0" fmla="*/ 1685108 w 1685108"/>
                  <a:gd name="connsiteY0" fmla="*/ 1691153 h 1691153"/>
                  <a:gd name="connsiteX1" fmla="*/ 396754 w 1685108"/>
                  <a:gd name="connsiteY1" fmla="*/ 68275 h 1691153"/>
                  <a:gd name="connsiteX2" fmla="*/ 0 w 1685108"/>
                  <a:gd name="connsiteY2" fmla="*/ 280364 h 1691153"/>
                  <a:gd name="connsiteX0" fmla="*/ 1720402 w 1720402"/>
                  <a:gd name="connsiteY0" fmla="*/ 1691153 h 1691153"/>
                  <a:gd name="connsiteX1" fmla="*/ 432048 w 1720402"/>
                  <a:gd name="connsiteY1" fmla="*/ 68275 h 1691153"/>
                  <a:gd name="connsiteX2" fmla="*/ 0 w 1720402"/>
                  <a:gd name="connsiteY2" fmla="*/ 284299 h 1691153"/>
                  <a:gd name="connsiteX0" fmla="*/ 1720402 w 1720402"/>
                  <a:gd name="connsiteY0" fmla="*/ 1753059 h 1753059"/>
                  <a:gd name="connsiteX1" fmla="*/ 432048 w 1720402"/>
                  <a:gd name="connsiteY1" fmla="*/ 130181 h 1753059"/>
                  <a:gd name="connsiteX2" fmla="*/ 0 w 1720402"/>
                  <a:gd name="connsiteY2" fmla="*/ 346205 h 1753059"/>
                  <a:gd name="connsiteX0" fmla="*/ 1720402 w 1720402"/>
                  <a:gd name="connsiteY0" fmla="*/ 1684337 h 1684337"/>
                  <a:gd name="connsiteX1" fmla="*/ 432048 w 1720402"/>
                  <a:gd name="connsiteY1" fmla="*/ 61459 h 1684337"/>
                  <a:gd name="connsiteX2" fmla="*/ 0 w 1720402"/>
                  <a:gd name="connsiteY2" fmla="*/ 277483 h 1684337"/>
                  <a:gd name="connsiteX0" fmla="*/ 2584498 w 2584498"/>
                  <a:gd name="connsiteY0" fmla="*/ 1684337 h 1684337"/>
                  <a:gd name="connsiteX1" fmla="*/ 1296144 w 2584498"/>
                  <a:gd name="connsiteY1" fmla="*/ 61459 h 1684337"/>
                  <a:gd name="connsiteX2" fmla="*/ 0 w 2584498"/>
                  <a:gd name="connsiteY2" fmla="*/ 360040 h 1684337"/>
                  <a:gd name="connsiteX0" fmla="*/ 2584498 w 2584498"/>
                  <a:gd name="connsiteY0" fmla="*/ 1717778 h 1717778"/>
                  <a:gd name="connsiteX1" fmla="*/ 1296144 w 2584498"/>
                  <a:gd name="connsiteY1" fmla="*/ 94900 h 1717778"/>
                  <a:gd name="connsiteX2" fmla="*/ 0 w 2584498"/>
                  <a:gd name="connsiteY2" fmla="*/ 393481 h 1717778"/>
                  <a:gd name="connsiteX0" fmla="*/ 2584498 w 2584498"/>
                  <a:gd name="connsiteY0" fmla="*/ 1717778 h 1717778"/>
                  <a:gd name="connsiteX1" fmla="*/ 1296144 w 2584498"/>
                  <a:gd name="connsiteY1" fmla="*/ 94900 h 1717778"/>
                  <a:gd name="connsiteX2" fmla="*/ 0 w 2584498"/>
                  <a:gd name="connsiteY2" fmla="*/ 393481 h 1717778"/>
                  <a:gd name="connsiteX0" fmla="*/ 2584498 w 2584498"/>
                  <a:gd name="connsiteY0" fmla="*/ 1872208 h 1872208"/>
                  <a:gd name="connsiteX1" fmla="*/ 1071736 w 2584498"/>
                  <a:gd name="connsiteY1" fmla="*/ 0 h 1872208"/>
                  <a:gd name="connsiteX2" fmla="*/ 0 w 2584498"/>
                  <a:gd name="connsiteY2" fmla="*/ 547911 h 1872208"/>
                  <a:gd name="connsiteX0" fmla="*/ 2584498 w 2584498"/>
                  <a:gd name="connsiteY0" fmla="*/ 1872208 h 1872208"/>
                  <a:gd name="connsiteX1" fmla="*/ 1071736 w 2584498"/>
                  <a:gd name="connsiteY1" fmla="*/ 0 h 1872208"/>
                  <a:gd name="connsiteX2" fmla="*/ 0 w 2584498"/>
                  <a:gd name="connsiteY2" fmla="*/ 547911 h 1872208"/>
                  <a:gd name="connsiteX0" fmla="*/ 2584498 w 2584498"/>
                  <a:gd name="connsiteY0" fmla="*/ 1965837 h 1965837"/>
                  <a:gd name="connsiteX1" fmla="*/ 1071736 w 2584498"/>
                  <a:gd name="connsiteY1" fmla="*/ 93629 h 1965837"/>
                  <a:gd name="connsiteX2" fmla="*/ 0 w 2584498"/>
                  <a:gd name="connsiteY2" fmla="*/ 641540 h 1965837"/>
                  <a:gd name="connsiteX0" fmla="*/ 2664890 w 2664890"/>
                  <a:gd name="connsiteY0" fmla="*/ 1965837 h 1965837"/>
                  <a:gd name="connsiteX1" fmla="*/ 1152128 w 2664890"/>
                  <a:gd name="connsiteY1" fmla="*/ 93629 h 1965837"/>
                  <a:gd name="connsiteX2" fmla="*/ 0 w 2664890"/>
                  <a:gd name="connsiteY2" fmla="*/ 957726 h 1965837"/>
                  <a:gd name="connsiteX0" fmla="*/ 2664890 w 2664890"/>
                  <a:gd name="connsiteY0" fmla="*/ 1965837 h 1965837"/>
                  <a:gd name="connsiteX1" fmla="*/ 1152128 w 2664890"/>
                  <a:gd name="connsiteY1" fmla="*/ 93629 h 1965837"/>
                  <a:gd name="connsiteX2" fmla="*/ 0 w 2664890"/>
                  <a:gd name="connsiteY2" fmla="*/ 957726 h 1965837"/>
                  <a:gd name="connsiteX0" fmla="*/ 2664890 w 2664890"/>
                  <a:gd name="connsiteY0" fmla="*/ 1914776 h 1914776"/>
                  <a:gd name="connsiteX1" fmla="*/ 1152128 w 2664890"/>
                  <a:gd name="connsiteY1" fmla="*/ 42568 h 1914776"/>
                  <a:gd name="connsiteX2" fmla="*/ 0 w 2664890"/>
                  <a:gd name="connsiteY2" fmla="*/ 906665 h 1914776"/>
                  <a:gd name="connsiteX0" fmla="*/ 2664890 w 2664890"/>
                  <a:gd name="connsiteY0" fmla="*/ 2174878 h 2174878"/>
                  <a:gd name="connsiteX1" fmla="*/ 1152128 w 2664890"/>
                  <a:gd name="connsiteY1" fmla="*/ 302670 h 2174878"/>
                  <a:gd name="connsiteX2" fmla="*/ 644502 w 2664890"/>
                  <a:gd name="connsiteY2" fmla="*/ 358856 h 2174878"/>
                  <a:gd name="connsiteX3" fmla="*/ 0 w 2664890"/>
                  <a:gd name="connsiteY3" fmla="*/ 1166767 h 2174878"/>
                  <a:gd name="connsiteX0" fmla="*/ 2664890 w 2664890"/>
                  <a:gd name="connsiteY0" fmla="*/ 2174878 h 2174878"/>
                  <a:gd name="connsiteX1" fmla="*/ 1152128 w 2664890"/>
                  <a:gd name="connsiteY1" fmla="*/ 302670 h 2174878"/>
                  <a:gd name="connsiteX2" fmla="*/ 648072 w 2664890"/>
                  <a:gd name="connsiteY2" fmla="*/ 446686 h 2174878"/>
                  <a:gd name="connsiteX3" fmla="*/ 0 w 2664890"/>
                  <a:gd name="connsiteY3" fmla="*/ 1166767 h 2174878"/>
                  <a:gd name="connsiteX0" fmla="*/ 2664890 w 2664890"/>
                  <a:gd name="connsiteY0" fmla="*/ 2174878 h 2174878"/>
                  <a:gd name="connsiteX1" fmla="*/ 1152128 w 2664890"/>
                  <a:gd name="connsiteY1" fmla="*/ 302670 h 2174878"/>
                  <a:gd name="connsiteX2" fmla="*/ 648072 w 2664890"/>
                  <a:gd name="connsiteY2" fmla="*/ 446686 h 2174878"/>
                  <a:gd name="connsiteX3" fmla="*/ 0 w 2664890"/>
                  <a:gd name="connsiteY3" fmla="*/ 1166767 h 2174878"/>
                  <a:gd name="connsiteX0" fmla="*/ 2664890 w 2664890"/>
                  <a:gd name="connsiteY0" fmla="*/ 1935163 h 1935163"/>
                  <a:gd name="connsiteX1" fmla="*/ 1152128 w 2664890"/>
                  <a:gd name="connsiteY1" fmla="*/ 62955 h 1935163"/>
                  <a:gd name="connsiteX2" fmla="*/ 648072 w 2664890"/>
                  <a:gd name="connsiteY2" fmla="*/ 206971 h 1935163"/>
                  <a:gd name="connsiteX3" fmla="*/ 0 w 2664890"/>
                  <a:gd name="connsiteY3" fmla="*/ 927052 h 1935163"/>
                  <a:gd name="connsiteX0" fmla="*/ 2664890 w 2664890"/>
                  <a:gd name="connsiteY0" fmla="*/ 1994967 h 1994967"/>
                  <a:gd name="connsiteX1" fmla="*/ 1152128 w 2664890"/>
                  <a:gd name="connsiteY1" fmla="*/ 122759 h 1994967"/>
                  <a:gd name="connsiteX2" fmla="*/ 648072 w 2664890"/>
                  <a:gd name="connsiteY2" fmla="*/ 266775 h 1994967"/>
                  <a:gd name="connsiteX3" fmla="*/ 0 w 2664890"/>
                  <a:gd name="connsiteY3" fmla="*/ 986856 h 1994967"/>
                  <a:gd name="connsiteX0" fmla="*/ 2664890 w 2664890"/>
                  <a:gd name="connsiteY0" fmla="*/ 1951519 h 1951519"/>
                  <a:gd name="connsiteX1" fmla="*/ 1152128 w 2664890"/>
                  <a:gd name="connsiteY1" fmla="*/ 79311 h 1951519"/>
                  <a:gd name="connsiteX2" fmla="*/ 648072 w 2664890"/>
                  <a:gd name="connsiteY2" fmla="*/ 223327 h 1951519"/>
                  <a:gd name="connsiteX3" fmla="*/ 0 w 2664890"/>
                  <a:gd name="connsiteY3" fmla="*/ 943408 h 1951519"/>
                  <a:gd name="connsiteX0" fmla="*/ 2664890 w 2664890"/>
                  <a:gd name="connsiteY0" fmla="*/ 1935163 h 1935163"/>
                  <a:gd name="connsiteX1" fmla="*/ 1152128 w 2664890"/>
                  <a:gd name="connsiteY1" fmla="*/ 62955 h 1935163"/>
                  <a:gd name="connsiteX2" fmla="*/ 648072 w 2664890"/>
                  <a:gd name="connsiteY2" fmla="*/ 206971 h 1935163"/>
                  <a:gd name="connsiteX3" fmla="*/ 0 w 2664890"/>
                  <a:gd name="connsiteY3" fmla="*/ 927052 h 1935163"/>
                  <a:gd name="connsiteX0" fmla="*/ 2664890 w 2664890"/>
                  <a:gd name="connsiteY0" fmla="*/ 1956387 h 1956387"/>
                  <a:gd name="connsiteX1" fmla="*/ 1152128 w 2664890"/>
                  <a:gd name="connsiteY1" fmla="*/ 84179 h 1956387"/>
                  <a:gd name="connsiteX2" fmla="*/ 648072 w 2664890"/>
                  <a:gd name="connsiteY2" fmla="*/ 228195 h 1956387"/>
                  <a:gd name="connsiteX3" fmla="*/ 0 w 2664890"/>
                  <a:gd name="connsiteY3" fmla="*/ 948276 h 1956387"/>
                  <a:gd name="connsiteX0" fmla="*/ 2664890 w 2664890"/>
                  <a:gd name="connsiteY0" fmla="*/ 1956387 h 1956387"/>
                  <a:gd name="connsiteX1" fmla="*/ 1152128 w 2664890"/>
                  <a:gd name="connsiteY1" fmla="*/ 84179 h 1956387"/>
                  <a:gd name="connsiteX2" fmla="*/ 648072 w 2664890"/>
                  <a:gd name="connsiteY2" fmla="*/ 228195 h 1956387"/>
                  <a:gd name="connsiteX3" fmla="*/ 0 w 2664890"/>
                  <a:gd name="connsiteY3" fmla="*/ 948276 h 1956387"/>
                  <a:gd name="connsiteX0" fmla="*/ 2664890 w 2664890"/>
                  <a:gd name="connsiteY0" fmla="*/ 1956387 h 1956387"/>
                  <a:gd name="connsiteX1" fmla="*/ 1152128 w 2664890"/>
                  <a:gd name="connsiteY1" fmla="*/ 84179 h 1956387"/>
                  <a:gd name="connsiteX2" fmla="*/ 648072 w 2664890"/>
                  <a:gd name="connsiteY2" fmla="*/ 228195 h 1956387"/>
                  <a:gd name="connsiteX3" fmla="*/ 0 w 2664890"/>
                  <a:gd name="connsiteY3" fmla="*/ 948276 h 1956387"/>
                  <a:gd name="connsiteX0" fmla="*/ 2664890 w 2664890"/>
                  <a:gd name="connsiteY0" fmla="*/ 1956387 h 1956387"/>
                  <a:gd name="connsiteX1" fmla="*/ 1152128 w 2664890"/>
                  <a:gd name="connsiteY1" fmla="*/ 84179 h 1956387"/>
                  <a:gd name="connsiteX2" fmla="*/ 648072 w 2664890"/>
                  <a:gd name="connsiteY2" fmla="*/ 228195 h 1956387"/>
                  <a:gd name="connsiteX3" fmla="*/ 0 w 2664890"/>
                  <a:gd name="connsiteY3" fmla="*/ 948276 h 1956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4890" h="1956387">
                    <a:moveTo>
                      <a:pt x="2664890" y="1956387"/>
                    </a:moveTo>
                    <a:cubicBezTo>
                      <a:pt x="2152173" y="1257524"/>
                      <a:pt x="1605675" y="236674"/>
                      <a:pt x="1152128" y="84179"/>
                    </a:cubicBezTo>
                    <a:cubicBezTo>
                      <a:pt x="654748" y="21224"/>
                      <a:pt x="865526" y="0"/>
                      <a:pt x="648072" y="228195"/>
                    </a:cubicBezTo>
                    <a:cubicBezTo>
                      <a:pt x="325949" y="385476"/>
                      <a:pt x="118208" y="71353"/>
                      <a:pt x="0" y="948276"/>
                    </a:cubicBezTo>
                  </a:path>
                </a:pathLst>
              </a:custGeom>
              <a:ln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2" name="直線コネクタ 81"/>
              <p:cNvCxnSpPr/>
              <p:nvPr/>
            </p:nvCxnSpPr>
            <p:spPr>
              <a:xfrm>
                <a:off x="5554963" y="5477720"/>
                <a:ext cx="0" cy="1099876"/>
              </a:xfrm>
              <a:prstGeom prst="line">
                <a:avLst/>
              </a:prstGeom>
              <a:ln>
                <a:prstDash val="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テキスト ボックス 57"/>
              <p:cNvSpPr txBox="1"/>
              <p:nvPr/>
            </p:nvSpPr>
            <p:spPr>
              <a:xfrm>
                <a:off x="5633664" y="5661248"/>
                <a:ext cx="1872208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MYSO: </a:t>
                </a:r>
                <a:r>
                  <a:rPr lang="en-US" altLang="ja-JP" sz="2000" dirty="0" smtClean="0"/>
                  <a:t>~5*10</a:t>
                </a:r>
                <a:r>
                  <a:rPr lang="en-US" altLang="ja-JP" sz="2000" baseline="30000" dirty="0" smtClean="0"/>
                  <a:t>3</a:t>
                </a:r>
                <a:r>
                  <a:rPr lang="en-US" altLang="ja-JP" sz="2000" dirty="0" smtClean="0"/>
                  <a:t>L</a:t>
                </a:r>
                <a:r>
                  <a:rPr lang="en-US" altLang="ja-JP" sz="2000" baseline="-25000" dirty="0" smtClean="0"/>
                  <a:t>⊙</a:t>
                </a:r>
                <a:endParaRPr kumimoji="1" lang="en-US" altLang="ja-JP" sz="2000" dirty="0" smtClean="0"/>
              </a:p>
              <a:p>
                <a:r>
                  <a:rPr lang="en-US" altLang="ja-JP" sz="2000" dirty="0" smtClean="0"/>
                  <a:t>UCHII: ~1*10</a:t>
                </a:r>
                <a:r>
                  <a:rPr lang="en-US" altLang="ja-JP" sz="2000" baseline="30000" dirty="0" smtClean="0"/>
                  <a:t>3</a:t>
                </a:r>
                <a:r>
                  <a:rPr lang="en-US" altLang="ja-JP" sz="2000" dirty="0" smtClean="0"/>
                  <a:t>L</a:t>
                </a:r>
                <a:r>
                  <a:rPr lang="en-US" altLang="ja-JP" sz="2000" baseline="-25000" dirty="0" smtClean="0"/>
                  <a:t>⊙</a:t>
                </a:r>
                <a:endParaRPr lang="ja-JP" altLang="ja-JP" sz="2000" dirty="0" smtClean="0"/>
              </a:p>
            </p:txBody>
          </p:sp>
        </p:grpSp>
      </p:grpSp>
      <p:cxnSp>
        <p:nvCxnSpPr>
          <p:cNvPr id="93" name="直線矢印コネクタ 92"/>
          <p:cNvCxnSpPr/>
          <p:nvPr/>
        </p:nvCxnSpPr>
        <p:spPr>
          <a:xfrm>
            <a:off x="6988753" y="4469931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>
            <a:off x="7027942" y="4561695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>
            <a:off x="7217840" y="4648457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>
            <a:off x="7361856" y="4757963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111"/>
          <p:cNvSpPr txBox="1"/>
          <p:nvPr/>
        </p:nvSpPr>
        <p:spPr>
          <a:xfrm>
            <a:off x="7047375" y="443711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7204777" y="454481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7905101" y="576258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7990172" y="588047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8049117" y="625037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6804248" y="4777719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/>
          <p:nvPr/>
        </p:nvSpPr>
        <p:spPr>
          <a:xfrm>
            <a:off x="6732240" y="4764333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Mass estimation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61722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Observed</a:t>
                      </a:r>
                      <a:r>
                        <a:rPr kumimoji="1" lang="en-US" altLang="ja-JP" sz="2000" baseline="0" dirty="0" smtClean="0"/>
                        <a:t> core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Component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Mass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M8E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0070C0"/>
                          </a:solidFill>
                        </a:rPr>
                        <a:t>UCHII</a:t>
                      </a:r>
                      <a:endParaRPr kumimoji="1" lang="ja-JP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0070C0"/>
                          </a:solidFill>
                        </a:rPr>
                        <a:t>6M</a:t>
                      </a:r>
                      <a:r>
                        <a:rPr kumimoji="1" lang="en-US" altLang="ja-JP" sz="2000" b="1" baseline="-25000" dirty="0" smtClean="0">
                          <a:solidFill>
                            <a:srgbClr val="0070C0"/>
                          </a:solidFill>
                        </a:rPr>
                        <a:t>⊙</a:t>
                      </a:r>
                      <a:endParaRPr kumimoji="1" lang="ja-JP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MYSO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&gt;12M</a:t>
                      </a:r>
                      <a:r>
                        <a:rPr kumimoji="1" lang="en-US" altLang="ja-JP" sz="2000" b="1" baseline="-25000" dirty="0" smtClean="0">
                          <a:solidFill>
                            <a:srgbClr val="FF0000"/>
                          </a:solidFill>
                        </a:rPr>
                        <a:t>⊙</a:t>
                      </a:r>
                      <a:endParaRPr kumimoji="1" lang="ja-JP" altLang="en-US" sz="20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RAFGL</a:t>
                      </a:r>
                      <a:r>
                        <a:rPr kumimoji="1" lang="en-US" altLang="ja-JP" sz="2000" baseline="0" dirty="0" smtClean="0"/>
                        <a:t> 6366S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0070C0"/>
                          </a:solidFill>
                        </a:rPr>
                        <a:t>UCHII</a:t>
                      </a:r>
                      <a:endParaRPr kumimoji="1" lang="ja-JP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0070C0"/>
                          </a:solidFill>
                        </a:rPr>
                        <a:t>6M</a:t>
                      </a:r>
                      <a:r>
                        <a:rPr kumimoji="1" lang="en-US" altLang="ja-JP" sz="2000" b="1" baseline="-25000" dirty="0" smtClean="0">
                          <a:solidFill>
                            <a:srgbClr val="0070C0"/>
                          </a:solidFill>
                        </a:rPr>
                        <a:t>⊙</a:t>
                      </a:r>
                      <a:endParaRPr kumimoji="1" lang="ja-JP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MYSO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&gt;10M</a:t>
                      </a:r>
                      <a:r>
                        <a:rPr kumimoji="1" lang="en-US" altLang="ja-JP" sz="2000" b="1" baseline="-25000" dirty="0" smtClean="0">
                          <a:solidFill>
                            <a:srgbClr val="FF0000"/>
                          </a:solidFill>
                        </a:rPr>
                        <a:t>⊙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IRAS 18317-0513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MYSO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&gt;8M</a:t>
                      </a:r>
                      <a:r>
                        <a:rPr kumimoji="1" lang="en-US" altLang="ja-JP" sz="2000" b="1" baseline="-25000" dirty="0" smtClean="0">
                          <a:solidFill>
                            <a:srgbClr val="FF0000"/>
                          </a:solidFill>
                        </a:rPr>
                        <a:t>⊙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MYSO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&gt;8M</a:t>
                      </a:r>
                      <a:r>
                        <a:rPr kumimoji="1" lang="en-US" altLang="ja-JP" sz="2000" b="1" baseline="-25000" dirty="0" smtClean="0">
                          <a:solidFill>
                            <a:srgbClr val="FF0000"/>
                          </a:solidFill>
                        </a:rPr>
                        <a:t>⊙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8" name="雲 7"/>
          <p:cNvSpPr/>
          <p:nvPr/>
        </p:nvSpPr>
        <p:spPr>
          <a:xfrm>
            <a:off x="6660232" y="2218854"/>
            <a:ext cx="2339752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8100392" y="257889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  <a:alpha val="88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7236296" y="3082950"/>
            <a:ext cx="504056" cy="504056"/>
          </a:xfrm>
          <a:prstGeom prst="ellipse">
            <a:avLst/>
          </a:prstGeom>
          <a:solidFill>
            <a:schemeClr val="accent2">
              <a:alpha val="88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星 5 11"/>
          <p:cNvSpPr/>
          <p:nvPr/>
        </p:nvSpPr>
        <p:spPr>
          <a:xfrm>
            <a:off x="8205219" y="2677028"/>
            <a:ext cx="216024" cy="21602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 rot="15919544">
            <a:off x="6958845" y="4120179"/>
            <a:ext cx="1152128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660232" y="4739134"/>
            <a:ext cx="230425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More Massive!!</a:t>
            </a:r>
            <a:endParaRPr kumimoji="1" lang="ja-JP" altLang="en-US" sz="2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76256" y="2866926"/>
            <a:ext cx="720080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MYSO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100392" y="2938934"/>
            <a:ext cx="720080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UCHII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552" y="98363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Estimating </a:t>
            </a:r>
            <a:r>
              <a:rPr lang="en-US" altLang="ja-JP" sz="3200" dirty="0" smtClean="0"/>
              <a:t>s</a:t>
            </a:r>
            <a:r>
              <a:rPr kumimoji="1" lang="en-US" altLang="ja-JP" sz="3200" dirty="0" smtClean="0"/>
              <a:t>tellar mass assuming at near ZAMS</a:t>
            </a:r>
            <a:endParaRPr kumimoji="1" lang="ja-JP" altLang="en-US" sz="3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3528" y="523210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i="1" dirty="0" smtClean="0">
                <a:solidFill>
                  <a:srgbClr val="C00000"/>
                </a:solidFill>
              </a:rPr>
              <a:t>MYSOs are heavier than UCHII!!</a:t>
            </a:r>
            <a:endParaRPr kumimoji="1" lang="ja-JP" altLang="en-US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How is there when MYSO began to accrete?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2840" y="1412776"/>
            <a:ext cx="8229600" cy="506916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Less</a:t>
            </a:r>
            <a:r>
              <a:rPr kumimoji="1" lang="en-US" altLang="ja-JP" dirty="0" smtClean="0"/>
              <a:t> massive </a:t>
            </a:r>
            <a:r>
              <a:rPr lang="en-US" altLang="ja-JP" dirty="0" smtClean="0"/>
              <a:t>object</a:t>
            </a:r>
            <a:r>
              <a:rPr kumimoji="1" lang="en-US" altLang="ja-JP" dirty="0" smtClean="0"/>
              <a:t>s evolve </a:t>
            </a:r>
            <a:r>
              <a:rPr lang="en-US" altLang="ja-JP" dirty="0" smtClean="0"/>
              <a:t>slower</a:t>
            </a:r>
            <a:r>
              <a:rPr kumimoji="1" lang="en-US" altLang="ja-JP" dirty="0" smtClean="0"/>
              <a:t>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When MYSO began to accrete, less massive object already exits.</a:t>
            </a:r>
          </a:p>
          <a:p>
            <a:pPr>
              <a:buNone/>
            </a:pPr>
            <a:r>
              <a:rPr lang="en-US" altLang="ja-JP" b="1" i="1" dirty="0" smtClean="0">
                <a:solidFill>
                  <a:srgbClr val="C00000"/>
                </a:solidFill>
              </a:rPr>
              <a:t>The less massive objects began to be formed earlier.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25" name="雲 24"/>
          <p:cNvSpPr/>
          <p:nvPr/>
        </p:nvSpPr>
        <p:spPr>
          <a:xfrm>
            <a:off x="5580112" y="2348880"/>
            <a:ext cx="2339752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7020272" y="2708920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  <a:alpha val="88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6156176" y="3212976"/>
            <a:ext cx="504056" cy="504056"/>
          </a:xfrm>
          <a:prstGeom prst="ellipse">
            <a:avLst/>
          </a:prstGeom>
          <a:solidFill>
            <a:schemeClr val="accent2">
              <a:alpha val="88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星 5 29"/>
          <p:cNvSpPr/>
          <p:nvPr/>
        </p:nvSpPr>
        <p:spPr>
          <a:xfrm>
            <a:off x="7125099" y="2807054"/>
            <a:ext cx="216024" cy="21602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4283968" y="2996952"/>
            <a:ext cx="1008112" cy="64807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雲 31"/>
          <p:cNvSpPr/>
          <p:nvPr/>
        </p:nvSpPr>
        <p:spPr>
          <a:xfrm>
            <a:off x="1547664" y="2348880"/>
            <a:ext cx="2339752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2123728" y="3212976"/>
            <a:ext cx="504056" cy="504056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2987824" y="2780928"/>
            <a:ext cx="360040" cy="360040"/>
          </a:xfrm>
          <a:prstGeom prst="ellipse">
            <a:avLst/>
          </a:prstGeom>
          <a:solidFill>
            <a:schemeClr val="accent2">
              <a:alpha val="88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6176" y="2010326"/>
            <a:ext cx="100811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Observed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19672" y="1980129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/>
              <a:t>When A began to accrete (~0.1 </a:t>
            </a:r>
            <a:r>
              <a:rPr lang="en-US" altLang="ja-JP" sz="1600" dirty="0" err="1" smtClean="0"/>
              <a:t>Myr</a:t>
            </a:r>
            <a:r>
              <a:rPr lang="en-US" altLang="ja-JP" sz="1600" dirty="0" smtClean="0"/>
              <a:t> ago)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28184" y="2924944"/>
            <a:ext cx="28803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92280" y="2420888"/>
            <a:ext cx="28803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B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34925" y="2924944"/>
            <a:ext cx="28803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59832" y="2483604"/>
            <a:ext cx="28803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B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68144" y="3645024"/>
            <a:ext cx="115212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MYSO phase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04248" y="3068960"/>
            <a:ext cx="115212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/>
              <a:t>UCHII</a:t>
            </a:r>
            <a:r>
              <a:rPr kumimoji="1" lang="en-US" altLang="ja-JP" sz="1400" dirty="0" smtClean="0"/>
              <a:t> phase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99792" y="3068960"/>
            <a:ext cx="115212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MYSO phase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Accretion luminosity feedback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kumimoji="1" lang="en-US" altLang="ja-JP" dirty="0" smtClean="0"/>
              <a:t>With the accretion luminosity feedback scenario, </a:t>
            </a:r>
            <a:r>
              <a:rPr lang="en-US" altLang="ja-JP" dirty="0" smtClean="0"/>
              <a:t>less</a:t>
            </a:r>
            <a:r>
              <a:rPr kumimoji="1" lang="en-US" altLang="ja-JP" dirty="0" smtClean="0"/>
              <a:t> massive </a:t>
            </a:r>
            <a:r>
              <a:rPr lang="en-US" altLang="ja-JP" dirty="0" smtClean="0"/>
              <a:t>object</a:t>
            </a:r>
            <a:r>
              <a:rPr kumimoji="1" lang="en-US" altLang="ja-JP" dirty="0" smtClean="0"/>
              <a:t>s are formed </a:t>
            </a:r>
            <a:r>
              <a:rPr lang="en-US" altLang="ja-JP" dirty="0" smtClean="0"/>
              <a:t>earlier</a:t>
            </a:r>
            <a:r>
              <a:rPr kumimoji="1" lang="en-US" altLang="ja-JP" dirty="0" smtClean="0"/>
              <a:t> in molecular cores.</a:t>
            </a:r>
          </a:p>
          <a:p>
            <a:endParaRPr kumimoji="1" lang="en-US" altLang="ja-JP" dirty="0" smtClean="0"/>
          </a:p>
          <a:p>
            <a:pPr>
              <a:buNone/>
            </a:pPr>
            <a:r>
              <a:rPr lang="ja-JP" altLang="en-US" sz="3600" b="1" i="1" dirty="0" smtClean="0">
                <a:solidFill>
                  <a:srgbClr val="C00000"/>
                </a:solidFill>
              </a:rPr>
              <a:t>→</a:t>
            </a:r>
            <a:r>
              <a:rPr lang="en-US" altLang="ja-JP" sz="3600" b="1" i="1" dirty="0" smtClean="0">
                <a:solidFill>
                  <a:srgbClr val="C00000"/>
                </a:solidFill>
              </a:rPr>
              <a:t>Our study gives the first observational support to this scenario.</a:t>
            </a:r>
            <a:endParaRPr kumimoji="1" lang="ja-JP" altLang="en-US" sz="3600" b="1" i="1" dirty="0">
              <a:solidFill>
                <a:srgbClr val="C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40" name="雲 39"/>
          <p:cNvSpPr/>
          <p:nvPr/>
        </p:nvSpPr>
        <p:spPr>
          <a:xfrm>
            <a:off x="6480720" y="1484784"/>
            <a:ext cx="1979712" cy="140801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右矢印 40"/>
          <p:cNvSpPr/>
          <p:nvPr/>
        </p:nvSpPr>
        <p:spPr>
          <a:xfrm>
            <a:off x="5568948" y="1700808"/>
            <a:ext cx="803252" cy="74783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7583273" y="1674682"/>
            <a:ext cx="648072" cy="648072"/>
          </a:xfrm>
          <a:prstGeom prst="ellipse">
            <a:avLst/>
          </a:prstGeom>
          <a:solidFill>
            <a:schemeClr val="accent3">
              <a:lumMod val="60000"/>
              <a:lumOff val="40000"/>
              <a:alpha val="88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6765059" y="2047785"/>
            <a:ext cx="576064" cy="576064"/>
          </a:xfrm>
          <a:prstGeom prst="ellipse">
            <a:avLst/>
          </a:prstGeom>
          <a:solidFill>
            <a:schemeClr val="accent2">
              <a:alpha val="88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星 5 43"/>
          <p:cNvSpPr/>
          <p:nvPr/>
        </p:nvSpPr>
        <p:spPr>
          <a:xfrm>
            <a:off x="7773171" y="1870950"/>
            <a:ext cx="216024" cy="21602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グループ化 44"/>
          <p:cNvGrpSpPr/>
          <p:nvPr/>
        </p:nvGrpSpPr>
        <p:grpSpPr>
          <a:xfrm>
            <a:off x="539552" y="1484784"/>
            <a:ext cx="4968552" cy="1512168"/>
            <a:chOff x="3995936" y="1729408"/>
            <a:chExt cx="4968552" cy="1512168"/>
          </a:xfrm>
        </p:grpSpPr>
        <p:grpSp>
          <p:nvGrpSpPr>
            <p:cNvPr id="46" name="グループ化 47"/>
            <p:cNvGrpSpPr/>
            <p:nvPr/>
          </p:nvGrpSpPr>
          <p:grpSpPr>
            <a:xfrm>
              <a:off x="3995936" y="1729408"/>
              <a:ext cx="4860032" cy="1440160"/>
              <a:chOff x="3995936" y="1844824"/>
              <a:chExt cx="4860032" cy="1440160"/>
            </a:xfrm>
          </p:grpSpPr>
          <p:sp>
            <p:nvSpPr>
              <p:cNvPr id="63" name="右矢印 62"/>
              <p:cNvSpPr/>
              <p:nvPr/>
            </p:nvSpPr>
            <p:spPr>
              <a:xfrm>
                <a:off x="6047656" y="2020987"/>
                <a:ext cx="803252" cy="747831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雲 63"/>
              <p:cNvSpPr/>
              <p:nvPr/>
            </p:nvSpPr>
            <p:spPr>
              <a:xfrm>
                <a:off x="6876256" y="1844824"/>
                <a:ext cx="1979712" cy="1408013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7127653" y="2316733"/>
                <a:ext cx="720203" cy="720203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8047817" y="1989512"/>
                <a:ext cx="579611" cy="579611"/>
              </a:xfrm>
              <a:prstGeom prst="ellipse">
                <a:avLst/>
              </a:prstGeom>
              <a:solidFill>
                <a:schemeClr val="accent2">
                  <a:alpha val="88000"/>
                </a:schemeClr>
              </a:solidFill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67" name="直線コネクタ 66"/>
              <p:cNvCxnSpPr/>
              <p:nvPr/>
            </p:nvCxnSpPr>
            <p:spPr>
              <a:xfrm>
                <a:off x="7612399" y="2231662"/>
                <a:ext cx="360102" cy="2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flipV="1">
                <a:off x="7743352" y="2473812"/>
                <a:ext cx="288032" cy="72008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flipV="1">
                <a:off x="7991872" y="2598072"/>
                <a:ext cx="288032" cy="432048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70" name="雲 69"/>
              <p:cNvSpPr/>
              <p:nvPr/>
            </p:nvSpPr>
            <p:spPr>
              <a:xfrm>
                <a:off x="3995936" y="1876971"/>
                <a:ext cx="1979712" cy="1408013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4208267" y="2708920"/>
                <a:ext cx="338325" cy="338325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2" name="円/楕円 71"/>
              <p:cNvSpPr/>
              <p:nvPr/>
            </p:nvSpPr>
            <p:spPr>
              <a:xfrm>
                <a:off x="5240352" y="2032248"/>
                <a:ext cx="555784" cy="555784"/>
              </a:xfrm>
              <a:prstGeom prst="ellipse">
                <a:avLst/>
              </a:prstGeom>
              <a:solidFill>
                <a:schemeClr val="accent2">
                  <a:alpha val="88000"/>
                </a:schemeClr>
              </a:solidFill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73" name="直線コネクタ 72"/>
              <p:cNvCxnSpPr/>
              <p:nvPr/>
            </p:nvCxnSpPr>
            <p:spPr>
              <a:xfrm>
                <a:off x="4784331" y="2204864"/>
                <a:ext cx="360102" cy="2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V="1">
                <a:off x="4932040" y="2464296"/>
                <a:ext cx="288032" cy="14401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V="1">
                <a:off x="5076056" y="2608312"/>
                <a:ext cx="288032" cy="36004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76" name="円/楕円 75"/>
              <p:cNvSpPr/>
              <p:nvPr/>
            </p:nvSpPr>
            <p:spPr>
              <a:xfrm>
                <a:off x="4568307" y="2708920"/>
                <a:ext cx="338325" cy="338325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7" name="円/楕円 76"/>
              <p:cNvSpPr/>
              <p:nvPr/>
            </p:nvSpPr>
            <p:spPr>
              <a:xfrm>
                <a:off x="4568307" y="2348880"/>
                <a:ext cx="338325" cy="338325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8" name="円/楕円 77"/>
              <p:cNvSpPr/>
              <p:nvPr/>
            </p:nvSpPr>
            <p:spPr>
              <a:xfrm>
                <a:off x="4157974" y="2370595"/>
                <a:ext cx="338325" cy="338325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4139952" y="2060848"/>
                <a:ext cx="64807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chemeClr val="bg1"/>
                    </a:solidFill>
                  </a:rPr>
                  <a:t>Jeans length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5436096" y="2401143"/>
                <a:ext cx="576064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chemeClr val="bg1"/>
                    </a:solidFill>
                  </a:rPr>
                  <a:t>YSOs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テキスト ボックス 80"/>
              <p:cNvSpPr txBox="1"/>
              <p:nvPr/>
            </p:nvSpPr>
            <p:spPr>
              <a:xfrm>
                <a:off x="6012160" y="2204864"/>
                <a:ext cx="792088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chemeClr val="bg1"/>
                    </a:solidFill>
                  </a:rPr>
                  <a:t>Heating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円/楕円 46"/>
            <p:cNvSpPr/>
            <p:nvPr/>
          </p:nvSpPr>
          <p:spPr>
            <a:xfrm>
              <a:off x="5292080" y="19888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5444480" y="191683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5292080" y="21412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5444480" y="2060848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580112" y="19888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364088" y="227687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5580112" y="2204864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8100392" y="19888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8252792" y="191683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8100392" y="21412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8252792" y="2060848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8388424" y="19888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8172400" y="227687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8388424" y="2204864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5436096" y="2933799"/>
              <a:ext cx="576064" cy="30777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/>
                  </a:solidFill>
                </a:rPr>
                <a:t>Cold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316416" y="2924944"/>
              <a:ext cx="648072" cy="30777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/>
                  </a:solidFill>
                </a:rPr>
                <a:t>Warm 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星 5 81"/>
          <p:cNvSpPr/>
          <p:nvPr/>
        </p:nvSpPr>
        <p:spPr>
          <a:xfrm>
            <a:off x="7925571" y="1700808"/>
            <a:ext cx="216024" cy="21602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星 5 82"/>
          <p:cNvSpPr/>
          <p:nvPr/>
        </p:nvSpPr>
        <p:spPr>
          <a:xfrm>
            <a:off x="7956376" y="1988840"/>
            <a:ext cx="216024" cy="21602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星 5 83"/>
          <p:cNvSpPr/>
          <p:nvPr/>
        </p:nvSpPr>
        <p:spPr>
          <a:xfrm>
            <a:off x="7596336" y="2023350"/>
            <a:ext cx="216024" cy="21602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7633834" y="1785879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7786234" y="1713871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3 massive star forming </a:t>
            </a:r>
            <a:r>
              <a:rPr lang="en-US" altLang="ja-JP" dirty="0" smtClean="0"/>
              <a:t>core</a:t>
            </a:r>
            <a:r>
              <a:rPr kumimoji="1" lang="en-US" altLang="ja-JP" dirty="0" smtClean="0"/>
              <a:t>s were </a:t>
            </a:r>
            <a:r>
              <a:rPr lang="en-US" altLang="ja-JP" dirty="0" smtClean="0"/>
              <a:t>resolved</a:t>
            </a:r>
            <a:r>
              <a:rPr kumimoji="1" lang="en-US" altLang="ja-JP" dirty="0" smtClean="0"/>
              <a:t> at 30 microns for the first time.</a:t>
            </a:r>
          </a:p>
          <a:p>
            <a:r>
              <a:rPr lang="en-US" altLang="ja-JP" dirty="0" smtClean="0"/>
              <a:t>Luminosity and mass of each object are derived.</a:t>
            </a:r>
            <a:endParaRPr kumimoji="1" lang="en-US" altLang="ja-JP" dirty="0" smtClean="0"/>
          </a:p>
          <a:p>
            <a:r>
              <a:rPr lang="en-US" altLang="ja-JP" dirty="0" smtClean="0"/>
              <a:t>Observations suggest the less massive objects began to be formed earlier.</a:t>
            </a:r>
          </a:p>
          <a:p>
            <a:r>
              <a:rPr lang="en-US" altLang="ja-JP" dirty="0" smtClean="0"/>
              <a:t>Our study gives the first observational support to the accretion luminosity feedback scenario.</a:t>
            </a:r>
          </a:p>
          <a:p>
            <a:endParaRPr lang="en-US" altLang="ja-JP" dirty="0" smtClean="0"/>
          </a:p>
          <a:p>
            <a:r>
              <a:rPr kumimoji="1" lang="en-US" altLang="ja-JP" i="1" dirty="0" smtClean="0"/>
              <a:t>In near future, ~5 more </a:t>
            </a:r>
            <a:r>
              <a:rPr lang="en-US" altLang="ja-JP" i="1" dirty="0" smtClean="0"/>
              <a:t>core</a:t>
            </a:r>
            <a:r>
              <a:rPr kumimoji="1" lang="en-US" altLang="ja-JP" i="1" dirty="0" smtClean="0"/>
              <a:t>s will be observed with </a:t>
            </a:r>
            <a:r>
              <a:rPr kumimoji="1" lang="en-US" altLang="ja-JP" i="1" dirty="0" err="1" smtClean="0"/>
              <a:t>miniTAO</a:t>
            </a:r>
            <a:r>
              <a:rPr kumimoji="1" lang="en-US" altLang="ja-JP" i="1" dirty="0" smtClean="0"/>
              <a:t>/MAX38.</a:t>
            </a:r>
            <a:endParaRPr kumimoji="1" lang="ja-JP" altLang="en-US" i="1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Photometry for each object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255112"/>
            <a:ext cx="8892480" cy="4997152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Χ</a:t>
            </a:r>
            <a:r>
              <a:rPr lang="en-US" altLang="ja-JP" baseline="30000" dirty="0" smtClean="0"/>
              <a:t>2  </a:t>
            </a:r>
            <a:r>
              <a:rPr lang="en-US" altLang="ja-JP" dirty="0" smtClean="0"/>
              <a:t>fitting was carried out for each image to separate two objects’ flux counts using PSF reference profile.</a:t>
            </a:r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There are few MIR-standard stars that can be observed with MAX38. </a:t>
            </a:r>
          </a:p>
          <a:p>
            <a:r>
              <a:rPr lang="en-US" altLang="ja-JP" u="sng" dirty="0" smtClean="0"/>
              <a:t>Flux calibration was done by ISO-SWS’s data.</a:t>
            </a:r>
            <a:endParaRPr lang="en-US" altLang="ja-JP" u="sng" dirty="0"/>
          </a:p>
          <a:p>
            <a:pPr lvl="1"/>
            <a:r>
              <a:rPr lang="en-US" altLang="ja-JP" dirty="0" smtClean="0"/>
              <a:t>M8E was calibrated by its own data.</a:t>
            </a:r>
          </a:p>
          <a:p>
            <a:pPr lvl="1"/>
            <a:r>
              <a:rPr lang="en-US" altLang="ja-JP" dirty="0" smtClean="0"/>
              <a:t>The others were calibrated by PSF reference star’s data.</a:t>
            </a:r>
          </a:p>
        </p:txBody>
      </p:sp>
      <p:sp>
        <p:nvSpPr>
          <p:cNvPr id="7" name="下矢印 6"/>
          <p:cNvSpPr/>
          <p:nvPr/>
        </p:nvSpPr>
        <p:spPr>
          <a:xfrm>
            <a:off x="4283968" y="2492896"/>
            <a:ext cx="1080120" cy="122413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724128" y="2276872"/>
            <a:ext cx="2736304" cy="1339844"/>
            <a:chOff x="1907704" y="1114004"/>
            <a:chExt cx="6117284" cy="3494588"/>
          </a:xfrm>
        </p:grpSpPr>
        <p:grpSp>
          <p:nvGrpSpPr>
            <p:cNvPr id="10" name="グループ化 31"/>
            <p:cNvGrpSpPr/>
            <p:nvPr/>
          </p:nvGrpSpPr>
          <p:grpSpPr>
            <a:xfrm>
              <a:off x="1907704" y="1114004"/>
              <a:ext cx="5184577" cy="3494588"/>
              <a:chOff x="1907704" y="1114004"/>
              <a:chExt cx="5184577" cy="3494588"/>
            </a:xfrm>
          </p:grpSpPr>
          <p:grpSp>
            <p:nvGrpSpPr>
              <p:cNvPr id="13" name="グループ化 14"/>
              <p:cNvGrpSpPr/>
              <p:nvPr/>
            </p:nvGrpSpPr>
            <p:grpSpPr>
              <a:xfrm>
                <a:off x="1907704" y="1641863"/>
                <a:ext cx="2016224" cy="2966729"/>
                <a:chOff x="1907704" y="1641863"/>
                <a:chExt cx="2016224" cy="2966729"/>
              </a:xfrm>
            </p:grpSpPr>
            <p:cxnSp>
              <p:nvCxnSpPr>
                <p:cNvPr id="24" name="直線コネクタ 23"/>
                <p:cNvCxnSpPr/>
                <p:nvPr/>
              </p:nvCxnSpPr>
              <p:spPr>
                <a:xfrm>
                  <a:off x="1907704" y="4581128"/>
                  <a:ext cx="2016224" cy="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フリーフォーム 12"/>
                <p:cNvSpPr/>
                <p:nvPr/>
              </p:nvSpPr>
              <p:spPr>
                <a:xfrm>
                  <a:off x="2127298" y="1641863"/>
                  <a:ext cx="1580606" cy="2966729"/>
                </a:xfrm>
                <a:custGeom>
                  <a:avLst/>
                  <a:gdLst>
                    <a:gd name="connsiteX0" fmla="*/ 0 w 1580606"/>
                    <a:gd name="connsiteY0" fmla="*/ 2318657 h 2318657"/>
                    <a:gd name="connsiteX1" fmla="*/ 822960 w 1580606"/>
                    <a:gd name="connsiteY1" fmla="*/ 6531 h 2318657"/>
                    <a:gd name="connsiteX2" fmla="*/ 1580606 w 1580606"/>
                    <a:gd name="connsiteY2" fmla="*/ 2279468 h 2318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80606" h="2318657">
                      <a:moveTo>
                        <a:pt x="0" y="2318657"/>
                      </a:moveTo>
                      <a:cubicBezTo>
                        <a:pt x="279763" y="1165860"/>
                        <a:pt x="559526" y="13063"/>
                        <a:pt x="822960" y="6531"/>
                      </a:cubicBezTo>
                      <a:cubicBezTo>
                        <a:pt x="1086394" y="0"/>
                        <a:pt x="1454332" y="1789611"/>
                        <a:pt x="1580606" y="2279468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372930" y="3332166"/>
                  <a:ext cx="12241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PSF</a:t>
                  </a:r>
                  <a:endParaRPr kumimoji="1" lang="ja-JP" altLang="en-US" dirty="0"/>
                </a:p>
              </p:txBody>
            </p:sp>
          </p:grpSp>
          <p:sp>
            <p:nvSpPr>
              <p:cNvPr id="14" name="下カーブ矢印 13"/>
              <p:cNvSpPr/>
              <p:nvPr/>
            </p:nvSpPr>
            <p:spPr>
              <a:xfrm>
                <a:off x="3499798" y="1913648"/>
                <a:ext cx="1512167" cy="936106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グループ化 30"/>
              <p:cNvGrpSpPr/>
              <p:nvPr/>
            </p:nvGrpSpPr>
            <p:grpSpPr>
              <a:xfrm>
                <a:off x="3207246" y="1114004"/>
                <a:ext cx="3885035" cy="3467125"/>
                <a:chOff x="3207246" y="1114004"/>
                <a:chExt cx="3885035" cy="3467125"/>
              </a:xfrm>
            </p:grpSpPr>
            <p:sp>
              <p:nvSpPr>
                <p:cNvPr id="16" name="フリーフォーム 15"/>
                <p:cNvSpPr/>
                <p:nvPr/>
              </p:nvSpPr>
              <p:spPr>
                <a:xfrm>
                  <a:off x="4630945" y="2735047"/>
                  <a:ext cx="1368152" cy="1846082"/>
                </a:xfrm>
                <a:custGeom>
                  <a:avLst/>
                  <a:gdLst>
                    <a:gd name="connsiteX0" fmla="*/ 0 w 1580606"/>
                    <a:gd name="connsiteY0" fmla="*/ 2318657 h 2318657"/>
                    <a:gd name="connsiteX1" fmla="*/ 822960 w 1580606"/>
                    <a:gd name="connsiteY1" fmla="*/ 6531 h 2318657"/>
                    <a:gd name="connsiteX2" fmla="*/ 1580606 w 1580606"/>
                    <a:gd name="connsiteY2" fmla="*/ 2279468 h 2318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80606" h="2318657">
                      <a:moveTo>
                        <a:pt x="0" y="2318657"/>
                      </a:moveTo>
                      <a:cubicBezTo>
                        <a:pt x="279763" y="1165860"/>
                        <a:pt x="559526" y="13063"/>
                        <a:pt x="822960" y="6531"/>
                      </a:cubicBezTo>
                      <a:cubicBezTo>
                        <a:pt x="1086394" y="0"/>
                        <a:pt x="1454332" y="1789611"/>
                        <a:pt x="1580606" y="2279468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 16"/>
                <p:cNvSpPr/>
                <p:nvPr/>
              </p:nvSpPr>
              <p:spPr>
                <a:xfrm>
                  <a:off x="5920074" y="3573016"/>
                  <a:ext cx="923363" cy="1008112"/>
                </a:xfrm>
                <a:custGeom>
                  <a:avLst/>
                  <a:gdLst>
                    <a:gd name="connsiteX0" fmla="*/ 0 w 1580606"/>
                    <a:gd name="connsiteY0" fmla="*/ 2318657 h 2318657"/>
                    <a:gd name="connsiteX1" fmla="*/ 822960 w 1580606"/>
                    <a:gd name="connsiteY1" fmla="*/ 6531 h 2318657"/>
                    <a:gd name="connsiteX2" fmla="*/ 1580606 w 1580606"/>
                    <a:gd name="connsiteY2" fmla="*/ 2279468 h 2318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80606" h="2318657">
                      <a:moveTo>
                        <a:pt x="0" y="2318657"/>
                      </a:moveTo>
                      <a:cubicBezTo>
                        <a:pt x="279763" y="1165860"/>
                        <a:pt x="559526" y="13063"/>
                        <a:pt x="822960" y="6531"/>
                      </a:cubicBezTo>
                      <a:cubicBezTo>
                        <a:pt x="1086394" y="0"/>
                        <a:pt x="1454332" y="1789611"/>
                        <a:pt x="1580606" y="2279468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8" name="直線矢印コネクタ 17"/>
                <p:cNvCxnSpPr>
                  <a:stCxn id="16" idx="1"/>
                </p:cNvCxnSpPr>
                <p:nvPr/>
              </p:nvCxnSpPr>
              <p:spPr>
                <a:xfrm>
                  <a:off x="5343288" y="2740247"/>
                  <a:ext cx="20800" cy="1840881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3207246" y="1114004"/>
                  <a:ext cx="1902365" cy="963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fitting</a:t>
                  </a:r>
                  <a:endParaRPr kumimoji="1" lang="ja-JP" altLang="en-US" dirty="0"/>
                </a:p>
              </p:txBody>
            </p:sp>
            <p:grpSp>
              <p:nvGrpSpPr>
                <p:cNvPr id="20" name="グループ化 6"/>
                <p:cNvGrpSpPr/>
                <p:nvPr/>
              </p:nvGrpSpPr>
              <p:grpSpPr>
                <a:xfrm>
                  <a:off x="4283968" y="2636914"/>
                  <a:ext cx="2808313" cy="1944192"/>
                  <a:chOff x="899592" y="694508"/>
                  <a:chExt cx="2808312" cy="1944189"/>
                </a:xfrm>
              </p:grpSpPr>
              <p:cxnSp>
                <p:nvCxnSpPr>
                  <p:cNvPr id="22" name="直線コネクタ 2"/>
                  <p:cNvCxnSpPr/>
                  <p:nvPr/>
                </p:nvCxnSpPr>
                <p:spPr>
                  <a:xfrm>
                    <a:off x="899592" y="2636912"/>
                    <a:ext cx="2808312" cy="0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フリーフォーム 5"/>
                  <p:cNvSpPr/>
                  <p:nvPr/>
                </p:nvSpPr>
                <p:spPr>
                  <a:xfrm>
                    <a:off x="1228233" y="694508"/>
                    <a:ext cx="2191639" cy="1944189"/>
                  </a:xfrm>
                  <a:custGeom>
                    <a:avLst/>
                    <a:gdLst>
                      <a:gd name="connsiteX0" fmla="*/ 0 w 1828800"/>
                      <a:gd name="connsiteY0" fmla="*/ 1944189 h 1944189"/>
                      <a:gd name="connsiteX1" fmla="*/ 561703 w 1828800"/>
                      <a:gd name="connsiteY1" fmla="*/ 102326 h 1944189"/>
                      <a:gd name="connsiteX2" fmla="*/ 1123406 w 1828800"/>
                      <a:gd name="connsiteY2" fmla="*/ 1330235 h 1944189"/>
                      <a:gd name="connsiteX3" fmla="*/ 1515292 w 1828800"/>
                      <a:gd name="connsiteY3" fmla="*/ 951412 h 1944189"/>
                      <a:gd name="connsiteX4" fmla="*/ 1828800 w 1828800"/>
                      <a:gd name="connsiteY4" fmla="*/ 1944189 h 1944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0" h="1944189">
                        <a:moveTo>
                          <a:pt x="0" y="1944189"/>
                        </a:moveTo>
                        <a:cubicBezTo>
                          <a:pt x="187234" y="1074420"/>
                          <a:pt x="374469" y="204652"/>
                          <a:pt x="561703" y="102326"/>
                        </a:cubicBezTo>
                        <a:cubicBezTo>
                          <a:pt x="748937" y="0"/>
                          <a:pt x="964475" y="1188721"/>
                          <a:pt x="1123406" y="1330235"/>
                        </a:cubicBezTo>
                        <a:cubicBezTo>
                          <a:pt x="1282338" y="1471749"/>
                          <a:pt x="1397726" y="849086"/>
                          <a:pt x="1515292" y="951412"/>
                        </a:cubicBezTo>
                        <a:cubicBezTo>
                          <a:pt x="1632858" y="1053738"/>
                          <a:pt x="1776549" y="1663338"/>
                          <a:pt x="1828800" y="1944189"/>
                        </a:cubicBezTo>
                      </a:path>
                    </a:pathLst>
                  </a:custGeom>
                  <a:ln w="25400">
                    <a:solidFill>
                      <a:srgbClr val="FFC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21" name="直線矢印コネクタ 20"/>
                <p:cNvCxnSpPr/>
                <p:nvPr/>
              </p:nvCxnSpPr>
              <p:spPr>
                <a:xfrm>
                  <a:off x="6372200" y="3573016"/>
                  <a:ext cx="0" cy="100811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テキスト ボックス 10"/>
            <p:cNvSpPr txBox="1"/>
            <p:nvPr/>
          </p:nvSpPr>
          <p:spPr>
            <a:xfrm>
              <a:off x="4788777" y="1841015"/>
              <a:ext cx="2109343" cy="963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object1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945027" y="2780073"/>
              <a:ext cx="2079961" cy="963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70C0"/>
                  </a:solidFill>
                </a:rPr>
                <a:t>object2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8" y="2636912"/>
            <a:ext cx="1080120" cy="109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601" y="2636912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直線矢印コネクタ 36"/>
          <p:cNvCxnSpPr/>
          <p:nvPr/>
        </p:nvCxnSpPr>
        <p:spPr>
          <a:xfrm>
            <a:off x="1161498" y="3200385"/>
            <a:ext cx="360040" cy="104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36912"/>
            <a:ext cx="1080120" cy="10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直線矢印コネクタ 42"/>
          <p:cNvCxnSpPr/>
          <p:nvPr/>
        </p:nvCxnSpPr>
        <p:spPr>
          <a:xfrm>
            <a:off x="2601658" y="3212976"/>
            <a:ext cx="360040" cy="104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Calculating luminosity and mass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Observing band</a:t>
            </a:r>
          </a:p>
          <a:p>
            <a:pPr lvl="1"/>
            <a:r>
              <a:rPr lang="en-US" altLang="ja-JP" dirty="0" smtClean="0"/>
              <a:t>Numerical</a:t>
            </a:r>
          </a:p>
          <a:p>
            <a:pPr lvl="1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integration</a:t>
            </a:r>
          </a:p>
          <a:p>
            <a:r>
              <a:rPr kumimoji="1" lang="en-US" altLang="ja-JP" dirty="0" smtClean="0"/>
              <a:t>Above them</a:t>
            </a:r>
          </a:p>
          <a:p>
            <a:pPr lvl="1"/>
            <a:r>
              <a:rPr lang="en-US" altLang="ja-JP" dirty="0" smtClean="0"/>
              <a:t>B.B. fitting</a:t>
            </a:r>
          </a:p>
          <a:p>
            <a:pPr lvl="1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and integrating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Calculating mass assuming each object is at ZAMS.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grpSp>
        <p:nvGrpSpPr>
          <p:cNvPr id="51" name="グループ化 50"/>
          <p:cNvGrpSpPr/>
          <p:nvPr/>
        </p:nvGrpSpPr>
        <p:grpSpPr>
          <a:xfrm>
            <a:off x="3523205" y="1340768"/>
            <a:ext cx="5548788" cy="3930859"/>
            <a:chOff x="3379802" y="1340768"/>
            <a:chExt cx="5692190" cy="4032448"/>
          </a:xfrm>
        </p:grpSpPr>
        <p:sp>
          <p:nvSpPr>
            <p:cNvPr id="29" name="正方形/長方形 28"/>
            <p:cNvSpPr/>
            <p:nvPr/>
          </p:nvSpPr>
          <p:spPr>
            <a:xfrm>
              <a:off x="3421536" y="1340768"/>
              <a:ext cx="5650455" cy="4032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4211960" y="1484784"/>
              <a:ext cx="4683868" cy="3456384"/>
              <a:chOff x="4283968" y="2708920"/>
              <a:chExt cx="4683868" cy="3456384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180" b="4137"/>
              <a:stretch>
                <a:fillRect/>
              </a:stretch>
            </p:blipFill>
            <p:spPr bwMode="auto">
              <a:xfrm>
                <a:off x="4283968" y="2708920"/>
                <a:ext cx="4680520" cy="345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テキスト ボックス 32"/>
              <p:cNvSpPr txBox="1"/>
              <p:nvPr/>
            </p:nvSpPr>
            <p:spPr>
              <a:xfrm>
                <a:off x="7599684" y="5733256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波長</a:t>
                </a:r>
                <a:r>
                  <a:rPr kumimoji="1" lang="en-US" altLang="ja-JP" dirty="0" smtClean="0"/>
                  <a:t>[</a:t>
                </a:r>
                <a:r>
                  <a:rPr kumimoji="1" lang="en-US" altLang="ja-JP" dirty="0" err="1" smtClean="0"/>
                  <a:t>μm</a:t>
                </a:r>
                <a:r>
                  <a:rPr kumimoji="1" lang="en-US" altLang="ja-JP" dirty="0" smtClean="0"/>
                  <a:t>]</a:t>
                </a:r>
                <a:endParaRPr kumimoji="1" lang="ja-JP" altLang="en-US" dirty="0"/>
              </a:p>
            </p:txBody>
          </p:sp>
        </p:grpSp>
        <p:sp>
          <p:nvSpPr>
            <p:cNvPr id="35" name="フリーフォーム 34"/>
            <p:cNvSpPr/>
            <p:nvPr/>
          </p:nvSpPr>
          <p:spPr>
            <a:xfrm>
              <a:off x="6861055" y="2242395"/>
              <a:ext cx="1924334" cy="2626765"/>
            </a:xfrm>
            <a:custGeom>
              <a:avLst/>
              <a:gdLst>
                <a:gd name="connsiteX0" fmla="*/ 13647 w 1924334"/>
                <a:gd name="connsiteY0" fmla="*/ 0 h 2661314"/>
                <a:gd name="connsiteX1" fmla="*/ 0 w 1924334"/>
                <a:gd name="connsiteY1" fmla="*/ 2661314 h 2661314"/>
                <a:gd name="connsiteX2" fmla="*/ 1924334 w 1924334"/>
                <a:gd name="connsiteY2" fmla="*/ 2647666 h 2661314"/>
                <a:gd name="connsiteX3" fmla="*/ 1910686 w 1924334"/>
                <a:gd name="connsiteY3" fmla="*/ 996287 h 2661314"/>
                <a:gd name="connsiteX4" fmla="*/ 1364776 w 1924334"/>
                <a:gd name="connsiteY4" fmla="*/ 627797 h 2661314"/>
                <a:gd name="connsiteX5" fmla="*/ 996286 w 1924334"/>
                <a:gd name="connsiteY5" fmla="*/ 382138 h 2661314"/>
                <a:gd name="connsiteX6" fmla="*/ 614149 w 1924334"/>
                <a:gd name="connsiteY6" fmla="*/ 204717 h 2661314"/>
                <a:gd name="connsiteX7" fmla="*/ 313898 w 1924334"/>
                <a:gd name="connsiteY7" fmla="*/ 95535 h 2661314"/>
                <a:gd name="connsiteX8" fmla="*/ 13647 w 1924334"/>
                <a:gd name="connsiteY8" fmla="*/ 0 h 2661314"/>
                <a:gd name="connsiteX0" fmla="*/ 13647 w 1924334"/>
                <a:gd name="connsiteY0" fmla="*/ 0 h 2661314"/>
                <a:gd name="connsiteX1" fmla="*/ 0 w 1924334"/>
                <a:gd name="connsiteY1" fmla="*/ 2661314 h 2661314"/>
                <a:gd name="connsiteX2" fmla="*/ 1924334 w 1924334"/>
                <a:gd name="connsiteY2" fmla="*/ 2647666 h 2661314"/>
                <a:gd name="connsiteX3" fmla="*/ 1887409 w 1924334"/>
                <a:gd name="connsiteY3" fmla="*/ 1056302 h 2661314"/>
                <a:gd name="connsiteX4" fmla="*/ 1364776 w 1924334"/>
                <a:gd name="connsiteY4" fmla="*/ 627797 h 2661314"/>
                <a:gd name="connsiteX5" fmla="*/ 996286 w 1924334"/>
                <a:gd name="connsiteY5" fmla="*/ 382138 h 2661314"/>
                <a:gd name="connsiteX6" fmla="*/ 614149 w 1924334"/>
                <a:gd name="connsiteY6" fmla="*/ 204717 h 2661314"/>
                <a:gd name="connsiteX7" fmla="*/ 313898 w 1924334"/>
                <a:gd name="connsiteY7" fmla="*/ 95535 h 2661314"/>
                <a:gd name="connsiteX8" fmla="*/ 13647 w 1924334"/>
                <a:gd name="connsiteY8" fmla="*/ 0 h 2661314"/>
                <a:gd name="connsiteX0" fmla="*/ 13647 w 1924334"/>
                <a:gd name="connsiteY0" fmla="*/ 0 h 2661314"/>
                <a:gd name="connsiteX1" fmla="*/ 0 w 1924334"/>
                <a:gd name="connsiteY1" fmla="*/ 2661314 h 2661314"/>
                <a:gd name="connsiteX2" fmla="*/ 1924334 w 1924334"/>
                <a:gd name="connsiteY2" fmla="*/ 2647666 h 2661314"/>
                <a:gd name="connsiteX3" fmla="*/ 1887409 w 1924334"/>
                <a:gd name="connsiteY3" fmla="*/ 1056302 h 2661314"/>
                <a:gd name="connsiteX4" fmla="*/ 1364776 w 1924334"/>
                <a:gd name="connsiteY4" fmla="*/ 627797 h 2661314"/>
                <a:gd name="connsiteX5" fmla="*/ 996286 w 1924334"/>
                <a:gd name="connsiteY5" fmla="*/ 382138 h 2661314"/>
                <a:gd name="connsiteX6" fmla="*/ 614149 w 1924334"/>
                <a:gd name="connsiteY6" fmla="*/ 204717 h 2661314"/>
                <a:gd name="connsiteX7" fmla="*/ 313898 w 1924334"/>
                <a:gd name="connsiteY7" fmla="*/ 95535 h 2661314"/>
                <a:gd name="connsiteX8" fmla="*/ 13647 w 1924334"/>
                <a:gd name="connsiteY8" fmla="*/ 0 h 266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4334" h="2661314">
                  <a:moveTo>
                    <a:pt x="13647" y="0"/>
                  </a:moveTo>
                  <a:lnTo>
                    <a:pt x="0" y="2661314"/>
                  </a:lnTo>
                  <a:lnTo>
                    <a:pt x="1924334" y="2647666"/>
                  </a:lnTo>
                  <a:lnTo>
                    <a:pt x="1887409" y="1056302"/>
                  </a:lnTo>
                  <a:cubicBezTo>
                    <a:pt x="1747783" y="842721"/>
                    <a:pt x="1538987" y="770632"/>
                    <a:pt x="1364776" y="627797"/>
                  </a:cubicBezTo>
                  <a:lnTo>
                    <a:pt x="996286" y="382138"/>
                  </a:lnTo>
                  <a:lnTo>
                    <a:pt x="614149" y="204717"/>
                  </a:lnTo>
                  <a:lnTo>
                    <a:pt x="313898" y="95535"/>
                  </a:lnTo>
                  <a:lnTo>
                    <a:pt x="13647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092280" y="3358733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Black Body fitting</a:t>
              </a:r>
              <a:endParaRPr kumimoji="1" lang="en-US" altLang="ja-JP" dirty="0" smtClean="0"/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5523574" y="2160509"/>
              <a:ext cx="1337481" cy="2708651"/>
            </a:xfrm>
            <a:custGeom>
              <a:avLst/>
              <a:gdLst>
                <a:gd name="connsiteX0" fmla="*/ 0 w 1337481"/>
                <a:gd name="connsiteY0" fmla="*/ 887104 h 2743200"/>
                <a:gd name="connsiteX1" fmla="*/ 0 w 1337481"/>
                <a:gd name="connsiteY1" fmla="*/ 2743200 h 2743200"/>
                <a:gd name="connsiteX2" fmla="*/ 1337481 w 1337481"/>
                <a:gd name="connsiteY2" fmla="*/ 2743200 h 2743200"/>
                <a:gd name="connsiteX3" fmla="*/ 1337481 w 1337481"/>
                <a:gd name="connsiteY3" fmla="*/ 95534 h 2743200"/>
                <a:gd name="connsiteX4" fmla="*/ 1023582 w 1337481"/>
                <a:gd name="connsiteY4" fmla="*/ 0 h 2743200"/>
                <a:gd name="connsiteX5" fmla="*/ 545911 w 1337481"/>
                <a:gd name="connsiteY5" fmla="*/ 136477 h 2743200"/>
                <a:gd name="connsiteX6" fmla="*/ 0 w 1337481"/>
                <a:gd name="connsiteY6" fmla="*/ 887104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7481" h="2743200">
                  <a:moveTo>
                    <a:pt x="0" y="887104"/>
                  </a:moveTo>
                  <a:lnTo>
                    <a:pt x="0" y="2743200"/>
                  </a:lnTo>
                  <a:lnTo>
                    <a:pt x="1337481" y="2743200"/>
                  </a:lnTo>
                  <a:lnTo>
                    <a:pt x="1337481" y="95534"/>
                  </a:lnTo>
                  <a:lnTo>
                    <a:pt x="1023582" y="0"/>
                  </a:lnTo>
                  <a:lnTo>
                    <a:pt x="545911" y="136477"/>
                  </a:lnTo>
                  <a:lnTo>
                    <a:pt x="0" y="88710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580112" y="3573016"/>
              <a:ext cx="1313267" cy="663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Numerical integration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067944" y="4941168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436096" y="4941168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20</a:t>
              </a:r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28184" y="4941168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30</a:t>
              </a:r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804248" y="4941168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40</a:t>
              </a:r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236296" y="4941168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50</a:t>
              </a:r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3635896" y="1412776"/>
              <a:ext cx="6617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-12</a:t>
              </a:r>
              <a:endParaRPr kumimoji="1" lang="ja-JP" altLang="en-US" baseline="300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635896" y="2492896"/>
              <a:ext cx="6617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-13</a:t>
              </a:r>
              <a:endParaRPr kumimoji="1" lang="ja-JP" altLang="en-US" baseline="300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635896" y="3645024"/>
              <a:ext cx="6617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-14</a:t>
              </a:r>
              <a:endParaRPr kumimoji="1" lang="ja-JP" altLang="en-US" baseline="300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8495928" y="4941168"/>
              <a:ext cx="5760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100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3635896" y="4653136"/>
              <a:ext cx="6617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-15</a:t>
              </a:r>
              <a:endParaRPr kumimoji="1" lang="ja-JP" altLang="en-US" baseline="300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092279" y="4509120"/>
              <a:ext cx="1795560" cy="378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Wavelength</a:t>
              </a:r>
              <a:r>
                <a:rPr kumimoji="1" lang="ja-JP" altLang="en-US" dirty="0" smtClean="0"/>
                <a:t> </a:t>
              </a:r>
              <a:r>
                <a:rPr kumimoji="1" lang="en-US" altLang="ja-JP" dirty="0" err="1" smtClean="0"/>
                <a:t>μm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2283713" y="3084929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Flux density W/m</a:t>
              </a:r>
              <a:r>
                <a:rPr kumimoji="1" lang="en-US" altLang="ja-JP" sz="2000" baseline="30000" dirty="0" smtClean="0"/>
                <a:t>2</a:t>
              </a:r>
              <a:r>
                <a:rPr kumimoji="1" lang="en-US" altLang="ja-JP" sz="2000" dirty="0" smtClean="0"/>
                <a:t>/</a:t>
              </a:r>
              <a:r>
                <a:rPr kumimoji="1" lang="en-US" altLang="ja-JP" sz="2000" dirty="0" err="1" smtClean="0"/>
                <a:t>μm</a:t>
              </a:r>
              <a:endParaRPr kumimoji="1" lang="ja-JP" altLang="en-US" sz="2000" dirty="0"/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7668344" y="1628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M8E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142" y="1170626"/>
            <a:ext cx="4492362" cy="329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SED &amp; luminosity calculation</a:t>
            </a:r>
            <a:r>
              <a:rPr kumimoji="1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IRAS 18317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Luminosity calculation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&lt;30um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Numerical integration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≧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30um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Faint: B.B. fitting using 12,18,30um (best fit 112K)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Bright: B.B. fitting using 18,30um (T as 112K)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Cooler component: B.B. fitting using sbmm (T as 30K)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1" lang="en-US" altLang="ja-JP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126876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Flux energy distribution</a:t>
            </a:r>
          </a:p>
          <a:p>
            <a:r>
              <a:rPr kumimoji="1" lang="en-US" altLang="ja-JP" dirty="0" smtClean="0"/>
              <a:t>[w/m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/um]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0152" y="44371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Wave length [um]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84368" y="148478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Sum</a:t>
            </a:r>
          </a:p>
          <a:p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</a:rPr>
              <a:t>Bright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Faint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648" y="6165304"/>
            <a:ext cx="73448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Bright: </a:t>
            </a:r>
            <a:r>
              <a:rPr lang="en-US" altLang="ja-JP" sz="2800" dirty="0" smtClean="0"/>
              <a:t>2.9</a:t>
            </a:r>
            <a:r>
              <a:rPr kumimoji="1" lang="en-US" altLang="ja-JP" sz="2800" dirty="0" smtClean="0"/>
              <a:t>*10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L</a:t>
            </a:r>
            <a:r>
              <a:rPr kumimoji="1" lang="en-US" altLang="ja-JP" sz="2800" baseline="-25000" dirty="0" smtClean="0">
                <a:cs typeface="Lucida Sans Unicode"/>
              </a:rPr>
              <a:t>⊙</a:t>
            </a:r>
            <a:r>
              <a:rPr kumimoji="1" lang="en-US" altLang="ja-JP" sz="2800" dirty="0" smtClean="0">
                <a:cs typeface="Lucida Sans Unicode"/>
              </a:rPr>
              <a:t> Faint: 2.9*10</a:t>
            </a:r>
            <a:r>
              <a:rPr kumimoji="1" lang="en-US" altLang="ja-JP" sz="2800" baseline="30000" dirty="0" smtClean="0">
                <a:cs typeface="Lucida Sans Unicode"/>
              </a:rPr>
              <a:t>3</a:t>
            </a:r>
            <a:r>
              <a:rPr kumimoji="1" lang="en-US" altLang="ja-JP" sz="2800" dirty="0" smtClean="0">
                <a:cs typeface="Lucida Sans Unicode"/>
              </a:rPr>
              <a:t>L</a:t>
            </a:r>
            <a:r>
              <a:rPr lang="en-US" altLang="ja-JP" sz="2800" baseline="-25000" dirty="0" smtClean="0">
                <a:cs typeface="Lucida Sans Unicode"/>
              </a:rPr>
              <a:t>⊙</a:t>
            </a:r>
            <a:r>
              <a:rPr kumimoji="1" lang="en-US" altLang="ja-JP" sz="2800" dirty="0" smtClean="0">
                <a:cs typeface="Lucida Sans Unicode"/>
              </a:rPr>
              <a:t> Cool: 5.9*10</a:t>
            </a:r>
            <a:r>
              <a:rPr kumimoji="1" lang="en-US" altLang="ja-JP" sz="2800" baseline="30000" dirty="0" smtClean="0">
                <a:cs typeface="Lucida Sans Unicode"/>
              </a:rPr>
              <a:t>2</a:t>
            </a:r>
            <a:r>
              <a:rPr kumimoji="1" lang="en-US" altLang="ja-JP" sz="2800" dirty="0" smtClean="0">
                <a:cs typeface="Lucida Sans Unicode"/>
              </a:rPr>
              <a:t>L</a:t>
            </a:r>
            <a:r>
              <a:rPr lang="en-US" altLang="ja-JP" sz="2800" baseline="-25000" dirty="0" smtClean="0">
                <a:cs typeface="Lucida Sans Unicode"/>
              </a:rPr>
              <a:t>⊙</a:t>
            </a:r>
            <a:endParaRPr kumimoji="1" lang="ja-JP" altLang="en-US" sz="2800" dirty="0"/>
          </a:p>
        </p:txBody>
      </p:sp>
      <p:sp>
        <p:nvSpPr>
          <p:cNvPr id="13" name="右矢印 12"/>
          <p:cNvSpPr/>
          <p:nvPr/>
        </p:nvSpPr>
        <p:spPr>
          <a:xfrm>
            <a:off x="395536" y="6165304"/>
            <a:ext cx="720080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pic>
        <p:nvPicPr>
          <p:cNvPr id="1026" name="Picture 2" descr="C:\Users\uchiyama\Documents\minitao\月報\月報書式\tex_utf8_cr_lf\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56" y="1052736"/>
            <a:ext cx="8248916" cy="48593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雲 6"/>
          <p:cNvSpPr/>
          <p:nvPr/>
        </p:nvSpPr>
        <p:spPr>
          <a:xfrm>
            <a:off x="3203848" y="2636912"/>
            <a:ext cx="1656184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雲 5"/>
          <p:cNvSpPr/>
          <p:nvPr/>
        </p:nvSpPr>
        <p:spPr>
          <a:xfrm>
            <a:off x="539552" y="2564904"/>
            <a:ext cx="1656184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Outline of massive star formation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76" y="1566084"/>
            <a:ext cx="208823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Massive Young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Stellar Object</a:t>
            </a:r>
          </a:p>
          <a:p>
            <a:r>
              <a:rPr lang="en-US" altLang="ja-JP" sz="3200" b="1" dirty="0" smtClean="0">
                <a:solidFill>
                  <a:srgbClr val="FF0000"/>
                </a:solidFill>
              </a:rPr>
              <a:t>(MYSO)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5652120" y="1996440"/>
            <a:ext cx="0" cy="2368664"/>
          </a:xfrm>
          <a:prstGeom prst="line">
            <a:avLst/>
          </a:prstGeom>
          <a:ln>
            <a:prstDash val="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635896" y="980728"/>
            <a:ext cx="410445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Zero Age </a:t>
            </a:r>
            <a:r>
              <a:rPr lang="en-US" altLang="ja-JP" sz="2400" dirty="0" smtClean="0"/>
              <a:t>Main Sequence</a:t>
            </a:r>
            <a:endParaRPr kumimoji="1" lang="en-US" altLang="ja-JP" sz="2400" dirty="0" smtClean="0"/>
          </a:p>
          <a:p>
            <a:pPr algn="ctr"/>
            <a:r>
              <a:rPr kumimoji="1" lang="en-US" altLang="ja-JP" sz="3200" dirty="0" smtClean="0"/>
              <a:t>(ZAMS)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1394773"/>
            <a:ext cx="201622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Ultra Compact </a:t>
            </a:r>
          </a:p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HII region</a:t>
            </a:r>
          </a:p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(UCHII)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21088"/>
            <a:ext cx="2248397" cy="22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線矢印コネクタ 25"/>
          <p:cNvCxnSpPr/>
          <p:nvPr/>
        </p:nvCxnSpPr>
        <p:spPr>
          <a:xfrm flipH="1">
            <a:off x="1763688" y="4005064"/>
            <a:ext cx="151216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243037" y="4974267"/>
            <a:ext cx="2376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Collapsing and internally heating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52120" y="5589240"/>
            <a:ext cx="30243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/>
              <a:t>Hydrogen burning begins and HII region is made and expanded.</a:t>
            </a:r>
            <a:endParaRPr kumimoji="1" lang="ja-JP" altLang="en-US" sz="2400" dirty="0"/>
          </a:p>
        </p:txBody>
      </p:sp>
      <p:sp>
        <p:nvSpPr>
          <p:cNvPr id="8" name="雲 7"/>
          <p:cNvSpPr/>
          <p:nvPr/>
        </p:nvSpPr>
        <p:spPr>
          <a:xfrm>
            <a:off x="5940152" y="2636912"/>
            <a:ext cx="1656184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6516216" y="3068960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  <a:alpha val="88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2483768" y="3068960"/>
            <a:ext cx="43204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3851920" y="3068960"/>
            <a:ext cx="369332" cy="369332"/>
          </a:xfrm>
          <a:prstGeom prst="ellipse">
            <a:avLst/>
          </a:prstGeom>
          <a:solidFill>
            <a:schemeClr val="accent2">
              <a:alpha val="88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星 5 14"/>
          <p:cNvSpPr/>
          <p:nvPr/>
        </p:nvSpPr>
        <p:spPr>
          <a:xfrm>
            <a:off x="6621043" y="3167094"/>
            <a:ext cx="216024" cy="21602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5220072" y="3068960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 l="2733" t="3163" r="4762" b="1943"/>
          <a:stretch>
            <a:fillRect/>
          </a:stretch>
        </p:blipFill>
        <p:spPr bwMode="auto">
          <a:xfrm>
            <a:off x="7365910" y="3789040"/>
            <a:ext cx="16705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線矢印コネクタ 54"/>
          <p:cNvCxnSpPr/>
          <p:nvPr/>
        </p:nvCxnSpPr>
        <p:spPr>
          <a:xfrm flipH="1">
            <a:off x="2627784" y="4077072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176368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Marseille+2008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452320" y="52199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Urquhart</a:t>
            </a:r>
            <a:r>
              <a:rPr kumimoji="1" lang="en-US" altLang="ja-JP" dirty="0" smtClean="0">
                <a:solidFill>
                  <a:schemeClr val="bg1"/>
                </a:solidFill>
              </a:rPr>
              <a:t>+2009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79512" y="1998132"/>
            <a:ext cx="22322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3">
                    <a:lumMod val="50000"/>
                  </a:schemeClr>
                </a:solidFill>
              </a:rPr>
              <a:t>Star-less Molecular Core</a:t>
            </a:r>
            <a:endParaRPr kumimoji="1" lang="ja-JP" alt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51520" y="5877272"/>
            <a:ext cx="158417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MSX 8μm(color)</a:t>
            </a:r>
          </a:p>
          <a:p>
            <a:r>
              <a:rPr kumimoji="1" lang="en-US" altLang="ja-JP" sz="1600" dirty="0" smtClean="0"/>
              <a:t>1.2mm(contour)</a:t>
            </a:r>
            <a:endParaRPr kumimoji="1" lang="ja-JP" altLang="en-US" sz="1600" dirty="0"/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1115616" y="4293096"/>
            <a:ext cx="20162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1691680" y="39330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3’ (~3pc)</a:t>
            </a:r>
            <a:endParaRPr kumimoji="1" lang="ja-JP" altLang="en-US" sz="14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767736" y="3708321"/>
            <a:ext cx="237626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/>
              <a:t>IRAC</a:t>
            </a:r>
            <a:r>
              <a:rPr kumimoji="1" lang="en-US" altLang="ja-JP" sz="1600" dirty="0" smtClean="0"/>
              <a:t> 3.6,4.5,8.0μm(color)</a:t>
            </a:r>
          </a:p>
          <a:p>
            <a:r>
              <a:rPr lang="en-US" altLang="ja-JP" sz="1600" dirty="0" smtClean="0"/>
              <a:t>6c</a:t>
            </a:r>
            <a:r>
              <a:rPr kumimoji="1" lang="en-US" altLang="ja-JP" sz="1600" dirty="0" smtClean="0"/>
              <a:t>m(contour)</a:t>
            </a:r>
            <a:endParaRPr kumimoji="1" lang="ja-JP" altLang="en-US" sz="1600" dirty="0"/>
          </a:p>
        </p:txBody>
      </p:sp>
      <p:cxnSp>
        <p:nvCxnSpPr>
          <p:cNvPr id="72" name="直線矢印コネクタ 71"/>
          <p:cNvCxnSpPr/>
          <p:nvPr/>
        </p:nvCxnSpPr>
        <p:spPr>
          <a:xfrm>
            <a:off x="7308304" y="5229200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7020272" y="501317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’ </a:t>
            </a:r>
            <a:endParaRPr kumimoji="1" lang="ja-JP" altLang="en-US" sz="1400" dirty="0"/>
          </a:p>
        </p:txBody>
      </p:sp>
      <p:cxnSp>
        <p:nvCxnSpPr>
          <p:cNvPr id="73" name="直線矢印コネクタ 72"/>
          <p:cNvCxnSpPr/>
          <p:nvPr/>
        </p:nvCxnSpPr>
        <p:spPr>
          <a:xfrm flipH="1">
            <a:off x="5364088" y="407707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3851920" y="407707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00000"/>
                </a:solidFill>
              </a:rPr>
              <a:t>No free- free emission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cxnSp>
        <p:nvCxnSpPr>
          <p:cNvPr id="81" name="直線矢印コネクタ 80"/>
          <p:cNvCxnSpPr/>
          <p:nvPr/>
        </p:nvCxnSpPr>
        <p:spPr>
          <a:xfrm>
            <a:off x="5652120" y="4188269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5652120" y="422108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</a:rPr>
              <a:t>F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ree- free emission 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grpSp>
        <p:nvGrpSpPr>
          <p:cNvPr id="93" name="グループ化 92"/>
          <p:cNvGrpSpPr/>
          <p:nvPr/>
        </p:nvGrpSpPr>
        <p:grpSpPr>
          <a:xfrm>
            <a:off x="2677" y="3140968"/>
            <a:ext cx="9144000" cy="3033628"/>
            <a:chOff x="2677" y="3140968"/>
            <a:chExt cx="9144000" cy="3033628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2677" y="3140968"/>
              <a:ext cx="9144000" cy="3033628"/>
              <a:chOff x="36512" y="3645024"/>
              <a:chExt cx="9144000" cy="3033628"/>
            </a:xfrm>
          </p:grpSpPr>
          <p:grpSp>
            <p:nvGrpSpPr>
              <p:cNvPr id="58" name="グループ化 57"/>
              <p:cNvGrpSpPr/>
              <p:nvPr/>
            </p:nvGrpSpPr>
            <p:grpSpPr>
              <a:xfrm>
                <a:off x="36512" y="3645024"/>
                <a:ext cx="9144000" cy="3033628"/>
                <a:chOff x="-10386" y="2132856"/>
                <a:chExt cx="9144000" cy="3033628"/>
              </a:xfrm>
            </p:grpSpPr>
            <p:grpSp>
              <p:nvGrpSpPr>
                <p:cNvPr id="56" name="グループ化 55"/>
                <p:cNvGrpSpPr/>
                <p:nvPr/>
              </p:nvGrpSpPr>
              <p:grpSpPr>
                <a:xfrm>
                  <a:off x="-10386" y="2132856"/>
                  <a:ext cx="9144000" cy="3024336"/>
                  <a:chOff x="-10386" y="2132856"/>
                  <a:chExt cx="9144000" cy="3024336"/>
                </a:xfrm>
              </p:grpSpPr>
              <p:grpSp>
                <p:nvGrpSpPr>
                  <p:cNvPr id="54" name="グループ化 53"/>
                  <p:cNvGrpSpPr/>
                  <p:nvPr/>
                </p:nvGrpSpPr>
                <p:grpSpPr>
                  <a:xfrm>
                    <a:off x="-10386" y="2132856"/>
                    <a:ext cx="9144000" cy="3024336"/>
                    <a:chOff x="0" y="2420888"/>
                    <a:chExt cx="9144000" cy="3024336"/>
                  </a:xfrm>
                </p:grpSpPr>
                <p:sp>
                  <p:nvSpPr>
                    <p:cNvPr id="37" name="正方形/長方形 36"/>
                    <p:cNvSpPr/>
                    <p:nvPr/>
                  </p:nvSpPr>
                  <p:spPr>
                    <a:xfrm>
                      <a:off x="0" y="2420888"/>
                      <a:ext cx="9144000" cy="30243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2053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6080"/>
                    <a:stretch>
                      <a:fillRect/>
                    </a:stretch>
                  </p:blipFill>
                  <p:spPr bwMode="auto">
                    <a:xfrm>
                      <a:off x="179512" y="2852936"/>
                      <a:ext cx="2772816" cy="20592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054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 l="4875" b="2024"/>
                    <a:stretch>
                      <a:fillRect/>
                    </a:stretch>
                  </p:blipFill>
                  <p:spPr bwMode="auto">
                    <a:xfrm>
                      <a:off x="6300192" y="2780928"/>
                      <a:ext cx="2771800" cy="21602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052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987824" y="2780928"/>
                      <a:ext cx="3230494" cy="21393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" name="テキスト ボックス 33"/>
                    <p:cNvSpPr txBox="1"/>
                    <p:nvPr/>
                  </p:nvSpPr>
                  <p:spPr>
                    <a:xfrm>
                      <a:off x="107504" y="2514382"/>
                      <a:ext cx="1080120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log(</a:t>
                      </a:r>
                      <a:r>
                        <a:rPr kumimoji="1" lang="en-US" altLang="ja-JP" sz="1600" dirty="0" err="1" smtClean="0"/>
                        <a:t>Sν</a:t>
                      </a:r>
                      <a:r>
                        <a:rPr kumimoji="1" lang="en-US" altLang="ja-JP" sz="1600" dirty="0" smtClean="0"/>
                        <a:t>) [</a:t>
                      </a:r>
                      <a:r>
                        <a:rPr kumimoji="1" lang="en-US" altLang="ja-JP" sz="1600" dirty="0" err="1" smtClean="0"/>
                        <a:t>Jy</a:t>
                      </a:r>
                      <a:r>
                        <a:rPr kumimoji="1" lang="en-US" altLang="ja-JP" sz="1600" dirty="0" smtClean="0"/>
                        <a:t>]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35" name="テキスト ボックス 34"/>
                    <p:cNvSpPr txBox="1"/>
                    <p:nvPr/>
                  </p:nvSpPr>
                  <p:spPr>
                    <a:xfrm>
                      <a:off x="1567420" y="4352052"/>
                      <a:ext cx="1800200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sz="1400" dirty="0" smtClean="0"/>
                        <a:t>log(wavelength )</a:t>
                      </a:r>
                      <a:r>
                        <a:rPr kumimoji="1" lang="en-US" altLang="ja-JP" sz="1400" dirty="0" smtClean="0"/>
                        <a:t> [</a:t>
                      </a:r>
                      <a:r>
                        <a:rPr kumimoji="1" lang="en-US" altLang="ja-JP" sz="1400" dirty="0" err="1" smtClean="0"/>
                        <a:t>μm</a:t>
                      </a:r>
                      <a:r>
                        <a:rPr kumimoji="1" lang="en-US" altLang="ja-JP" sz="1400" dirty="0" smtClean="0"/>
                        <a:t>]</a:t>
                      </a:r>
                      <a:endParaRPr kumimoji="1" lang="ja-JP" altLang="en-US" sz="1400" dirty="0"/>
                    </a:p>
                  </p:txBody>
                </p:sp>
                <p:sp>
                  <p:nvSpPr>
                    <p:cNvPr id="36" name="テキスト ボックス 35"/>
                    <p:cNvSpPr txBox="1"/>
                    <p:nvPr/>
                  </p:nvSpPr>
                  <p:spPr>
                    <a:xfrm>
                      <a:off x="3334801" y="4757963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38" name="テキスト ボックス 37"/>
                    <p:cNvSpPr txBox="1"/>
                    <p:nvPr/>
                  </p:nvSpPr>
                  <p:spPr>
                    <a:xfrm>
                      <a:off x="4041818" y="4757963"/>
                      <a:ext cx="43204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10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39" name="テキスト ボックス 38"/>
                    <p:cNvSpPr txBox="1"/>
                    <p:nvPr/>
                  </p:nvSpPr>
                  <p:spPr>
                    <a:xfrm>
                      <a:off x="4827213" y="4771026"/>
                      <a:ext cx="504056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100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40" name="テキスト ボックス 39"/>
                    <p:cNvSpPr txBox="1"/>
                    <p:nvPr/>
                  </p:nvSpPr>
                  <p:spPr>
                    <a:xfrm>
                      <a:off x="5573742" y="4771026"/>
                      <a:ext cx="64807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1000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41" name="テキスト ボックス 40"/>
                    <p:cNvSpPr txBox="1"/>
                    <p:nvPr/>
                  </p:nvSpPr>
                  <p:spPr>
                    <a:xfrm>
                      <a:off x="6267373" y="4784089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42" name="テキスト ボックス 41"/>
                    <p:cNvSpPr txBox="1"/>
                    <p:nvPr/>
                  </p:nvSpPr>
                  <p:spPr>
                    <a:xfrm>
                      <a:off x="6974390" y="4784089"/>
                      <a:ext cx="43204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10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43" name="テキスト ボックス 42"/>
                    <p:cNvSpPr txBox="1"/>
                    <p:nvPr/>
                  </p:nvSpPr>
                  <p:spPr>
                    <a:xfrm>
                      <a:off x="7759785" y="4784089"/>
                      <a:ext cx="504056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100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44" name="テキスト ボックス 43"/>
                    <p:cNvSpPr txBox="1"/>
                    <p:nvPr/>
                  </p:nvSpPr>
                  <p:spPr>
                    <a:xfrm>
                      <a:off x="8493251" y="4784089"/>
                      <a:ext cx="637686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1000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45" name="テキスト ボックス 44"/>
                    <p:cNvSpPr txBox="1"/>
                    <p:nvPr/>
                  </p:nvSpPr>
                  <p:spPr>
                    <a:xfrm>
                      <a:off x="192575" y="4712081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46" name="テキスト ボックス 45"/>
                    <p:cNvSpPr txBox="1"/>
                    <p:nvPr/>
                  </p:nvSpPr>
                  <p:spPr>
                    <a:xfrm>
                      <a:off x="899592" y="4712081"/>
                      <a:ext cx="43204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10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47" name="テキスト ボックス 46"/>
                    <p:cNvSpPr txBox="1"/>
                    <p:nvPr/>
                  </p:nvSpPr>
                  <p:spPr>
                    <a:xfrm>
                      <a:off x="1671924" y="4712081"/>
                      <a:ext cx="504056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100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48" name="テキスト ボックス 47"/>
                    <p:cNvSpPr txBox="1"/>
                    <p:nvPr/>
                  </p:nvSpPr>
                  <p:spPr>
                    <a:xfrm>
                      <a:off x="2339752" y="4725144"/>
                      <a:ext cx="64807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/>
                        <a:t>1000</a:t>
                      </a:r>
                      <a:endParaRPr kumimoji="1" lang="ja-JP" altLang="en-US" sz="1600" dirty="0"/>
                    </a:p>
                  </p:txBody>
                </p:sp>
                <p:sp>
                  <p:nvSpPr>
                    <p:cNvPr id="51" name="右矢印 50"/>
                    <p:cNvSpPr/>
                    <p:nvPr/>
                  </p:nvSpPr>
                  <p:spPr>
                    <a:xfrm>
                      <a:off x="2987824" y="2708920"/>
                      <a:ext cx="288032" cy="36004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" name="右矢印 51"/>
                    <p:cNvSpPr/>
                    <p:nvPr/>
                  </p:nvSpPr>
                  <p:spPr>
                    <a:xfrm>
                      <a:off x="6156176" y="2708920"/>
                      <a:ext cx="288032" cy="36004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3" name="テキスト ボックス 52"/>
                  <p:cNvSpPr txBox="1"/>
                  <p:nvPr/>
                </p:nvSpPr>
                <p:spPr>
                  <a:xfrm>
                    <a:off x="4644008" y="4787860"/>
                    <a:ext cx="165618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Marseille+2008</a:t>
                    </a:r>
                    <a:endParaRPr kumimoji="1" lang="ja-JP" altLang="en-US" dirty="0"/>
                  </a:p>
                </p:txBody>
              </p:sp>
            </p:grpSp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7452320" y="4797152"/>
                  <a:ext cx="15121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de Wit</a:t>
                  </a:r>
                  <a:r>
                    <a:rPr kumimoji="1" lang="en-US" altLang="ja-JP" dirty="0" smtClean="0"/>
                    <a:t>+2009</a:t>
                  </a:r>
                  <a:endParaRPr kumimoji="1" lang="ja-JP" altLang="en-US" dirty="0"/>
                </a:p>
              </p:txBody>
            </p:sp>
          </p:grpSp>
          <p:sp>
            <p:nvSpPr>
              <p:cNvPr id="62" name="フリーフォーム 61"/>
              <p:cNvSpPr/>
              <p:nvPr/>
            </p:nvSpPr>
            <p:spPr>
              <a:xfrm>
                <a:off x="4283968" y="4067030"/>
                <a:ext cx="1944216" cy="1738234"/>
              </a:xfrm>
              <a:custGeom>
                <a:avLst/>
                <a:gdLst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  <a:gd name="connsiteX0" fmla="*/ 1489166 w 1489166"/>
                  <a:gd name="connsiteY0" fmla="*/ 1217108 h 1648182"/>
                  <a:gd name="connsiteX1" fmla="*/ 595666 w 1489166"/>
                  <a:gd name="connsiteY1" fmla="*/ 71846 h 1648182"/>
                  <a:gd name="connsiteX2" fmla="*/ 0 w 1489166"/>
                  <a:gd name="connsiteY2" fmla="*/ 1648182 h 1648182"/>
                  <a:gd name="connsiteX0" fmla="*/ 1548733 w 1548733"/>
                  <a:gd name="connsiteY0" fmla="*/ 1522075 h 1648182"/>
                  <a:gd name="connsiteX1" fmla="*/ 595666 w 1548733"/>
                  <a:gd name="connsiteY1" fmla="*/ 71846 h 1648182"/>
                  <a:gd name="connsiteX2" fmla="*/ 0 w 1548733"/>
                  <a:gd name="connsiteY2" fmla="*/ 1648182 h 1648182"/>
                  <a:gd name="connsiteX0" fmla="*/ 1548733 w 1548733"/>
                  <a:gd name="connsiteY0" fmla="*/ 1522075 h 1648182"/>
                  <a:gd name="connsiteX1" fmla="*/ 595666 w 1548733"/>
                  <a:gd name="connsiteY1" fmla="*/ 71846 h 1648182"/>
                  <a:gd name="connsiteX2" fmla="*/ 0 w 1548733"/>
                  <a:gd name="connsiteY2" fmla="*/ 1648182 h 1648182"/>
                  <a:gd name="connsiteX0" fmla="*/ 1548733 w 1548733"/>
                  <a:gd name="connsiteY0" fmla="*/ 1522075 h 1522075"/>
                  <a:gd name="connsiteX1" fmla="*/ 595666 w 1548733"/>
                  <a:gd name="connsiteY1" fmla="*/ 71846 h 1522075"/>
                  <a:gd name="connsiteX2" fmla="*/ 0 w 1548733"/>
                  <a:gd name="connsiteY2" fmla="*/ 1269862 h 1522075"/>
                  <a:gd name="connsiteX0" fmla="*/ 1608300 w 1608300"/>
                  <a:gd name="connsiteY0" fmla="*/ 1522075 h 1522075"/>
                  <a:gd name="connsiteX1" fmla="*/ 655233 w 1608300"/>
                  <a:gd name="connsiteY1" fmla="*/ 71846 h 1522075"/>
                  <a:gd name="connsiteX2" fmla="*/ 0 w 1608300"/>
                  <a:gd name="connsiteY2" fmla="*/ 1332915 h 152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8300" h="1522075">
                    <a:moveTo>
                      <a:pt x="1608300" y="1522075"/>
                    </a:moveTo>
                    <a:cubicBezTo>
                      <a:pt x="1295415" y="863034"/>
                      <a:pt x="903427" y="0"/>
                      <a:pt x="655233" y="71846"/>
                    </a:cubicBezTo>
                    <a:cubicBezTo>
                      <a:pt x="361279" y="49818"/>
                      <a:pt x="28425" y="988412"/>
                      <a:pt x="0" y="1332915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/>
              <p:cNvSpPr/>
              <p:nvPr/>
            </p:nvSpPr>
            <p:spPr>
              <a:xfrm>
                <a:off x="3879670" y="5006807"/>
                <a:ext cx="404298" cy="949856"/>
              </a:xfrm>
              <a:custGeom>
                <a:avLst/>
                <a:gdLst>
                  <a:gd name="connsiteX0" fmla="*/ 500743 w 500743"/>
                  <a:gd name="connsiteY0" fmla="*/ 483326 h 1108166"/>
                  <a:gd name="connsiteX1" fmla="*/ 304800 w 500743"/>
                  <a:gd name="connsiteY1" fmla="*/ 78377 h 1108166"/>
                  <a:gd name="connsiteX2" fmla="*/ 43543 w 500743"/>
                  <a:gd name="connsiteY2" fmla="*/ 953589 h 1108166"/>
                  <a:gd name="connsiteX3" fmla="*/ 43543 w 500743"/>
                  <a:gd name="connsiteY3" fmla="*/ 1005840 h 1108166"/>
                  <a:gd name="connsiteX0" fmla="*/ 500581 w 500581"/>
                  <a:gd name="connsiteY0" fmla="*/ 479593 h 1103811"/>
                  <a:gd name="connsiteX1" fmla="*/ 303664 w 500581"/>
                  <a:gd name="connsiteY1" fmla="*/ 78377 h 1103811"/>
                  <a:gd name="connsiteX2" fmla="*/ 43381 w 500581"/>
                  <a:gd name="connsiteY2" fmla="*/ 949856 h 1103811"/>
                  <a:gd name="connsiteX3" fmla="*/ 43381 w 500581"/>
                  <a:gd name="connsiteY3" fmla="*/ 1002107 h 1103811"/>
                  <a:gd name="connsiteX0" fmla="*/ 500581 w 500581"/>
                  <a:gd name="connsiteY0" fmla="*/ 479593 h 1103811"/>
                  <a:gd name="connsiteX1" fmla="*/ 303664 w 500581"/>
                  <a:gd name="connsiteY1" fmla="*/ 78377 h 1103811"/>
                  <a:gd name="connsiteX2" fmla="*/ 43381 w 500581"/>
                  <a:gd name="connsiteY2" fmla="*/ 949856 h 1103811"/>
                  <a:gd name="connsiteX3" fmla="*/ 43381 w 500581"/>
                  <a:gd name="connsiteY3" fmla="*/ 1002107 h 1103811"/>
                  <a:gd name="connsiteX0" fmla="*/ 500581 w 500581"/>
                  <a:gd name="connsiteY0" fmla="*/ 479593 h 1103811"/>
                  <a:gd name="connsiteX1" fmla="*/ 303664 w 500581"/>
                  <a:gd name="connsiteY1" fmla="*/ 78377 h 1103811"/>
                  <a:gd name="connsiteX2" fmla="*/ 43381 w 500581"/>
                  <a:gd name="connsiteY2" fmla="*/ 949856 h 1103811"/>
                  <a:gd name="connsiteX3" fmla="*/ 43381 w 500581"/>
                  <a:gd name="connsiteY3" fmla="*/ 1002107 h 1103811"/>
                  <a:gd name="connsiteX0" fmla="*/ 457200 w 457200"/>
                  <a:gd name="connsiteY0" fmla="*/ 479593 h 949856"/>
                  <a:gd name="connsiteX1" fmla="*/ 260283 w 457200"/>
                  <a:gd name="connsiteY1" fmla="*/ 78377 h 949856"/>
                  <a:gd name="connsiteX2" fmla="*/ 0 w 457200"/>
                  <a:gd name="connsiteY2" fmla="*/ 949856 h 949856"/>
                  <a:gd name="connsiteX0" fmla="*/ 332290 w 336483"/>
                  <a:gd name="connsiteY0" fmla="*/ 582433 h 949856"/>
                  <a:gd name="connsiteX1" fmla="*/ 260283 w 336483"/>
                  <a:gd name="connsiteY1" fmla="*/ 78377 h 949856"/>
                  <a:gd name="connsiteX2" fmla="*/ 0 w 336483"/>
                  <a:gd name="connsiteY2" fmla="*/ 949856 h 949856"/>
                  <a:gd name="connsiteX0" fmla="*/ 332290 w 338706"/>
                  <a:gd name="connsiteY0" fmla="*/ 582433 h 949856"/>
                  <a:gd name="connsiteX1" fmla="*/ 260283 w 338706"/>
                  <a:gd name="connsiteY1" fmla="*/ 78377 h 949856"/>
                  <a:gd name="connsiteX2" fmla="*/ 0 w 338706"/>
                  <a:gd name="connsiteY2" fmla="*/ 949856 h 949856"/>
                  <a:gd name="connsiteX0" fmla="*/ 332290 w 338706"/>
                  <a:gd name="connsiteY0" fmla="*/ 654441 h 949856"/>
                  <a:gd name="connsiteX1" fmla="*/ 260283 w 338706"/>
                  <a:gd name="connsiteY1" fmla="*/ 78377 h 949856"/>
                  <a:gd name="connsiteX2" fmla="*/ 0 w 338706"/>
                  <a:gd name="connsiteY2" fmla="*/ 949856 h 949856"/>
                  <a:gd name="connsiteX0" fmla="*/ 404298 w 410714"/>
                  <a:gd name="connsiteY0" fmla="*/ 582433 h 949856"/>
                  <a:gd name="connsiteX1" fmla="*/ 260283 w 410714"/>
                  <a:gd name="connsiteY1" fmla="*/ 78377 h 949856"/>
                  <a:gd name="connsiteX2" fmla="*/ 0 w 410714"/>
                  <a:gd name="connsiteY2" fmla="*/ 949856 h 949856"/>
                  <a:gd name="connsiteX0" fmla="*/ 404298 w 404298"/>
                  <a:gd name="connsiteY0" fmla="*/ 582433 h 949856"/>
                  <a:gd name="connsiteX1" fmla="*/ 260283 w 404298"/>
                  <a:gd name="connsiteY1" fmla="*/ 78377 h 949856"/>
                  <a:gd name="connsiteX2" fmla="*/ 0 w 404298"/>
                  <a:gd name="connsiteY2" fmla="*/ 949856 h 949856"/>
                  <a:gd name="connsiteX0" fmla="*/ 404298 w 404298"/>
                  <a:gd name="connsiteY0" fmla="*/ 582433 h 949856"/>
                  <a:gd name="connsiteX1" fmla="*/ 260283 w 404298"/>
                  <a:gd name="connsiteY1" fmla="*/ 78377 h 949856"/>
                  <a:gd name="connsiteX2" fmla="*/ 0 w 404298"/>
                  <a:gd name="connsiteY2" fmla="*/ 949856 h 94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298" h="949856">
                    <a:moveTo>
                      <a:pt x="404298" y="582433"/>
                    </a:moveTo>
                    <a:cubicBezTo>
                      <a:pt x="366455" y="327949"/>
                      <a:pt x="336483" y="0"/>
                      <a:pt x="260283" y="78377"/>
                    </a:cubicBezTo>
                    <a:cubicBezTo>
                      <a:pt x="160554" y="129532"/>
                      <a:pt x="43381" y="795901"/>
                      <a:pt x="0" y="949856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 63"/>
              <p:cNvSpPr/>
              <p:nvPr/>
            </p:nvSpPr>
            <p:spPr>
              <a:xfrm>
                <a:off x="7236296" y="4355062"/>
                <a:ext cx="1728192" cy="1378194"/>
              </a:xfrm>
              <a:custGeom>
                <a:avLst/>
                <a:gdLst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  <a:gd name="connsiteX0" fmla="*/ 1489166 w 1489166"/>
                  <a:gd name="connsiteY0" fmla="*/ 1217108 h 1648182"/>
                  <a:gd name="connsiteX1" fmla="*/ 595666 w 1489166"/>
                  <a:gd name="connsiteY1" fmla="*/ 71846 h 1648182"/>
                  <a:gd name="connsiteX2" fmla="*/ 0 w 1489166"/>
                  <a:gd name="connsiteY2" fmla="*/ 1648182 h 1648182"/>
                  <a:gd name="connsiteX0" fmla="*/ 1548733 w 1548733"/>
                  <a:gd name="connsiteY0" fmla="*/ 1522075 h 1648182"/>
                  <a:gd name="connsiteX1" fmla="*/ 595666 w 1548733"/>
                  <a:gd name="connsiteY1" fmla="*/ 71846 h 1648182"/>
                  <a:gd name="connsiteX2" fmla="*/ 0 w 1548733"/>
                  <a:gd name="connsiteY2" fmla="*/ 1648182 h 1648182"/>
                  <a:gd name="connsiteX0" fmla="*/ 1548733 w 1548733"/>
                  <a:gd name="connsiteY0" fmla="*/ 1522075 h 1648182"/>
                  <a:gd name="connsiteX1" fmla="*/ 595666 w 1548733"/>
                  <a:gd name="connsiteY1" fmla="*/ 71846 h 1648182"/>
                  <a:gd name="connsiteX2" fmla="*/ 0 w 1548733"/>
                  <a:gd name="connsiteY2" fmla="*/ 1648182 h 1648182"/>
                  <a:gd name="connsiteX0" fmla="*/ 1548733 w 1548733"/>
                  <a:gd name="connsiteY0" fmla="*/ 1522075 h 1522075"/>
                  <a:gd name="connsiteX1" fmla="*/ 595666 w 1548733"/>
                  <a:gd name="connsiteY1" fmla="*/ 71846 h 1522075"/>
                  <a:gd name="connsiteX2" fmla="*/ 0 w 1548733"/>
                  <a:gd name="connsiteY2" fmla="*/ 1269862 h 1522075"/>
                  <a:gd name="connsiteX0" fmla="*/ 1608300 w 1608300"/>
                  <a:gd name="connsiteY0" fmla="*/ 1522075 h 1522075"/>
                  <a:gd name="connsiteX1" fmla="*/ 655233 w 1608300"/>
                  <a:gd name="connsiteY1" fmla="*/ 71846 h 1522075"/>
                  <a:gd name="connsiteX2" fmla="*/ 0 w 1608300"/>
                  <a:gd name="connsiteY2" fmla="*/ 1332915 h 1522075"/>
                  <a:gd name="connsiteX0" fmla="*/ 1489167 w 1489167"/>
                  <a:gd name="connsiteY0" fmla="*/ 1206808 h 1332915"/>
                  <a:gd name="connsiteX1" fmla="*/ 655233 w 1489167"/>
                  <a:gd name="connsiteY1" fmla="*/ 71846 h 1332915"/>
                  <a:gd name="connsiteX2" fmla="*/ 0 w 1489167"/>
                  <a:gd name="connsiteY2" fmla="*/ 1332915 h 1332915"/>
                  <a:gd name="connsiteX0" fmla="*/ 1429600 w 1429600"/>
                  <a:gd name="connsiteY0" fmla="*/ 1206808 h 1206808"/>
                  <a:gd name="connsiteX1" fmla="*/ 595666 w 1429600"/>
                  <a:gd name="connsiteY1" fmla="*/ 71846 h 1206808"/>
                  <a:gd name="connsiteX2" fmla="*/ 0 w 1429600"/>
                  <a:gd name="connsiteY2" fmla="*/ 702381 h 1206808"/>
                  <a:gd name="connsiteX0" fmla="*/ 1429600 w 1429600"/>
                  <a:gd name="connsiteY0" fmla="*/ 1206808 h 1206808"/>
                  <a:gd name="connsiteX1" fmla="*/ 595666 w 1429600"/>
                  <a:gd name="connsiteY1" fmla="*/ 71846 h 1206808"/>
                  <a:gd name="connsiteX2" fmla="*/ 0 w 1429600"/>
                  <a:gd name="connsiteY2" fmla="*/ 702381 h 120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9600" h="1206808">
                    <a:moveTo>
                      <a:pt x="1429600" y="1206808"/>
                    </a:moveTo>
                    <a:cubicBezTo>
                      <a:pt x="1116715" y="547767"/>
                      <a:pt x="843860" y="0"/>
                      <a:pt x="595666" y="71846"/>
                    </a:cubicBezTo>
                    <a:cubicBezTo>
                      <a:pt x="301712" y="49818"/>
                      <a:pt x="104502" y="423809"/>
                      <a:pt x="0" y="702381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 64"/>
              <p:cNvSpPr/>
              <p:nvPr/>
            </p:nvSpPr>
            <p:spPr>
              <a:xfrm>
                <a:off x="6627060" y="4790783"/>
                <a:ext cx="609235" cy="1158497"/>
              </a:xfrm>
              <a:custGeom>
                <a:avLst/>
                <a:gdLst>
                  <a:gd name="connsiteX0" fmla="*/ 500743 w 500743"/>
                  <a:gd name="connsiteY0" fmla="*/ 483326 h 1108166"/>
                  <a:gd name="connsiteX1" fmla="*/ 304800 w 500743"/>
                  <a:gd name="connsiteY1" fmla="*/ 78377 h 1108166"/>
                  <a:gd name="connsiteX2" fmla="*/ 43543 w 500743"/>
                  <a:gd name="connsiteY2" fmla="*/ 953589 h 1108166"/>
                  <a:gd name="connsiteX3" fmla="*/ 43543 w 500743"/>
                  <a:gd name="connsiteY3" fmla="*/ 1005840 h 1108166"/>
                  <a:gd name="connsiteX0" fmla="*/ 500581 w 500581"/>
                  <a:gd name="connsiteY0" fmla="*/ 479593 h 1103811"/>
                  <a:gd name="connsiteX1" fmla="*/ 303664 w 500581"/>
                  <a:gd name="connsiteY1" fmla="*/ 78377 h 1103811"/>
                  <a:gd name="connsiteX2" fmla="*/ 43381 w 500581"/>
                  <a:gd name="connsiteY2" fmla="*/ 949856 h 1103811"/>
                  <a:gd name="connsiteX3" fmla="*/ 43381 w 500581"/>
                  <a:gd name="connsiteY3" fmla="*/ 1002107 h 1103811"/>
                  <a:gd name="connsiteX0" fmla="*/ 500581 w 500581"/>
                  <a:gd name="connsiteY0" fmla="*/ 479593 h 1103811"/>
                  <a:gd name="connsiteX1" fmla="*/ 303664 w 500581"/>
                  <a:gd name="connsiteY1" fmla="*/ 78377 h 1103811"/>
                  <a:gd name="connsiteX2" fmla="*/ 43381 w 500581"/>
                  <a:gd name="connsiteY2" fmla="*/ 949856 h 1103811"/>
                  <a:gd name="connsiteX3" fmla="*/ 43381 w 500581"/>
                  <a:gd name="connsiteY3" fmla="*/ 1002107 h 1103811"/>
                  <a:gd name="connsiteX0" fmla="*/ 500581 w 500581"/>
                  <a:gd name="connsiteY0" fmla="*/ 479593 h 1103811"/>
                  <a:gd name="connsiteX1" fmla="*/ 303664 w 500581"/>
                  <a:gd name="connsiteY1" fmla="*/ 78377 h 1103811"/>
                  <a:gd name="connsiteX2" fmla="*/ 43381 w 500581"/>
                  <a:gd name="connsiteY2" fmla="*/ 949856 h 1103811"/>
                  <a:gd name="connsiteX3" fmla="*/ 43381 w 500581"/>
                  <a:gd name="connsiteY3" fmla="*/ 1002107 h 1103811"/>
                  <a:gd name="connsiteX0" fmla="*/ 457200 w 457200"/>
                  <a:gd name="connsiteY0" fmla="*/ 479593 h 949856"/>
                  <a:gd name="connsiteX1" fmla="*/ 260283 w 457200"/>
                  <a:gd name="connsiteY1" fmla="*/ 78377 h 949856"/>
                  <a:gd name="connsiteX2" fmla="*/ 0 w 457200"/>
                  <a:gd name="connsiteY2" fmla="*/ 949856 h 949856"/>
                  <a:gd name="connsiteX0" fmla="*/ 332290 w 336483"/>
                  <a:gd name="connsiteY0" fmla="*/ 582433 h 949856"/>
                  <a:gd name="connsiteX1" fmla="*/ 260283 w 336483"/>
                  <a:gd name="connsiteY1" fmla="*/ 78377 h 949856"/>
                  <a:gd name="connsiteX2" fmla="*/ 0 w 336483"/>
                  <a:gd name="connsiteY2" fmla="*/ 949856 h 949856"/>
                  <a:gd name="connsiteX0" fmla="*/ 332290 w 338706"/>
                  <a:gd name="connsiteY0" fmla="*/ 582433 h 949856"/>
                  <a:gd name="connsiteX1" fmla="*/ 260283 w 338706"/>
                  <a:gd name="connsiteY1" fmla="*/ 78377 h 949856"/>
                  <a:gd name="connsiteX2" fmla="*/ 0 w 338706"/>
                  <a:gd name="connsiteY2" fmla="*/ 949856 h 949856"/>
                  <a:gd name="connsiteX0" fmla="*/ 332290 w 338706"/>
                  <a:gd name="connsiteY0" fmla="*/ 654441 h 949856"/>
                  <a:gd name="connsiteX1" fmla="*/ 260283 w 338706"/>
                  <a:gd name="connsiteY1" fmla="*/ 78377 h 949856"/>
                  <a:gd name="connsiteX2" fmla="*/ 0 w 338706"/>
                  <a:gd name="connsiteY2" fmla="*/ 949856 h 949856"/>
                  <a:gd name="connsiteX0" fmla="*/ 404298 w 410714"/>
                  <a:gd name="connsiteY0" fmla="*/ 582433 h 949856"/>
                  <a:gd name="connsiteX1" fmla="*/ 260283 w 410714"/>
                  <a:gd name="connsiteY1" fmla="*/ 78377 h 949856"/>
                  <a:gd name="connsiteX2" fmla="*/ 0 w 410714"/>
                  <a:gd name="connsiteY2" fmla="*/ 949856 h 949856"/>
                  <a:gd name="connsiteX0" fmla="*/ 404298 w 404298"/>
                  <a:gd name="connsiteY0" fmla="*/ 582433 h 949856"/>
                  <a:gd name="connsiteX1" fmla="*/ 260283 w 404298"/>
                  <a:gd name="connsiteY1" fmla="*/ 78377 h 949856"/>
                  <a:gd name="connsiteX2" fmla="*/ 0 w 404298"/>
                  <a:gd name="connsiteY2" fmla="*/ 949856 h 949856"/>
                  <a:gd name="connsiteX0" fmla="*/ 404298 w 404298"/>
                  <a:gd name="connsiteY0" fmla="*/ 582433 h 949856"/>
                  <a:gd name="connsiteX1" fmla="*/ 260283 w 404298"/>
                  <a:gd name="connsiteY1" fmla="*/ 78377 h 949856"/>
                  <a:gd name="connsiteX2" fmla="*/ 0 w 404298"/>
                  <a:gd name="connsiteY2" fmla="*/ 949856 h 949856"/>
                  <a:gd name="connsiteX0" fmla="*/ 404298 w 404298"/>
                  <a:gd name="connsiteY0" fmla="*/ 359026 h 726449"/>
                  <a:gd name="connsiteX1" fmla="*/ 260282 w 404298"/>
                  <a:gd name="connsiteY1" fmla="*/ 78377 h 726449"/>
                  <a:gd name="connsiteX2" fmla="*/ 0 w 404298"/>
                  <a:gd name="connsiteY2" fmla="*/ 726449 h 726449"/>
                  <a:gd name="connsiteX0" fmla="*/ 576064 w 576064"/>
                  <a:gd name="connsiteY0" fmla="*/ 359026 h 1158497"/>
                  <a:gd name="connsiteX1" fmla="*/ 432048 w 576064"/>
                  <a:gd name="connsiteY1" fmla="*/ 78377 h 1158497"/>
                  <a:gd name="connsiteX2" fmla="*/ 0 w 576064"/>
                  <a:gd name="connsiteY2" fmla="*/ 1158497 h 1158497"/>
                  <a:gd name="connsiteX0" fmla="*/ 609235 w 609235"/>
                  <a:gd name="connsiteY0" fmla="*/ 359026 h 1158497"/>
                  <a:gd name="connsiteX1" fmla="*/ 465219 w 609235"/>
                  <a:gd name="connsiteY1" fmla="*/ 78377 h 1158497"/>
                  <a:gd name="connsiteX2" fmla="*/ 33171 w 609235"/>
                  <a:gd name="connsiteY2" fmla="*/ 1158497 h 115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235" h="1158497">
                    <a:moveTo>
                      <a:pt x="609235" y="359026"/>
                    </a:moveTo>
                    <a:cubicBezTo>
                      <a:pt x="571392" y="104542"/>
                      <a:pt x="541419" y="0"/>
                      <a:pt x="465219" y="78377"/>
                    </a:cubicBezTo>
                    <a:cubicBezTo>
                      <a:pt x="365490" y="129532"/>
                      <a:pt x="0" y="875252"/>
                      <a:pt x="33171" y="1158497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/>
              <p:cNvSpPr/>
              <p:nvPr/>
            </p:nvSpPr>
            <p:spPr>
              <a:xfrm>
                <a:off x="1436914" y="4317274"/>
                <a:ext cx="1489166" cy="1639389"/>
              </a:xfrm>
              <a:custGeom>
                <a:avLst/>
                <a:gdLst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9166" h="1639389">
                    <a:moveTo>
                      <a:pt x="1489166" y="1208315"/>
                    </a:moveTo>
                    <a:cubicBezTo>
                      <a:pt x="1129937" y="604157"/>
                      <a:pt x="770709" y="0"/>
                      <a:pt x="522515" y="71846"/>
                    </a:cubicBezTo>
                    <a:cubicBezTo>
                      <a:pt x="228561" y="49818"/>
                      <a:pt x="28425" y="1294886"/>
                      <a:pt x="0" y="1639389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4" name="テキスト ボックス 83"/>
            <p:cNvSpPr txBox="1"/>
            <p:nvPr/>
          </p:nvSpPr>
          <p:spPr>
            <a:xfrm>
              <a:off x="1187624" y="3573016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MIR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1737562" y="3573016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FIR</a:t>
              </a:r>
              <a:endParaRPr kumimoji="1" lang="ja-JP" alt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104295" y="357301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Submm</a:t>
              </a:r>
              <a:endParaRPr kumimoji="1" lang="ja-JP" alt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4303401" y="3573016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MIR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853339" y="3573016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FIR</a:t>
              </a:r>
              <a:endParaRPr kumimoji="1" lang="ja-JP" alt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5220072" y="357301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Submm</a:t>
              </a:r>
              <a:endParaRPr kumimoji="1" lang="ja-JP" alt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7255729" y="350100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MIR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7805667" y="350100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FIR</a:t>
              </a:r>
              <a:endParaRPr kumimoji="1" lang="ja-JP" alt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8172400" y="3501008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Submm</a:t>
              </a:r>
              <a:endParaRPr kumimoji="1" lang="ja-JP" alt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635896" y="2132856"/>
            <a:ext cx="3888432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0697" b="6187"/>
          <a:stretch>
            <a:fillRect/>
          </a:stretch>
        </p:blipFill>
        <p:spPr bwMode="auto">
          <a:xfrm>
            <a:off x="4283968" y="2132856"/>
            <a:ext cx="31683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732240" y="2911296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lang="en-US" altLang="ja-JP" dirty="0" smtClean="0"/>
              <a:t>M</a:t>
            </a:r>
            <a:r>
              <a:rPr lang="en-US" altLang="ja-JP" baseline="-25000" dirty="0" smtClean="0">
                <a:latin typeface="Lucida Sans Unicode"/>
                <a:cs typeface="Lucida Sans Unicode"/>
              </a:rPr>
              <a:t>⊙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3968" y="530120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4.6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74376" y="530120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4.4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20072" y="530120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4.2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65768" y="530120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4.0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28880" y="530120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3.8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88224" y="530120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.6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0272" y="530120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3.4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92080" y="5630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Log T</a:t>
            </a:r>
            <a:r>
              <a:rPr kumimoji="1" lang="en-US" altLang="ja-JP" baseline="-25000" dirty="0" smtClean="0"/>
              <a:t>eff</a:t>
            </a:r>
            <a:r>
              <a:rPr kumimoji="1" lang="en-US" altLang="ja-JP" dirty="0" smtClean="0"/>
              <a:t> [K]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3244498" y="490051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光度</a:t>
            </a:r>
            <a:r>
              <a:rPr lang="en-US" altLang="ja-JP" dirty="0" smtClean="0"/>
              <a:t>[L</a:t>
            </a:r>
            <a:r>
              <a:rPr lang="en-US" altLang="ja-JP" baseline="-25000" dirty="0" smtClean="0">
                <a:latin typeface="Lucida Sans Unicode"/>
                <a:cs typeface="Lucida Sans Unicode"/>
              </a:rPr>
              <a:t>⊙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79912" y="2132856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6</a:t>
            </a:r>
            <a:endParaRPr kumimoji="1" lang="ja-JP" altLang="en-US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79912" y="269962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lang="en-US" altLang="ja-JP" baseline="30000" dirty="0" smtClean="0"/>
              <a:t>4</a:t>
            </a:r>
            <a:endParaRPr kumimoji="1" lang="ja-JP" altLang="en-US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79912" y="335699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lang="en-US" altLang="ja-JP" baseline="30000" dirty="0" smtClean="0"/>
              <a:t>2</a:t>
            </a:r>
            <a:endParaRPr kumimoji="1" lang="ja-JP" altLang="en-US" baseline="30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07208" y="4067780"/>
            <a:ext cx="476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baseline="30000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4932040" y="1916832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3563888" y="2636912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4572000" y="3645023"/>
            <a:ext cx="1152128" cy="1571253"/>
            <a:chOff x="6588224" y="4550064"/>
            <a:chExt cx="1512168" cy="1724259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6588224" y="4653136"/>
              <a:ext cx="1512168" cy="16211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M[</a:t>
              </a:r>
              <a:r>
                <a:rPr lang="en-US" altLang="ja-JP" dirty="0" smtClean="0"/>
                <a:t>M</a:t>
              </a:r>
              <a:r>
                <a:rPr lang="en-US" altLang="ja-JP" baseline="-25000" dirty="0" smtClean="0">
                  <a:latin typeface="Lucida Sans Unicode"/>
                  <a:cs typeface="Lucida Sans Unicode"/>
                </a:rPr>
                <a:t>⊙</a:t>
              </a:r>
              <a:r>
                <a:rPr kumimoji="1" lang="en-US" altLang="ja-JP" dirty="0" smtClean="0"/>
                <a:t>/yr]</a:t>
              </a:r>
            </a:p>
            <a:p>
              <a:r>
                <a:rPr kumimoji="1" lang="en-US" altLang="ja-JP" dirty="0" smtClean="0">
                  <a:solidFill>
                    <a:srgbClr val="00B0F0"/>
                  </a:solidFill>
                </a:rPr>
                <a:t>10</a:t>
              </a:r>
              <a:r>
                <a:rPr kumimoji="1" lang="en-US" altLang="ja-JP" baseline="30000" dirty="0" smtClean="0">
                  <a:solidFill>
                    <a:srgbClr val="00B0F0"/>
                  </a:solidFill>
                </a:rPr>
                <a:t>-3</a:t>
              </a:r>
            </a:p>
            <a:p>
              <a:r>
                <a:rPr lang="en-US" altLang="ja-JP" dirty="0" smtClean="0">
                  <a:solidFill>
                    <a:srgbClr val="C00000"/>
                  </a:solidFill>
                </a:rPr>
                <a:t>10</a:t>
              </a:r>
              <a:r>
                <a:rPr lang="en-US" altLang="ja-JP" baseline="30000" dirty="0" smtClean="0">
                  <a:solidFill>
                    <a:srgbClr val="C00000"/>
                  </a:solidFill>
                </a:rPr>
                <a:t>-4</a:t>
              </a:r>
            </a:p>
            <a:p>
              <a:r>
                <a:rPr kumimoji="1" lang="en-US" altLang="ja-JP" dirty="0" smtClean="0">
                  <a:solidFill>
                    <a:srgbClr val="FFC000"/>
                  </a:solidFill>
                </a:rPr>
                <a:t>10</a:t>
              </a:r>
              <a:r>
                <a:rPr kumimoji="1" lang="en-US" altLang="ja-JP" baseline="30000" dirty="0" smtClean="0">
                  <a:solidFill>
                    <a:srgbClr val="FFC000"/>
                  </a:solidFill>
                </a:rPr>
                <a:t>-5</a:t>
              </a:r>
            </a:p>
            <a:p>
              <a:r>
                <a:rPr lang="en-US" altLang="ja-JP" dirty="0" smtClean="0">
                  <a:solidFill>
                    <a:srgbClr val="7030A0"/>
                  </a:solidFill>
                </a:rPr>
                <a:t>10</a:t>
              </a:r>
              <a:r>
                <a:rPr lang="en-US" altLang="ja-JP" baseline="30000" dirty="0" smtClean="0">
                  <a:solidFill>
                    <a:srgbClr val="7030A0"/>
                  </a:solidFill>
                </a:rPr>
                <a:t>-6</a:t>
              </a:r>
              <a:endParaRPr kumimoji="1" lang="ja-JP" altLang="en-US" baseline="30000" dirty="0">
                <a:solidFill>
                  <a:srgbClr val="7030A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632936" y="455006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・</a:t>
              </a:r>
              <a:endParaRPr kumimoji="1" lang="ja-JP" altLang="en-US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2915816" y="5912604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Zinnecker</a:t>
            </a:r>
            <a:r>
              <a:rPr lang="en-US" altLang="ja-JP" dirty="0" smtClean="0"/>
              <a:t> &amp;</a:t>
            </a:r>
            <a:r>
              <a:rPr lang="en-US" altLang="ja-JP" dirty="0" err="1" smtClean="0"/>
              <a:t>Yorke</a:t>
            </a:r>
            <a:r>
              <a:rPr lang="en-US" altLang="ja-JP" dirty="0" smtClean="0"/>
              <a:t> 2007</a:t>
            </a:r>
            <a:endParaRPr kumimoji="1" lang="ja-JP" altLang="en-US" dirty="0"/>
          </a:p>
        </p:txBody>
      </p:sp>
      <p:sp>
        <p:nvSpPr>
          <p:cNvPr id="28" name="フリーフォーム 27"/>
          <p:cNvSpPr/>
          <p:nvPr/>
        </p:nvSpPr>
        <p:spPr>
          <a:xfrm>
            <a:off x="4919697" y="2869996"/>
            <a:ext cx="1801504" cy="322997"/>
          </a:xfrm>
          <a:custGeom>
            <a:avLst/>
            <a:gdLst>
              <a:gd name="connsiteX0" fmla="*/ 1801504 w 1801504"/>
              <a:gd name="connsiteY0" fmla="*/ 225188 h 322997"/>
              <a:gd name="connsiteX1" fmla="*/ 1746913 w 1801504"/>
              <a:gd name="connsiteY1" fmla="*/ 320722 h 322997"/>
              <a:gd name="connsiteX2" fmla="*/ 1555844 w 1801504"/>
              <a:gd name="connsiteY2" fmla="*/ 211540 h 322997"/>
              <a:gd name="connsiteX3" fmla="*/ 1323833 w 1801504"/>
              <a:gd name="connsiteY3" fmla="*/ 197892 h 322997"/>
              <a:gd name="connsiteX4" fmla="*/ 1214650 w 1801504"/>
              <a:gd name="connsiteY4" fmla="*/ 211540 h 322997"/>
              <a:gd name="connsiteX5" fmla="*/ 1037230 w 1801504"/>
              <a:gd name="connsiteY5" fmla="*/ 156949 h 322997"/>
              <a:gd name="connsiteX6" fmla="*/ 709683 w 1801504"/>
              <a:gd name="connsiteY6" fmla="*/ 102358 h 322997"/>
              <a:gd name="connsiteX7" fmla="*/ 300250 w 1801504"/>
              <a:gd name="connsiteY7" fmla="*/ 20471 h 322997"/>
              <a:gd name="connsiteX8" fmla="*/ 122830 w 1801504"/>
              <a:gd name="connsiteY8" fmla="*/ 6824 h 322997"/>
              <a:gd name="connsiteX9" fmla="*/ 122830 w 1801504"/>
              <a:gd name="connsiteY9" fmla="*/ 61415 h 322997"/>
              <a:gd name="connsiteX10" fmla="*/ 0 w 1801504"/>
              <a:gd name="connsiteY10" fmla="*/ 61415 h 32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1504" h="322997">
                <a:moveTo>
                  <a:pt x="1801504" y="225188"/>
                </a:moveTo>
                <a:cubicBezTo>
                  <a:pt x="1794680" y="274092"/>
                  <a:pt x="1787856" y="322997"/>
                  <a:pt x="1746913" y="320722"/>
                </a:cubicBezTo>
                <a:cubicBezTo>
                  <a:pt x="1705970" y="318447"/>
                  <a:pt x="1626357" y="232012"/>
                  <a:pt x="1555844" y="211540"/>
                </a:cubicBezTo>
                <a:cubicBezTo>
                  <a:pt x="1485331" y="191068"/>
                  <a:pt x="1380699" y="197892"/>
                  <a:pt x="1323833" y="197892"/>
                </a:cubicBezTo>
                <a:cubicBezTo>
                  <a:pt x="1266967" y="197892"/>
                  <a:pt x="1262417" y="218364"/>
                  <a:pt x="1214650" y="211540"/>
                </a:cubicBezTo>
                <a:cubicBezTo>
                  <a:pt x="1166883" y="204716"/>
                  <a:pt x="1121391" y="175146"/>
                  <a:pt x="1037230" y="156949"/>
                </a:cubicBezTo>
                <a:cubicBezTo>
                  <a:pt x="953069" y="138752"/>
                  <a:pt x="832513" y="125104"/>
                  <a:pt x="709683" y="102358"/>
                </a:cubicBezTo>
                <a:cubicBezTo>
                  <a:pt x="586853" y="79612"/>
                  <a:pt x="398059" y="36393"/>
                  <a:pt x="300250" y="20471"/>
                </a:cubicBezTo>
                <a:cubicBezTo>
                  <a:pt x="202441" y="4549"/>
                  <a:pt x="152400" y="0"/>
                  <a:pt x="122830" y="6824"/>
                </a:cubicBezTo>
                <a:cubicBezTo>
                  <a:pt x="93260" y="13648"/>
                  <a:pt x="143302" y="52317"/>
                  <a:pt x="122830" y="61415"/>
                </a:cubicBezTo>
                <a:cubicBezTo>
                  <a:pt x="102358" y="70513"/>
                  <a:pt x="88711" y="54591"/>
                  <a:pt x="0" y="61415"/>
                </a:cubicBezTo>
              </a:path>
            </a:pathLst>
          </a:cu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2988931">
            <a:off x="4408915" y="2468888"/>
            <a:ext cx="979334" cy="191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3491880" y="2132856"/>
            <a:ext cx="4248472" cy="3584292"/>
            <a:chOff x="4716016" y="3284984"/>
            <a:chExt cx="4248472" cy="3584292"/>
          </a:xfrm>
        </p:grpSpPr>
        <p:grpSp>
          <p:nvGrpSpPr>
            <p:cNvPr id="7" name="グループ化 35"/>
            <p:cNvGrpSpPr/>
            <p:nvPr/>
          </p:nvGrpSpPr>
          <p:grpSpPr>
            <a:xfrm>
              <a:off x="4716016" y="3284984"/>
              <a:ext cx="4248472" cy="3584292"/>
              <a:chOff x="4716016" y="3284984"/>
              <a:chExt cx="4248472" cy="3584292"/>
            </a:xfrm>
          </p:grpSpPr>
          <p:grpSp>
            <p:nvGrpSpPr>
              <p:cNvPr id="9" name="グループ化 31"/>
              <p:cNvGrpSpPr/>
              <p:nvPr/>
            </p:nvGrpSpPr>
            <p:grpSpPr>
              <a:xfrm>
                <a:off x="4716016" y="3284984"/>
                <a:ext cx="4248472" cy="3573016"/>
                <a:chOff x="4716016" y="3284984"/>
                <a:chExt cx="4248472" cy="3573016"/>
              </a:xfrm>
            </p:grpSpPr>
            <p:grpSp>
              <p:nvGrpSpPr>
                <p:cNvPr id="11" name="グループ化 30"/>
                <p:cNvGrpSpPr/>
                <p:nvPr/>
              </p:nvGrpSpPr>
              <p:grpSpPr>
                <a:xfrm>
                  <a:off x="4716016" y="3284984"/>
                  <a:ext cx="4248472" cy="3573016"/>
                  <a:chOff x="4716016" y="3284984"/>
                  <a:chExt cx="4248472" cy="3573016"/>
                </a:xfrm>
              </p:grpSpPr>
              <p:grpSp>
                <p:nvGrpSpPr>
                  <p:cNvPr id="14" name="グループ化 23"/>
                  <p:cNvGrpSpPr/>
                  <p:nvPr/>
                </p:nvGrpSpPr>
                <p:grpSpPr>
                  <a:xfrm>
                    <a:off x="4716016" y="3284984"/>
                    <a:ext cx="4248472" cy="3573016"/>
                    <a:chOff x="5328592" y="3284984"/>
                    <a:chExt cx="4248472" cy="3573016"/>
                  </a:xfrm>
                </p:grpSpPr>
                <p:sp>
                  <p:nvSpPr>
                    <p:cNvPr id="18" name="正方形/長方形 17"/>
                    <p:cNvSpPr/>
                    <p:nvPr/>
                  </p:nvSpPr>
                  <p:spPr>
                    <a:xfrm>
                      <a:off x="6984776" y="3297684"/>
                      <a:ext cx="2592288" cy="35603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19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10799"/>
                    <a:stretch>
                      <a:fillRect/>
                    </a:stretch>
                  </p:blipFill>
                  <p:spPr bwMode="auto">
                    <a:xfrm>
                      <a:off x="5328592" y="3284984"/>
                      <a:ext cx="3528392" cy="33569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0" name="テキスト ボックス 19"/>
                    <p:cNvSpPr txBox="1"/>
                    <p:nvPr/>
                  </p:nvSpPr>
                  <p:spPr>
                    <a:xfrm>
                      <a:off x="8397640" y="5784220"/>
                      <a:ext cx="1008112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0.01Myr</a:t>
                      </a:r>
                      <a:endParaRPr kumimoji="1" lang="ja-JP" altLang="en-US" baseline="30000" dirty="0"/>
                    </a:p>
                  </p:txBody>
                </p:sp>
                <p:sp>
                  <p:nvSpPr>
                    <p:cNvPr id="21" name="テキスト ボックス 20"/>
                    <p:cNvSpPr txBox="1"/>
                    <p:nvPr/>
                  </p:nvSpPr>
                  <p:spPr>
                    <a:xfrm>
                      <a:off x="8391028" y="5470624"/>
                      <a:ext cx="898004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0.1Myr</a:t>
                      </a:r>
                      <a:endParaRPr kumimoji="1" lang="ja-JP" altLang="en-US" baseline="30000" dirty="0"/>
                    </a:p>
                  </p:txBody>
                </p:sp>
                <p:sp>
                  <p:nvSpPr>
                    <p:cNvPr id="22" name="テキスト ボックス 21"/>
                    <p:cNvSpPr txBox="1"/>
                    <p:nvPr/>
                  </p:nvSpPr>
                  <p:spPr>
                    <a:xfrm>
                      <a:off x="8401124" y="5157192"/>
                      <a:ext cx="8159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1Myr</a:t>
                      </a:r>
                      <a:endParaRPr kumimoji="1" lang="ja-JP" altLang="en-US" baseline="30000" dirty="0"/>
                    </a:p>
                  </p:txBody>
                </p:sp>
              </p:grpSp>
              <p:sp>
                <p:nvSpPr>
                  <p:cNvPr id="15" name="テキスト ボックス 14"/>
                  <p:cNvSpPr txBox="1"/>
                  <p:nvPr/>
                </p:nvSpPr>
                <p:spPr>
                  <a:xfrm>
                    <a:off x="5148064" y="6410920"/>
                    <a:ext cx="3816424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ja-JP" dirty="0" smtClean="0"/>
                      <a:t>Stellar mass</a:t>
                    </a:r>
                    <a:r>
                      <a:rPr kumimoji="1" lang="en-US" altLang="ja-JP" dirty="0" smtClean="0"/>
                      <a:t>[</a:t>
                    </a:r>
                    <a:r>
                      <a:rPr lang="en-US" altLang="ja-JP" dirty="0" smtClean="0"/>
                      <a:t>M</a:t>
                    </a:r>
                    <a:r>
                      <a:rPr lang="en-US" altLang="ja-JP" baseline="-25000" dirty="0" smtClean="0">
                        <a:latin typeface="Lucida Sans Unicode"/>
                        <a:cs typeface="Lucida Sans Unicode"/>
                      </a:rPr>
                      <a:t>⊙</a:t>
                    </a:r>
                    <a:r>
                      <a:rPr kumimoji="1" lang="en-US" altLang="ja-JP" dirty="0" smtClean="0"/>
                      <a:t>] </a:t>
                    </a:r>
                    <a:endParaRPr kumimoji="1" lang="ja-JP" altLang="en-US" dirty="0"/>
                  </a:p>
                </p:txBody>
              </p:sp>
              <p:sp>
                <p:nvSpPr>
                  <p:cNvPr id="16" name="テキスト ボックス 15"/>
                  <p:cNvSpPr txBox="1"/>
                  <p:nvPr/>
                </p:nvSpPr>
                <p:spPr>
                  <a:xfrm>
                    <a:off x="7766478" y="3884855"/>
                    <a:ext cx="1198010" cy="12003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/>
                      <a:t>K</a:t>
                    </a:r>
                    <a:r>
                      <a:rPr lang="en-US" altLang="ja-JP" dirty="0" smtClean="0"/>
                      <a:t>elvin–</a:t>
                    </a:r>
                  </a:p>
                  <a:p>
                    <a:r>
                      <a:rPr lang="en-US" altLang="ja-JP" dirty="0" smtClean="0"/>
                      <a:t>Helmholtz</a:t>
                    </a:r>
                  </a:p>
                  <a:p>
                    <a:r>
                      <a:rPr lang="en-US" altLang="ja-JP" dirty="0" smtClean="0"/>
                      <a:t> timescale</a:t>
                    </a:r>
                  </a:p>
                  <a:p>
                    <a:r>
                      <a:rPr kumimoji="1" lang="en-US" altLang="ja-JP" dirty="0" smtClean="0"/>
                      <a:t>[yr]</a:t>
                    </a:r>
                  </a:p>
                </p:txBody>
              </p:sp>
              <p:sp>
                <p:nvSpPr>
                  <p:cNvPr id="17" name="正方形/長方形 16"/>
                  <p:cNvSpPr/>
                  <p:nvPr/>
                </p:nvSpPr>
                <p:spPr>
                  <a:xfrm>
                    <a:off x="4724524" y="3356992"/>
                    <a:ext cx="144016" cy="2808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5580112" y="6245820"/>
                  <a:ext cx="36004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1</a:t>
                  </a:r>
                  <a:endParaRPr kumimoji="1" lang="ja-JP" altLang="en-US" dirty="0"/>
                </a:p>
              </p:txBody>
            </p: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6516216" y="6236528"/>
                  <a:ext cx="50405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10</a:t>
                  </a:r>
                  <a:endParaRPr kumimoji="1" lang="ja-JP" altLang="en-US" dirty="0"/>
                </a:p>
              </p:txBody>
            </p:sp>
          </p:grpSp>
          <p:sp>
            <p:nvSpPr>
              <p:cNvPr id="10" name="テキスト ボックス 9"/>
              <p:cNvSpPr txBox="1"/>
              <p:nvPr/>
            </p:nvSpPr>
            <p:spPr>
              <a:xfrm>
                <a:off x="4716016" y="6499944"/>
                <a:ext cx="25202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(</a:t>
                </a:r>
                <a:r>
                  <a:rPr lang="en-US" altLang="ja-JP" dirty="0" err="1" smtClean="0"/>
                  <a:t>Zinnecker</a:t>
                </a:r>
                <a:r>
                  <a:rPr lang="en-US" altLang="ja-JP" dirty="0" smtClean="0"/>
                  <a:t> &amp;</a:t>
                </a:r>
                <a:r>
                  <a:rPr lang="en-US" altLang="ja-JP" dirty="0" err="1" smtClean="0"/>
                  <a:t>Yorke</a:t>
                </a:r>
                <a:r>
                  <a:rPr lang="en-US" altLang="ja-JP" dirty="0" smtClean="0"/>
                  <a:t> 2007)</a:t>
                </a:r>
                <a:endParaRPr kumimoji="1" lang="ja-JP" altLang="en-US" dirty="0"/>
              </a:p>
            </p:txBody>
          </p:sp>
        </p:grpSp>
        <p:sp>
          <p:nvSpPr>
            <p:cNvPr id="8" name="フリーフォーム 7"/>
            <p:cNvSpPr/>
            <p:nvPr/>
          </p:nvSpPr>
          <p:spPr>
            <a:xfrm>
              <a:off x="4940490" y="4312693"/>
              <a:ext cx="2743200" cy="1601337"/>
            </a:xfrm>
            <a:custGeom>
              <a:avLst/>
              <a:gdLst>
                <a:gd name="connsiteX0" fmla="*/ 0 w 2743200"/>
                <a:gd name="connsiteY0" fmla="*/ 0 h 1601337"/>
                <a:gd name="connsiteX1" fmla="*/ 327546 w 2743200"/>
                <a:gd name="connsiteY1" fmla="*/ 177420 h 1601337"/>
                <a:gd name="connsiteX2" fmla="*/ 641444 w 2743200"/>
                <a:gd name="connsiteY2" fmla="*/ 245659 h 1601337"/>
                <a:gd name="connsiteX3" fmla="*/ 1146411 w 2743200"/>
                <a:gd name="connsiteY3" fmla="*/ 873456 h 1601337"/>
                <a:gd name="connsiteX4" fmla="*/ 1815152 w 2743200"/>
                <a:gd name="connsiteY4" fmla="*/ 1323832 h 1601337"/>
                <a:gd name="connsiteX5" fmla="*/ 2415653 w 2743200"/>
                <a:gd name="connsiteY5" fmla="*/ 1542197 h 1601337"/>
                <a:gd name="connsiteX6" fmla="*/ 2743200 w 2743200"/>
                <a:gd name="connsiteY6" fmla="*/ 1583140 h 1601337"/>
                <a:gd name="connsiteX0" fmla="*/ 0 w 2743200"/>
                <a:gd name="connsiteY0" fmla="*/ 0 h 1601337"/>
                <a:gd name="connsiteX1" fmla="*/ 327546 w 2743200"/>
                <a:gd name="connsiteY1" fmla="*/ 177420 h 1601337"/>
                <a:gd name="connsiteX2" fmla="*/ 641444 w 2743200"/>
                <a:gd name="connsiteY2" fmla="*/ 245659 h 1601337"/>
                <a:gd name="connsiteX3" fmla="*/ 1146411 w 2743200"/>
                <a:gd name="connsiteY3" fmla="*/ 873456 h 1601337"/>
                <a:gd name="connsiteX4" fmla="*/ 1815152 w 2743200"/>
                <a:gd name="connsiteY4" fmla="*/ 1323832 h 1601337"/>
                <a:gd name="connsiteX5" fmla="*/ 2415653 w 2743200"/>
                <a:gd name="connsiteY5" fmla="*/ 1542197 h 1601337"/>
                <a:gd name="connsiteX6" fmla="*/ 2743200 w 2743200"/>
                <a:gd name="connsiteY6" fmla="*/ 1583140 h 1601337"/>
                <a:gd name="connsiteX0" fmla="*/ 0 w 2743200"/>
                <a:gd name="connsiteY0" fmla="*/ 0 h 1601337"/>
                <a:gd name="connsiteX1" fmla="*/ 327546 w 2743200"/>
                <a:gd name="connsiteY1" fmla="*/ 177420 h 1601337"/>
                <a:gd name="connsiteX2" fmla="*/ 639622 w 2743200"/>
                <a:gd name="connsiteY2" fmla="*/ 340443 h 1601337"/>
                <a:gd name="connsiteX3" fmla="*/ 1146411 w 2743200"/>
                <a:gd name="connsiteY3" fmla="*/ 873456 h 1601337"/>
                <a:gd name="connsiteX4" fmla="*/ 1815152 w 2743200"/>
                <a:gd name="connsiteY4" fmla="*/ 1323832 h 1601337"/>
                <a:gd name="connsiteX5" fmla="*/ 2415653 w 2743200"/>
                <a:gd name="connsiteY5" fmla="*/ 1542197 h 1601337"/>
                <a:gd name="connsiteX6" fmla="*/ 2743200 w 2743200"/>
                <a:gd name="connsiteY6" fmla="*/ 1583140 h 1601337"/>
                <a:gd name="connsiteX0" fmla="*/ 0 w 2743200"/>
                <a:gd name="connsiteY0" fmla="*/ 0 h 1601337"/>
                <a:gd name="connsiteX1" fmla="*/ 327546 w 2743200"/>
                <a:gd name="connsiteY1" fmla="*/ 177420 h 1601337"/>
                <a:gd name="connsiteX2" fmla="*/ 639622 w 2743200"/>
                <a:gd name="connsiteY2" fmla="*/ 268435 h 1601337"/>
                <a:gd name="connsiteX3" fmla="*/ 1146411 w 2743200"/>
                <a:gd name="connsiteY3" fmla="*/ 873456 h 1601337"/>
                <a:gd name="connsiteX4" fmla="*/ 1815152 w 2743200"/>
                <a:gd name="connsiteY4" fmla="*/ 1323832 h 1601337"/>
                <a:gd name="connsiteX5" fmla="*/ 2415653 w 2743200"/>
                <a:gd name="connsiteY5" fmla="*/ 1542197 h 1601337"/>
                <a:gd name="connsiteX6" fmla="*/ 2743200 w 2743200"/>
                <a:gd name="connsiteY6" fmla="*/ 1583140 h 1601337"/>
                <a:gd name="connsiteX0" fmla="*/ 0 w 2743200"/>
                <a:gd name="connsiteY0" fmla="*/ 0 h 1601337"/>
                <a:gd name="connsiteX1" fmla="*/ 279582 w 2743200"/>
                <a:gd name="connsiteY1" fmla="*/ 124419 h 1601337"/>
                <a:gd name="connsiteX2" fmla="*/ 639622 w 2743200"/>
                <a:gd name="connsiteY2" fmla="*/ 268435 h 1601337"/>
                <a:gd name="connsiteX3" fmla="*/ 1146411 w 2743200"/>
                <a:gd name="connsiteY3" fmla="*/ 873456 h 1601337"/>
                <a:gd name="connsiteX4" fmla="*/ 1815152 w 2743200"/>
                <a:gd name="connsiteY4" fmla="*/ 1323832 h 1601337"/>
                <a:gd name="connsiteX5" fmla="*/ 2415653 w 2743200"/>
                <a:gd name="connsiteY5" fmla="*/ 1542197 h 1601337"/>
                <a:gd name="connsiteX6" fmla="*/ 2743200 w 2743200"/>
                <a:gd name="connsiteY6" fmla="*/ 1583140 h 1601337"/>
                <a:gd name="connsiteX0" fmla="*/ 0 w 2743200"/>
                <a:gd name="connsiteY0" fmla="*/ 0 h 1601337"/>
                <a:gd name="connsiteX1" fmla="*/ 351590 w 2743200"/>
                <a:gd name="connsiteY1" fmla="*/ 124419 h 1601337"/>
                <a:gd name="connsiteX2" fmla="*/ 639622 w 2743200"/>
                <a:gd name="connsiteY2" fmla="*/ 268435 h 1601337"/>
                <a:gd name="connsiteX3" fmla="*/ 1146411 w 2743200"/>
                <a:gd name="connsiteY3" fmla="*/ 873456 h 1601337"/>
                <a:gd name="connsiteX4" fmla="*/ 1815152 w 2743200"/>
                <a:gd name="connsiteY4" fmla="*/ 1323832 h 1601337"/>
                <a:gd name="connsiteX5" fmla="*/ 2415653 w 2743200"/>
                <a:gd name="connsiteY5" fmla="*/ 1542197 h 1601337"/>
                <a:gd name="connsiteX6" fmla="*/ 2743200 w 2743200"/>
                <a:gd name="connsiteY6" fmla="*/ 1583140 h 1601337"/>
                <a:gd name="connsiteX0" fmla="*/ 0 w 2743200"/>
                <a:gd name="connsiteY0" fmla="*/ 0 h 1601337"/>
                <a:gd name="connsiteX1" fmla="*/ 351590 w 2743200"/>
                <a:gd name="connsiteY1" fmla="*/ 196427 h 1601337"/>
                <a:gd name="connsiteX2" fmla="*/ 639622 w 2743200"/>
                <a:gd name="connsiteY2" fmla="*/ 268435 h 1601337"/>
                <a:gd name="connsiteX3" fmla="*/ 1146411 w 2743200"/>
                <a:gd name="connsiteY3" fmla="*/ 873456 h 1601337"/>
                <a:gd name="connsiteX4" fmla="*/ 1815152 w 2743200"/>
                <a:gd name="connsiteY4" fmla="*/ 1323832 h 1601337"/>
                <a:gd name="connsiteX5" fmla="*/ 2415653 w 2743200"/>
                <a:gd name="connsiteY5" fmla="*/ 1542197 h 1601337"/>
                <a:gd name="connsiteX6" fmla="*/ 2743200 w 2743200"/>
                <a:gd name="connsiteY6" fmla="*/ 1583140 h 160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3200" h="1601337">
                  <a:moveTo>
                    <a:pt x="0" y="0"/>
                  </a:moveTo>
                  <a:cubicBezTo>
                    <a:pt x="110319" y="68238"/>
                    <a:pt x="244986" y="151688"/>
                    <a:pt x="351590" y="196427"/>
                  </a:cubicBezTo>
                  <a:cubicBezTo>
                    <a:pt x="458194" y="241166"/>
                    <a:pt x="471562" y="219078"/>
                    <a:pt x="639622" y="268435"/>
                  </a:cubicBezTo>
                  <a:cubicBezTo>
                    <a:pt x="776100" y="384441"/>
                    <a:pt x="950489" y="697557"/>
                    <a:pt x="1146411" y="873456"/>
                  </a:cubicBezTo>
                  <a:cubicBezTo>
                    <a:pt x="1342333" y="1049356"/>
                    <a:pt x="1603612" y="1212375"/>
                    <a:pt x="1815152" y="1323832"/>
                  </a:cubicBezTo>
                  <a:cubicBezTo>
                    <a:pt x="2026692" y="1435289"/>
                    <a:pt x="2260978" y="1498979"/>
                    <a:pt x="2415653" y="1542197"/>
                  </a:cubicBezTo>
                  <a:cubicBezTo>
                    <a:pt x="2570328" y="1585415"/>
                    <a:pt x="2654490" y="1601337"/>
                    <a:pt x="2743200" y="1583140"/>
                  </a:cubicBezTo>
                </a:path>
              </a:pathLst>
            </a:custGeom>
            <a:ln w="635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3" name="直線矢印コネクタ 22"/>
          <p:cNvCxnSpPr/>
          <p:nvPr/>
        </p:nvCxnSpPr>
        <p:spPr>
          <a:xfrm flipH="1">
            <a:off x="5076056" y="3140968"/>
            <a:ext cx="151216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Discussion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4016" y="1600200"/>
            <a:ext cx="882047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Some st</a:t>
            </a:r>
            <a:r>
              <a:rPr lang="en-US" altLang="ja-JP" dirty="0"/>
              <a:t>ar formation clusters </a:t>
            </a:r>
            <a:r>
              <a:rPr lang="en-US" altLang="ja-JP" dirty="0" smtClean="0"/>
              <a:t>are</a:t>
            </a:r>
          </a:p>
          <a:p>
            <a:pPr>
              <a:buNone/>
            </a:pPr>
            <a:r>
              <a:rPr lang="en-US" altLang="ja-JP" dirty="0" smtClean="0"/>
              <a:t>     found </a:t>
            </a:r>
            <a:r>
              <a:rPr lang="en-US" altLang="ja-JP" dirty="0"/>
              <a:t>to form sequentially, </a:t>
            </a:r>
            <a:r>
              <a:rPr lang="en-US" altLang="ja-JP" dirty="0" smtClean="0"/>
              <a:t>from</a:t>
            </a:r>
          </a:p>
          <a:p>
            <a:pPr>
              <a:buNone/>
            </a:pPr>
            <a:r>
              <a:rPr lang="en-US" altLang="ja-JP" dirty="0" smtClean="0"/>
              <a:t>     low-mass </a:t>
            </a:r>
            <a:r>
              <a:rPr lang="en-US" altLang="ja-JP" dirty="0"/>
              <a:t>stars to high mass stars</a:t>
            </a:r>
            <a:r>
              <a:rPr lang="en-US" altLang="ja-JP" dirty="0" smtClean="0"/>
              <a:t>.</a:t>
            </a:r>
          </a:p>
          <a:p>
            <a:pPr>
              <a:buNone/>
            </a:pPr>
            <a:r>
              <a:rPr lang="en-US" altLang="ja-JP" dirty="0" smtClean="0"/>
              <a:t>     (</a:t>
            </a:r>
            <a:r>
              <a:rPr lang="en-US" altLang="ja-JP" dirty="0"/>
              <a:t>i.e. S255IR (</a:t>
            </a:r>
            <a:r>
              <a:rPr lang="en-US" altLang="ja-JP" dirty="0" smtClean="0"/>
              <a:t>Wang+2011</a:t>
            </a:r>
            <a:r>
              <a:rPr lang="en-US" altLang="ja-JP" dirty="0"/>
              <a:t>))</a:t>
            </a:r>
          </a:p>
          <a:p>
            <a:r>
              <a:rPr lang="en-US" altLang="ja-JP" dirty="0" smtClean="0">
                <a:solidFill>
                  <a:srgbClr val="C00000"/>
                </a:solidFill>
              </a:rPr>
              <a:t>This work shows that such sequential star formations can occur in molecular cores scale regions.</a:t>
            </a:r>
            <a:endParaRPr kumimoji="1" lang="en-US" altLang="ja-JP" dirty="0" smtClean="0">
              <a:solidFill>
                <a:srgbClr val="C00000"/>
              </a:solidFill>
            </a:endParaRPr>
          </a:p>
          <a:p>
            <a:endParaRPr lang="en-US" altLang="ja-JP" dirty="0"/>
          </a:p>
          <a:p>
            <a:pPr>
              <a:buNone/>
            </a:pPr>
            <a:r>
              <a:rPr lang="en-US" altLang="ja-JP" dirty="0" smtClean="0"/>
              <a:t>What made this in such a</a:t>
            </a:r>
          </a:p>
          <a:p>
            <a:pPr>
              <a:buNone/>
            </a:pPr>
            <a:r>
              <a:rPr lang="en-US" altLang="ja-JP" dirty="0" smtClean="0"/>
              <a:t>   small (~0.1pc) regions?</a:t>
            </a:r>
          </a:p>
          <a:p>
            <a:pPr lvl="1">
              <a:buNone/>
            </a:pPr>
            <a:endParaRPr kumimoji="1" lang="en-US" altLang="ja-JP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6012160" y="1124744"/>
            <a:ext cx="2592288" cy="2461715"/>
            <a:chOff x="755576" y="4332460"/>
            <a:chExt cx="2592288" cy="246171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430" t="3900" b="4458"/>
            <a:stretch>
              <a:fillRect/>
            </a:stretch>
          </p:blipFill>
          <p:spPr bwMode="auto">
            <a:xfrm>
              <a:off x="755576" y="4332460"/>
              <a:ext cx="2592288" cy="246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979712" y="4725144"/>
              <a:ext cx="93610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0.4pc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55576" y="6372036"/>
              <a:ext cx="223224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S255IR</a:t>
              </a:r>
              <a:r>
                <a:rPr kumimoji="1" lang="en-US" altLang="ja-JP" dirty="0" smtClean="0"/>
                <a:t>(Wang+2011) 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195736" y="5733256"/>
              <a:ext cx="1008112" cy="46166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~1Myr</a:t>
              </a:r>
              <a:endParaRPr kumimoji="1" lang="ja-JP" altLang="en-US" sz="2400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932040" y="4653136"/>
            <a:ext cx="3168352" cy="1944216"/>
            <a:chOff x="4644008" y="4500410"/>
            <a:chExt cx="3168352" cy="1944216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348" t="7692" r="5994" b="13461"/>
            <a:stretch>
              <a:fillRect/>
            </a:stretch>
          </p:blipFill>
          <p:spPr bwMode="auto">
            <a:xfrm>
              <a:off x="5364088" y="4500410"/>
              <a:ext cx="1944216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6084168" y="4598542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   </a:t>
              </a: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V="1">
              <a:off x="5868144" y="5148481"/>
              <a:ext cx="432048" cy="43204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4860032" y="4788441"/>
              <a:ext cx="108012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0.05pc</a:t>
              </a:r>
              <a:endParaRPr kumimoji="1" lang="ja-JP" altLang="en-US" sz="2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436096" y="5868561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   </a:t>
              </a:r>
              <a:r>
                <a:rPr kumimoji="1" lang="en-US" altLang="ja-JP" sz="2400" b="1" dirty="0" smtClean="0"/>
                <a:t>M8E</a:t>
              </a:r>
              <a:endParaRPr kumimoji="1" lang="ja-JP" altLang="en-US" sz="24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516216" y="5478904"/>
              <a:ext cx="129614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~0.3Myr</a:t>
              </a:r>
              <a:endParaRPr kumimoji="1" lang="ja-JP" altLang="en-US" sz="2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644008" y="5613628"/>
              <a:ext cx="936104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This work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 smtClean="0">
                <a:latin typeface="+mj-lt"/>
                <a:ea typeface="+mj-ea"/>
                <a:cs typeface="+mj-cs"/>
              </a:rPr>
              <a:t>What happens in massive star forming molecular cores?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57200" y="1816224"/>
            <a:ext cx="8229600" cy="48531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3200" dirty="0" smtClean="0"/>
              <a:t>Physical 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of each object in massive star forming core (~0.1pc) is needed.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2800" noProof="0" dirty="0" smtClean="0"/>
              <a:t>A</a:t>
            </a:r>
            <a:r>
              <a:rPr lang="en-US" altLang="ja-JP" sz="2800" dirty="0" err="1" smtClean="0"/>
              <a:t>ccurate</a:t>
            </a:r>
            <a:r>
              <a:rPr lang="en-US" altLang="ja-JP" sz="2800" dirty="0"/>
              <a:t>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luminosity</a:t>
            </a:r>
            <a:r>
              <a:rPr lang="en-US" altLang="ja-JP" sz="2800" dirty="0" smtClean="0"/>
              <a:t> and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mass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determined by measuring</a:t>
            </a:r>
            <a:endParaRPr lang="en-US" altLang="ja-JP" sz="2800" dirty="0"/>
          </a:p>
          <a:p>
            <a:pPr marL="742950" lvl="1" indent="-285750">
              <a:spcBef>
                <a:spcPct val="20000"/>
              </a:spcBef>
            </a:pP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the </a:t>
            </a:r>
            <a:r>
              <a:rPr lang="en-US" altLang="ja-JP" sz="2800" dirty="0"/>
              <a:t>peek flux (~100K) of </a:t>
            </a:r>
            <a:r>
              <a:rPr lang="en-US" altLang="ja-JP" sz="2800" dirty="0" smtClean="0"/>
              <a:t>MYSO.</a:t>
            </a:r>
            <a:endParaRPr lang="en-US" altLang="ja-JP" sz="2800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are carrying out </a:t>
            </a:r>
            <a:r>
              <a:rPr lang="en-US" altLang="ja-JP" sz="3200" b="1" dirty="0" smtClean="0"/>
              <a:t>observations of massive star forming regions from ground at long-MIR (&gt;20 micron).</a:t>
            </a:r>
          </a:p>
        </p:txBody>
      </p:sp>
      <p:sp>
        <p:nvSpPr>
          <p:cNvPr id="6" name="右矢印 5"/>
          <p:cNvSpPr/>
          <p:nvPr/>
        </p:nvSpPr>
        <p:spPr>
          <a:xfrm>
            <a:off x="395536" y="5013176"/>
            <a:ext cx="576064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1" y="2630058"/>
            <a:ext cx="3312368" cy="239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7380312" y="2708920"/>
            <a:ext cx="432048" cy="2016224"/>
          </a:xfrm>
          <a:prstGeom prst="rect">
            <a:avLst/>
          </a:prstGeom>
          <a:solidFill>
            <a:srgbClr val="FFC000">
              <a:alpha val="69804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altLang="ja-JP" dirty="0" smtClean="0"/>
              <a:t>Difficulties of</a:t>
            </a:r>
            <a:br>
              <a:rPr lang="en-US" altLang="ja-JP" dirty="0" smtClean="0"/>
            </a:br>
            <a:r>
              <a:rPr lang="en-US" altLang="ja-JP" dirty="0" smtClean="0"/>
              <a:t>Massive star formation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525963"/>
          </a:xfrm>
        </p:spPr>
        <p:txBody>
          <a:bodyPr/>
          <a:lstStyle/>
          <a:p>
            <a:r>
              <a:rPr lang="en-US" altLang="ja-JP" dirty="0" smtClean="0"/>
              <a:t>High accretion rate</a:t>
            </a:r>
          </a:p>
          <a:p>
            <a:pPr lvl="1"/>
            <a:r>
              <a:rPr kumimoji="1" lang="en-US" altLang="ja-JP" dirty="0" smtClean="0"/>
              <a:t>High accretion rate is needed for overcoming radiation pressure feedback.</a:t>
            </a:r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Fragmentation</a:t>
            </a:r>
          </a:p>
          <a:p>
            <a:pPr lvl="1"/>
            <a:r>
              <a:rPr kumimoji="1" lang="en-US" altLang="ja-JP" dirty="0" smtClean="0"/>
              <a:t>M</a:t>
            </a:r>
            <a:r>
              <a:rPr kumimoji="1" lang="en-US" altLang="ja-JP" baseline="-25000" dirty="0" smtClean="0"/>
              <a:t>J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Lucida Sans Unicode"/>
                <a:cs typeface="Lucida Sans Unicode"/>
              </a:rPr>
              <a:t>∝ T</a:t>
            </a:r>
            <a:r>
              <a:rPr kumimoji="1" lang="en-US" altLang="ja-JP" baseline="30000" dirty="0" smtClean="0">
                <a:latin typeface="Lucida Sans Unicode"/>
                <a:cs typeface="Lucida Sans Unicode"/>
              </a:rPr>
              <a:t>3/2</a:t>
            </a:r>
            <a:r>
              <a:rPr kumimoji="1" lang="en-US" altLang="ja-JP" dirty="0" smtClean="0">
                <a:latin typeface="Lucida Sans Unicode"/>
                <a:cs typeface="Lucida Sans Unicode"/>
              </a:rPr>
              <a:t>ρ</a:t>
            </a:r>
            <a:r>
              <a:rPr kumimoji="1" lang="en-US" altLang="ja-JP" baseline="-25000" dirty="0" smtClean="0">
                <a:latin typeface="Lucida Sans Unicode"/>
                <a:cs typeface="Lucida Sans Unicode"/>
              </a:rPr>
              <a:t>o</a:t>
            </a:r>
            <a:r>
              <a:rPr kumimoji="1" lang="en-US" altLang="ja-JP" baseline="30000" dirty="0" smtClean="0">
                <a:latin typeface="Lucida Sans Unicode"/>
                <a:cs typeface="Lucida Sans Unicode"/>
              </a:rPr>
              <a:t>-1/2</a:t>
            </a:r>
            <a:endParaRPr kumimoji="1" lang="en-US" altLang="ja-JP" baseline="30000" dirty="0" smtClean="0"/>
          </a:p>
          <a:p>
            <a:pPr lvl="1"/>
            <a:r>
              <a:rPr lang="en-US" altLang="ja-JP" dirty="0" smtClean="0"/>
              <a:t>Typical m</a:t>
            </a:r>
            <a:r>
              <a:rPr kumimoji="1" lang="en-US" altLang="ja-JP" dirty="0" smtClean="0"/>
              <a:t>olecular cores have small Jeans mass</a:t>
            </a:r>
          </a:p>
          <a:p>
            <a:pPr lvl="1"/>
            <a:endParaRPr kumimoji="1" lang="ja-JP" alt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9" name="雲 8"/>
          <p:cNvSpPr/>
          <p:nvPr/>
        </p:nvSpPr>
        <p:spPr>
          <a:xfrm>
            <a:off x="6570037" y="3668688"/>
            <a:ext cx="1476672" cy="9844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雲 9"/>
          <p:cNvSpPr/>
          <p:nvPr/>
        </p:nvSpPr>
        <p:spPr>
          <a:xfrm>
            <a:off x="4932040" y="3740696"/>
            <a:ext cx="1205949" cy="8613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6177178" y="3812704"/>
            <a:ext cx="372819" cy="51683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786061" y="3890662"/>
            <a:ext cx="258418" cy="2584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218109" y="3761048"/>
            <a:ext cx="258418" cy="2584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858069" y="4250702"/>
            <a:ext cx="258418" cy="2584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650157" y="3746646"/>
            <a:ext cx="258418" cy="2584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7290117" y="4265104"/>
            <a:ext cx="258418" cy="2584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7506141" y="4049080"/>
            <a:ext cx="258418" cy="2584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794173" y="4049080"/>
            <a:ext cx="258418" cy="2584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1520" y="3429000"/>
            <a:ext cx="8820472" cy="2664296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5445224"/>
            <a:ext cx="684076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3600" dirty="0" smtClean="0"/>
              <a:t>Low density and/or warm gas is required for massive star formation.</a:t>
            </a:r>
            <a:endParaRPr kumimoji="1" lang="ja-JP" altLang="en-US" sz="3600" dirty="0"/>
          </a:p>
        </p:txBody>
      </p:sp>
      <p:sp>
        <p:nvSpPr>
          <p:cNvPr id="8" name="乗算記号 7"/>
          <p:cNvSpPr/>
          <p:nvPr/>
        </p:nvSpPr>
        <p:spPr>
          <a:xfrm>
            <a:off x="1475656" y="5445224"/>
            <a:ext cx="3600400" cy="720080"/>
          </a:xfrm>
          <a:prstGeom prst="mathMultiply">
            <a:avLst>
              <a:gd name="adj1" fmla="val 159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44008" y="3501008"/>
            <a:ext cx="9361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Molecular Core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84368" y="3501008"/>
            <a:ext cx="93610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/>
              <a:t>Low-mass</a:t>
            </a:r>
          </a:p>
          <a:p>
            <a:r>
              <a:rPr kumimoji="1" lang="en-US" altLang="ja-JP" sz="1400" dirty="0" smtClean="0"/>
              <a:t>Object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08104" y="450912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~0.1 pc</a:t>
            </a:r>
            <a:endParaRPr kumimoji="1" lang="ja-JP" altLang="en-US" sz="16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4932040" y="4509120"/>
            <a:ext cx="1224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Possibility of</a:t>
            </a:r>
            <a:br>
              <a:rPr lang="en-US" altLang="ja-JP" dirty="0" smtClean="0"/>
            </a:br>
            <a:r>
              <a:rPr lang="en-US" altLang="ja-JP" dirty="0" smtClean="0"/>
              <a:t>fragment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suppressing mechanism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Suppressing Source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Supernovae shock</a:t>
            </a:r>
          </a:p>
          <a:p>
            <a:pPr lvl="1"/>
            <a:r>
              <a:rPr lang="en-US" altLang="ja-JP" dirty="0" smtClean="0"/>
              <a:t>T</a:t>
            </a:r>
            <a:r>
              <a:rPr kumimoji="1" lang="en-US" altLang="ja-JP" dirty="0" smtClean="0"/>
              <a:t>urbulence</a:t>
            </a:r>
          </a:p>
          <a:p>
            <a:pPr lvl="1"/>
            <a:r>
              <a:rPr lang="en-US" altLang="ja-JP" dirty="0" smtClean="0"/>
              <a:t>M</a:t>
            </a:r>
            <a:r>
              <a:rPr kumimoji="1" lang="en-US" altLang="ja-JP" dirty="0" smtClean="0"/>
              <a:t>agnetic field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Previously formed YSOs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Previously formed objects heat up the core by accretion luminosity feedback.</a:t>
            </a:r>
          </a:p>
          <a:p>
            <a:pPr lvl="1"/>
            <a:r>
              <a:rPr lang="en-US" altLang="ja-JP" dirty="0" smtClean="0"/>
              <a:t>Observational data of temperature and luminosity in the molecular core is needed for checking this scenario.</a:t>
            </a:r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259632" y="3418411"/>
            <a:ext cx="3528392" cy="432048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16016" y="3501008"/>
            <a:ext cx="259228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Recent theoretical model (</a:t>
            </a:r>
            <a:r>
              <a:rPr lang="en-US" altLang="ja-JP" dirty="0" err="1" smtClean="0">
                <a:solidFill>
                  <a:prstClr val="black"/>
                </a:solidFill>
              </a:rPr>
              <a:t>Krumholz</a:t>
            </a:r>
            <a:r>
              <a:rPr lang="en-US" altLang="ja-JP" dirty="0" smtClean="0">
                <a:solidFill>
                  <a:prstClr val="black"/>
                </a:solidFill>
              </a:rPr>
              <a:t> &amp; Tan 2008</a:t>
            </a:r>
            <a:r>
              <a:rPr kumimoji="1" lang="en-US" altLang="ja-JP" dirty="0" smtClean="0"/>
              <a:t>) predict this effect.</a:t>
            </a:r>
            <a:endParaRPr kumimoji="1" lang="ja-JP" altLang="en-US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3995936" y="1729408"/>
            <a:ext cx="4968552" cy="1555576"/>
            <a:chOff x="3995936" y="1729408"/>
            <a:chExt cx="4968552" cy="1555576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3995936" y="1729408"/>
              <a:ext cx="4860032" cy="1440160"/>
              <a:chOff x="3995936" y="1844824"/>
              <a:chExt cx="4860032" cy="1440160"/>
            </a:xfrm>
          </p:grpSpPr>
          <p:sp>
            <p:nvSpPr>
              <p:cNvPr id="6" name="右矢印 5"/>
              <p:cNvSpPr/>
              <p:nvPr/>
            </p:nvSpPr>
            <p:spPr>
              <a:xfrm>
                <a:off x="6047656" y="2020987"/>
                <a:ext cx="803252" cy="747831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雲 6"/>
              <p:cNvSpPr/>
              <p:nvPr/>
            </p:nvSpPr>
            <p:spPr>
              <a:xfrm>
                <a:off x="6876256" y="1844824"/>
                <a:ext cx="1979712" cy="1408013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7127653" y="2316733"/>
                <a:ext cx="720203" cy="720203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8047817" y="1989512"/>
                <a:ext cx="579611" cy="579611"/>
              </a:xfrm>
              <a:prstGeom prst="ellipse">
                <a:avLst/>
              </a:prstGeom>
              <a:solidFill>
                <a:schemeClr val="accent2">
                  <a:alpha val="88000"/>
                </a:schemeClr>
              </a:solidFill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1" name="直線コネクタ 10"/>
              <p:cNvCxnSpPr/>
              <p:nvPr/>
            </p:nvCxnSpPr>
            <p:spPr>
              <a:xfrm>
                <a:off x="7612399" y="2231662"/>
                <a:ext cx="360102" cy="2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V="1">
                <a:off x="7743352" y="2473812"/>
                <a:ext cx="288032" cy="72008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7991872" y="2598072"/>
                <a:ext cx="288032" cy="432048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0" name="雲 19"/>
              <p:cNvSpPr/>
              <p:nvPr/>
            </p:nvSpPr>
            <p:spPr>
              <a:xfrm>
                <a:off x="3995936" y="1876971"/>
                <a:ext cx="1979712" cy="1408013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4208267" y="2708920"/>
                <a:ext cx="338325" cy="338325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5240352" y="2032248"/>
                <a:ext cx="555784" cy="555784"/>
              </a:xfrm>
              <a:prstGeom prst="ellipse">
                <a:avLst/>
              </a:prstGeom>
              <a:solidFill>
                <a:schemeClr val="accent2">
                  <a:alpha val="88000"/>
                </a:schemeClr>
              </a:solidFill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23" name="直線コネクタ 22"/>
              <p:cNvCxnSpPr/>
              <p:nvPr/>
            </p:nvCxnSpPr>
            <p:spPr>
              <a:xfrm>
                <a:off x="4784331" y="2204864"/>
                <a:ext cx="360102" cy="2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flipV="1">
                <a:off x="4932040" y="2464296"/>
                <a:ext cx="288032" cy="14401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V="1">
                <a:off x="5076056" y="2608312"/>
                <a:ext cx="288032" cy="36004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6" name="円/楕円 25"/>
              <p:cNvSpPr/>
              <p:nvPr/>
            </p:nvSpPr>
            <p:spPr>
              <a:xfrm>
                <a:off x="4568307" y="2708920"/>
                <a:ext cx="338325" cy="338325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4568307" y="2348880"/>
                <a:ext cx="338325" cy="338325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4157974" y="2370595"/>
                <a:ext cx="338325" cy="338325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4139952" y="2060848"/>
                <a:ext cx="64807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chemeClr val="bg1"/>
                    </a:solidFill>
                  </a:rPr>
                  <a:t>Jeans mass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5436096" y="2401143"/>
                <a:ext cx="576064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chemeClr val="bg1"/>
                    </a:solidFill>
                  </a:rPr>
                  <a:t>YSOs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012160" y="2204864"/>
                <a:ext cx="792088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chemeClr val="bg1"/>
                    </a:solidFill>
                  </a:rPr>
                  <a:t>Heating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円/楕円 30"/>
            <p:cNvSpPr/>
            <p:nvPr/>
          </p:nvSpPr>
          <p:spPr>
            <a:xfrm>
              <a:off x="5292080" y="19888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444480" y="191683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5292080" y="21412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5444480" y="2060848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5580112" y="19888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5364088" y="227687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5580112" y="2204864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8100392" y="19888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8252792" y="191683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8100392" y="21412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8252792" y="2060848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8388424" y="198884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8172400" y="227687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8388424" y="2204864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436096" y="2977207"/>
              <a:ext cx="576064" cy="30777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/>
                  </a:solidFill>
                </a:rPr>
                <a:t>Cold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316416" y="2924944"/>
              <a:ext cx="648072" cy="30777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/>
                  </a:solidFill>
                </a:rPr>
                <a:t>Warm 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M</a:t>
            </a:r>
            <a:r>
              <a:rPr kumimoji="1" lang="en-US" altLang="ja-JP" dirty="0" smtClean="0"/>
              <a:t>assive star forming </a:t>
            </a:r>
            <a:r>
              <a:rPr lang="en-US" altLang="ja-JP" dirty="0" smtClean="0"/>
              <a:t>molecular core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9562" t="3277" r="2791" b="8233"/>
          <a:stretch>
            <a:fillRect/>
          </a:stretch>
        </p:blipFill>
        <p:spPr bwMode="auto">
          <a:xfrm>
            <a:off x="611560" y="1340768"/>
            <a:ext cx="271363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矢印コネクタ 7"/>
          <p:cNvCxnSpPr/>
          <p:nvPr/>
        </p:nvCxnSpPr>
        <p:spPr>
          <a:xfrm>
            <a:off x="611560" y="1628800"/>
            <a:ext cx="0" cy="2088232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9512" y="206084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25”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91880" y="1438905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M</a:t>
            </a:r>
            <a:r>
              <a:rPr kumimoji="1" lang="en-US" altLang="ja-JP" sz="3200" dirty="0" smtClean="0"/>
              <a:t>assive star forming </a:t>
            </a:r>
            <a:r>
              <a:rPr lang="en-US" altLang="ja-JP" sz="3200" dirty="0" smtClean="0"/>
              <a:t>molecular cores are very crowded and consist of various objects at different evolutional stages.</a:t>
            </a:r>
          </a:p>
          <a:p>
            <a:r>
              <a:rPr lang="ja-JP" altLang="en-US" sz="3200" b="1" i="1" dirty="0" smtClean="0"/>
              <a:t>→ </a:t>
            </a:r>
            <a:r>
              <a:rPr lang="en-US" altLang="ja-JP" sz="3200" b="1" i="1" dirty="0" smtClean="0"/>
              <a:t>High resolution is needed!</a:t>
            </a:r>
            <a:endParaRPr kumimoji="1" lang="en-US" altLang="ja-JP" sz="3200" b="1" i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39330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24.5μm image of S140 region observed by Subaru/COMICS (de Wit +2009)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95936" y="4247217"/>
            <a:ext cx="4896544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To derive the temperature and the luminosity,</a:t>
            </a:r>
          </a:p>
          <a:p>
            <a:r>
              <a:rPr kumimoji="1" lang="en-US" altLang="ja-JP" sz="3200" dirty="0" smtClean="0"/>
              <a:t>highly resolved observation at MIR is essential.</a:t>
            </a:r>
            <a:endParaRPr kumimoji="1" lang="ja-JP" altLang="en-US" sz="3200" dirty="0"/>
          </a:p>
        </p:txBody>
      </p:sp>
      <p:grpSp>
        <p:nvGrpSpPr>
          <p:cNvPr id="44" name="グループ化 43"/>
          <p:cNvGrpSpPr/>
          <p:nvPr/>
        </p:nvGrpSpPr>
        <p:grpSpPr>
          <a:xfrm>
            <a:off x="323528" y="4437112"/>
            <a:ext cx="3456384" cy="2420888"/>
            <a:chOff x="323528" y="4484724"/>
            <a:chExt cx="3456384" cy="2420888"/>
          </a:xfrm>
        </p:grpSpPr>
        <p:sp>
          <p:nvSpPr>
            <p:cNvPr id="43" name="正方形/長方形 42"/>
            <p:cNvSpPr/>
            <p:nvPr/>
          </p:nvSpPr>
          <p:spPr>
            <a:xfrm>
              <a:off x="323528" y="4484724"/>
              <a:ext cx="3456384" cy="2420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401906" y="4556732"/>
              <a:ext cx="3233990" cy="2328652"/>
              <a:chOff x="2987824" y="4149080"/>
              <a:chExt cx="3233990" cy="2328652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87824" y="4149080"/>
                <a:ext cx="3230494" cy="2139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テキスト ボックス 29"/>
              <p:cNvSpPr txBox="1"/>
              <p:nvPr/>
            </p:nvSpPr>
            <p:spPr>
              <a:xfrm>
                <a:off x="3334801" y="6126115"/>
                <a:ext cx="28803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1</a:t>
                </a:r>
                <a:endParaRPr kumimoji="1" lang="ja-JP" altLang="en-US" sz="16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041818" y="6126115"/>
                <a:ext cx="43204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10</a:t>
                </a:r>
                <a:endParaRPr kumimoji="1" lang="ja-JP" altLang="en-US" sz="1600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4827213" y="6139178"/>
                <a:ext cx="50405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100</a:t>
                </a:r>
                <a:endParaRPr kumimoji="1" lang="ja-JP" altLang="en-US" sz="1600" dirty="0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5573742" y="6139178"/>
                <a:ext cx="64807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1000</a:t>
                </a:r>
                <a:endParaRPr kumimoji="1" lang="ja-JP" altLang="en-US" sz="1600" dirty="0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4247456" y="4211046"/>
                <a:ext cx="1944216" cy="1738234"/>
              </a:xfrm>
              <a:custGeom>
                <a:avLst/>
                <a:gdLst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  <a:gd name="connsiteX0" fmla="*/ 1489166 w 1489166"/>
                  <a:gd name="connsiteY0" fmla="*/ 1208315 h 1639389"/>
                  <a:gd name="connsiteX1" fmla="*/ 522515 w 1489166"/>
                  <a:gd name="connsiteY1" fmla="*/ 71846 h 1639389"/>
                  <a:gd name="connsiteX2" fmla="*/ 0 w 1489166"/>
                  <a:gd name="connsiteY2" fmla="*/ 1639389 h 1639389"/>
                  <a:gd name="connsiteX0" fmla="*/ 1489166 w 1489166"/>
                  <a:gd name="connsiteY0" fmla="*/ 1217108 h 1648182"/>
                  <a:gd name="connsiteX1" fmla="*/ 595666 w 1489166"/>
                  <a:gd name="connsiteY1" fmla="*/ 71846 h 1648182"/>
                  <a:gd name="connsiteX2" fmla="*/ 0 w 1489166"/>
                  <a:gd name="connsiteY2" fmla="*/ 1648182 h 1648182"/>
                  <a:gd name="connsiteX0" fmla="*/ 1548733 w 1548733"/>
                  <a:gd name="connsiteY0" fmla="*/ 1522075 h 1648182"/>
                  <a:gd name="connsiteX1" fmla="*/ 595666 w 1548733"/>
                  <a:gd name="connsiteY1" fmla="*/ 71846 h 1648182"/>
                  <a:gd name="connsiteX2" fmla="*/ 0 w 1548733"/>
                  <a:gd name="connsiteY2" fmla="*/ 1648182 h 1648182"/>
                  <a:gd name="connsiteX0" fmla="*/ 1548733 w 1548733"/>
                  <a:gd name="connsiteY0" fmla="*/ 1522075 h 1648182"/>
                  <a:gd name="connsiteX1" fmla="*/ 595666 w 1548733"/>
                  <a:gd name="connsiteY1" fmla="*/ 71846 h 1648182"/>
                  <a:gd name="connsiteX2" fmla="*/ 0 w 1548733"/>
                  <a:gd name="connsiteY2" fmla="*/ 1648182 h 1648182"/>
                  <a:gd name="connsiteX0" fmla="*/ 1548733 w 1548733"/>
                  <a:gd name="connsiteY0" fmla="*/ 1522075 h 1522075"/>
                  <a:gd name="connsiteX1" fmla="*/ 595666 w 1548733"/>
                  <a:gd name="connsiteY1" fmla="*/ 71846 h 1522075"/>
                  <a:gd name="connsiteX2" fmla="*/ 0 w 1548733"/>
                  <a:gd name="connsiteY2" fmla="*/ 1269862 h 1522075"/>
                  <a:gd name="connsiteX0" fmla="*/ 1608300 w 1608300"/>
                  <a:gd name="connsiteY0" fmla="*/ 1522075 h 1522075"/>
                  <a:gd name="connsiteX1" fmla="*/ 655233 w 1608300"/>
                  <a:gd name="connsiteY1" fmla="*/ 71846 h 1522075"/>
                  <a:gd name="connsiteX2" fmla="*/ 0 w 1608300"/>
                  <a:gd name="connsiteY2" fmla="*/ 1332915 h 152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8300" h="1522075">
                    <a:moveTo>
                      <a:pt x="1608300" y="1522075"/>
                    </a:moveTo>
                    <a:cubicBezTo>
                      <a:pt x="1295415" y="863034"/>
                      <a:pt x="903427" y="0"/>
                      <a:pt x="655233" y="71846"/>
                    </a:cubicBezTo>
                    <a:cubicBezTo>
                      <a:pt x="361279" y="49818"/>
                      <a:pt x="28425" y="988412"/>
                      <a:pt x="0" y="1332915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/>
              <p:cNvSpPr/>
              <p:nvPr/>
            </p:nvSpPr>
            <p:spPr>
              <a:xfrm>
                <a:off x="3843158" y="5150823"/>
                <a:ext cx="404298" cy="949856"/>
              </a:xfrm>
              <a:custGeom>
                <a:avLst/>
                <a:gdLst>
                  <a:gd name="connsiteX0" fmla="*/ 500743 w 500743"/>
                  <a:gd name="connsiteY0" fmla="*/ 483326 h 1108166"/>
                  <a:gd name="connsiteX1" fmla="*/ 304800 w 500743"/>
                  <a:gd name="connsiteY1" fmla="*/ 78377 h 1108166"/>
                  <a:gd name="connsiteX2" fmla="*/ 43543 w 500743"/>
                  <a:gd name="connsiteY2" fmla="*/ 953589 h 1108166"/>
                  <a:gd name="connsiteX3" fmla="*/ 43543 w 500743"/>
                  <a:gd name="connsiteY3" fmla="*/ 1005840 h 1108166"/>
                  <a:gd name="connsiteX0" fmla="*/ 500581 w 500581"/>
                  <a:gd name="connsiteY0" fmla="*/ 479593 h 1103811"/>
                  <a:gd name="connsiteX1" fmla="*/ 303664 w 500581"/>
                  <a:gd name="connsiteY1" fmla="*/ 78377 h 1103811"/>
                  <a:gd name="connsiteX2" fmla="*/ 43381 w 500581"/>
                  <a:gd name="connsiteY2" fmla="*/ 949856 h 1103811"/>
                  <a:gd name="connsiteX3" fmla="*/ 43381 w 500581"/>
                  <a:gd name="connsiteY3" fmla="*/ 1002107 h 1103811"/>
                  <a:gd name="connsiteX0" fmla="*/ 500581 w 500581"/>
                  <a:gd name="connsiteY0" fmla="*/ 479593 h 1103811"/>
                  <a:gd name="connsiteX1" fmla="*/ 303664 w 500581"/>
                  <a:gd name="connsiteY1" fmla="*/ 78377 h 1103811"/>
                  <a:gd name="connsiteX2" fmla="*/ 43381 w 500581"/>
                  <a:gd name="connsiteY2" fmla="*/ 949856 h 1103811"/>
                  <a:gd name="connsiteX3" fmla="*/ 43381 w 500581"/>
                  <a:gd name="connsiteY3" fmla="*/ 1002107 h 1103811"/>
                  <a:gd name="connsiteX0" fmla="*/ 500581 w 500581"/>
                  <a:gd name="connsiteY0" fmla="*/ 479593 h 1103811"/>
                  <a:gd name="connsiteX1" fmla="*/ 303664 w 500581"/>
                  <a:gd name="connsiteY1" fmla="*/ 78377 h 1103811"/>
                  <a:gd name="connsiteX2" fmla="*/ 43381 w 500581"/>
                  <a:gd name="connsiteY2" fmla="*/ 949856 h 1103811"/>
                  <a:gd name="connsiteX3" fmla="*/ 43381 w 500581"/>
                  <a:gd name="connsiteY3" fmla="*/ 1002107 h 1103811"/>
                  <a:gd name="connsiteX0" fmla="*/ 457200 w 457200"/>
                  <a:gd name="connsiteY0" fmla="*/ 479593 h 949856"/>
                  <a:gd name="connsiteX1" fmla="*/ 260283 w 457200"/>
                  <a:gd name="connsiteY1" fmla="*/ 78377 h 949856"/>
                  <a:gd name="connsiteX2" fmla="*/ 0 w 457200"/>
                  <a:gd name="connsiteY2" fmla="*/ 949856 h 949856"/>
                  <a:gd name="connsiteX0" fmla="*/ 332290 w 336483"/>
                  <a:gd name="connsiteY0" fmla="*/ 582433 h 949856"/>
                  <a:gd name="connsiteX1" fmla="*/ 260283 w 336483"/>
                  <a:gd name="connsiteY1" fmla="*/ 78377 h 949856"/>
                  <a:gd name="connsiteX2" fmla="*/ 0 w 336483"/>
                  <a:gd name="connsiteY2" fmla="*/ 949856 h 949856"/>
                  <a:gd name="connsiteX0" fmla="*/ 332290 w 338706"/>
                  <a:gd name="connsiteY0" fmla="*/ 582433 h 949856"/>
                  <a:gd name="connsiteX1" fmla="*/ 260283 w 338706"/>
                  <a:gd name="connsiteY1" fmla="*/ 78377 h 949856"/>
                  <a:gd name="connsiteX2" fmla="*/ 0 w 338706"/>
                  <a:gd name="connsiteY2" fmla="*/ 949856 h 949856"/>
                  <a:gd name="connsiteX0" fmla="*/ 332290 w 338706"/>
                  <a:gd name="connsiteY0" fmla="*/ 654441 h 949856"/>
                  <a:gd name="connsiteX1" fmla="*/ 260283 w 338706"/>
                  <a:gd name="connsiteY1" fmla="*/ 78377 h 949856"/>
                  <a:gd name="connsiteX2" fmla="*/ 0 w 338706"/>
                  <a:gd name="connsiteY2" fmla="*/ 949856 h 949856"/>
                  <a:gd name="connsiteX0" fmla="*/ 404298 w 410714"/>
                  <a:gd name="connsiteY0" fmla="*/ 582433 h 949856"/>
                  <a:gd name="connsiteX1" fmla="*/ 260283 w 410714"/>
                  <a:gd name="connsiteY1" fmla="*/ 78377 h 949856"/>
                  <a:gd name="connsiteX2" fmla="*/ 0 w 410714"/>
                  <a:gd name="connsiteY2" fmla="*/ 949856 h 949856"/>
                  <a:gd name="connsiteX0" fmla="*/ 404298 w 404298"/>
                  <a:gd name="connsiteY0" fmla="*/ 582433 h 949856"/>
                  <a:gd name="connsiteX1" fmla="*/ 260283 w 404298"/>
                  <a:gd name="connsiteY1" fmla="*/ 78377 h 949856"/>
                  <a:gd name="connsiteX2" fmla="*/ 0 w 404298"/>
                  <a:gd name="connsiteY2" fmla="*/ 949856 h 949856"/>
                  <a:gd name="connsiteX0" fmla="*/ 404298 w 404298"/>
                  <a:gd name="connsiteY0" fmla="*/ 582433 h 949856"/>
                  <a:gd name="connsiteX1" fmla="*/ 260283 w 404298"/>
                  <a:gd name="connsiteY1" fmla="*/ 78377 h 949856"/>
                  <a:gd name="connsiteX2" fmla="*/ 0 w 404298"/>
                  <a:gd name="connsiteY2" fmla="*/ 949856 h 94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298" h="949856">
                    <a:moveTo>
                      <a:pt x="404298" y="582433"/>
                    </a:moveTo>
                    <a:cubicBezTo>
                      <a:pt x="366455" y="327949"/>
                      <a:pt x="336483" y="0"/>
                      <a:pt x="260283" y="78377"/>
                    </a:cubicBezTo>
                    <a:cubicBezTo>
                      <a:pt x="160554" y="129532"/>
                      <a:pt x="43381" y="795901"/>
                      <a:pt x="0" y="949856"/>
                    </a:cubicBez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4264916" y="4187747"/>
                <a:ext cx="576064" cy="1944216"/>
              </a:xfrm>
              <a:prstGeom prst="rect">
                <a:avLst/>
              </a:prstGeom>
              <a:solidFill>
                <a:srgbClr val="FFC00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2" name="テキスト ボックス 21"/>
          <p:cNvSpPr txBox="1"/>
          <p:nvPr/>
        </p:nvSpPr>
        <p:spPr>
          <a:xfrm>
            <a:off x="1691680" y="45091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MIR</a:t>
            </a:r>
            <a:endParaRPr kumimoji="1" lang="ja-JP" altLang="en-US" sz="16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15816" y="4509120"/>
            <a:ext cx="7920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MYSO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miniTAO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MAX38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:\Users\uchiyama\Desktop\修論発表\max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700808"/>
            <a:ext cx="2062051" cy="2745949"/>
          </a:xfrm>
          <a:prstGeom prst="rect">
            <a:avLst/>
          </a:prstGeom>
          <a:noFill/>
        </p:spPr>
      </p:pic>
      <p:pic>
        <p:nvPicPr>
          <p:cNvPr id="7" name="図 6" descr="TAOlog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4301"/>
            <a:ext cx="1542663" cy="1442491"/>
          </a:xfrm>
          <a:prstGeom prst="rect">
            <a:avLst/>
          </a:prstGeom>
        </p:spPr>
      </p:pic>
      <p:pic>
        <p:nvPicPr>
          <p:cNvPr id="8" name="Picture 2" descr="C:\Users\uchiyama\Desktop\修論発表\MAX38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9571" y="260648"/>
            <a:ext cx="2114917" cy="1008112"/>
          </a:xfrm>
          <a:prstGeom prst="rect">
            <a:avLst/>
          </a:prstGeom>
          <a:noFill/>
        </p:spPr>
      </p:pic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395536" y="1863080"/>
          <a:ext cx="6156176" cy="26517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361105"/>
                <a:gridCol w="2795071"/>
              </a:tblGrid>
              <a:tr h="41764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Telescope’s aperture 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1.0m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Telescope’s site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Co. </a:t>
                      </a:r>
                      <a:r>
                        <a:rPr kumimoji="1" lang="en-US" altLang="ja-JP" sz="2400" dirty="0" err="1" smtClean="0"/>
                        <a:t>Chajnantor</a:t>
                      </a:r>
                      <a:r>
                        <a:rPr kumimoji="1" lang="en-US" altLang="ja-JP" sz="2400" dirty="0" smtClean="0"/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Atacama, Chile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Altitude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5,640m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Observable wavelengths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8-38</a:t>
                      </a:r>
                      <a:r>
                        <a:rPr kumimoji="1" lang="ja-JP" altLang="en-US" sz="2400" baseline="0" dirty="0" smtClean="0"/>
                        <a:t> </a:t>
                      </a:r>
                      <a:r>
                        <a:rPr kumimoji="1" lang="en-US" altLang="ja-JP" sz="2400" baseline="0" dirty="0" smtClean="0"/>
                        <a:t>micron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Spatial resolution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~ 8” at 30</a:t>
                      </a:r>
                      <a:r>
                        <a:rPr kumimoji="1" lang="en-US" altLang="ja-JP" sz="2400" baseline="0" dirty="0" smtClean="0"/>
                        <a:t> micron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直線矢印コネクタ 10"/>
          <p:cNvCxnSpPr>
            <a:stCxn id="13" idx="0"/>
          </p:cNvCxnSpPr>
          <p:nvPr/>
        </p:nvCxnSpPr>
        <p:spPr>
          <a:xfrm flipV="1">
            <a:off x="7092280" y="2420888"/>
            <a:ext cx="792088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516216" y="4581128"/>
            <a:ext cx="11521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miniTAO</a:t>
            </a:r>
            <a:r>
              <a:rPr kumimoji="1" lang="en-US" altLang="ja-JP" dirty="0" smtClean="0"/>
              <a:t> telescope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>
            <a:stCxn id="17" idx="0"/>
          </p:cNvCxnSpPr>
          <p:nvPr/>
        </p:nvCxnSpPr>
        <p:spPr>
          <a:xfrm flipH="1" flipV="1">
            <a:off x="8028384" y="3429000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812360" y="4581128"/>
            <a:ext cx="8640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MAX38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9512" y="472514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 smtClean="0"/>
              <a:t>miniTAO</a:t>
            </a:r>
            <a:r>
              <a:rPr kumimoji="1" lang="en-US" altLang="ja-JP" sz="3200" b="1" dirty="0" smtClean="0"/>
              <a:t>/MAX38 is the first and the only instrument that can observe up to 38 micron from the ground.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Observation targets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altLang="ja-JP" sz="2800" dirty="0" smtClean="0"/>
              <a:t>For evaluating the accretion luminosity feedback scenario</a:t>
            </a:r>
          </a:p>
          <a:p>
            <a:pPr marL="685800" lvl="1"/>
            <a:r>
              <a:rPr lang="en-US" altLang="ja-JP" sz="2400" dirty="0" smtClean="0"/>
              <a:t>Nearby massive star forming cores</a:t>
            </a:r>
          </a:p>
          <a:p>
            <a:pPr marL="685800" lvl="1"/>
            <a:r>
              <a:rPr lang="en-US" altLang="ja-JP" sz="2400" dirty="0" smtClean="0"/>
              <a:t>There are at least 2 bright MIR objects in compact (~ 0.1 pc) regions.</a:t>
            </a:r>
          </a:p>
          <a:p>
            <a:pPr marL="285750" indent="-285750"/>
            <a:r>
              <a:rPr lang="en-US" altLang="ja-JP" sz="2800" dirty="0" smtClean="0"/>
              <a:t>3 massive star forming cores have been observed.</a:t>
            </a:r>
            <a:endParaRPr lang="en-US" altLang="ja-JP" sz="2800" dirty="0"/>
          </a:p>
          <a:p>
            <a:pPr lvl="1">
              <a:defRPr/>
            </a:pPr>
            <a:r>
              <a:rPr lang="en-US" altLang="ja-JP" dirty="0"/>
              <a:t>M8E, RAFGL 6366S, IRAS 18317-0513</a:t>
            </a:r>
          </a:p>
          <a:p>
            <a:pPr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971600" y="4408512"/>
          <a:ext cx="770485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126"/>
                <a:gridCol w="1605330"/>
                <a:gridCol w="360039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Object name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Distance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Observing band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M8E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1.5 </a:t>
                      </a:r>
                      <a:r>
                        <a:rPr kumimoji="1" lang="en-US" altLang="ja-JP" sz="2400" dirty="0" err="1" smtClean="0"/>
                        <a:t>kpc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18,25,30,37 micron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RAFGL 6366S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2.0 </a:t>
                      </a:r>
                      <a:r>
                        <a:rPr kumimoji="1" lang="en-US" altLang="ja-JP" sz="2400" dirty="0" err="1" smtClean="0"/>
                        <a:t>kpc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8.9,12,18,25,30 ,37micron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IRAS</a:t>
                      </a:r>
                      <a:r>
                        <a:rPr kumimoji="1" lang="en-US" altLang="ja-JP" sz="2400" baseline="0" dirty="0" smtClean="0"/>
                        <a:t> 18317-0513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3.2 </a:t>
                      </a:r>
                      <a:r>
                        <a:rPr kumimoji="1" lang="en-US" altLang="ja-JP" sz="2400" dirty="0" err="1" smtClean="0"/>
                        <a:t>kpc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12,18,30</a:t>
                      </a:r>
                      <a:r>
                        <a:rPr kumimoji="1" lang="en-US" altLang="ja-JP" sz="2400" baseline="0" dirty="0" smtClean="0"/>
                        <a:t> micron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923928" y="6300028"/>
            <a:ext cx="49685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0.1 pc separation is equal to ~ 10 </a:t>
            </a:r>
            <a:r>
              <a:rPr kumimoji="1" lang="en-US" altLang="ja-JP" dirty="0" err="1" smtClean="0"/>
              <a:t>arcsec</a:t>
            </a:r>
            <a:r>
              <a:rPr kumimoji="1" lang="en-US" altLang="ja-JP" dirty="0" smtClean="0"/>
              <a:t> at 2.0 </a:t>
            </a:r>
            <a:r>
              <a:rPr kumimoji="1" lang="en-US" altLang="ja-JP" dirty="0" err="1" smtClean="0"/>
              <a:t>kpc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Observation results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sf2012 ws</a:t>
            </a:r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373216"/>
            <a:ext cx="1397381" cy="14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>
            <a:off x="935088" y="5314271"/>
            <a:ext cx="0" cy="1475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95536" y="5922412"/>
            <a:ext cx="56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40”</a:t>
            </a:r>
            <a:endParaRPr kumimoji="1" lang="ja-JP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346348"/>
            <a:ext cx="1418825" cy="144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373216"/>
            <a:ext cx="14188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線矢印コネクタ 12"/>
          <p:cNvCxnSpPr/>
          <p:nvPr/>
        </p:nvCxnSpPr>
        <p:spPr>
          <a:xfrm>
            <a:off x="107504" y="3501008"/>
            <a:ext cx="0" cy="146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0" y="50038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40”</a:t>
            </a:r>
            <a:endParaRPr kumimoji="1" lang="ja-JP" alt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28919" y="3528668"/>
            <a:ext cx="1461002" cy="147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1711624" y="3542516"/>
            <a:ext cx="1461000" cy="147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3203739" y="3554044"/>
            <a:ext cx="1445553" cy="147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6111061" y="3570042"/>
            <a:ext cx="1440160" cy="144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764105" y="1548266"/>
            <a:ext cx="1495112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2840944" y="1559657"/>
            <a:ext cx="1517895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4929224" y="1559609"/>
            <a:ext cx="1486718" cy="148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6954014" y="1551044"/>
            <a:ext cx="1512166" cy="152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直線矢印コネクタ 30"/>
          <p:cNvCxnSpPr/>
          <p:nvPr/>
        </p:nvCxnSpPr>
        <p:spPr>
          <a:xfrm>
            <a:off x="611560" y="1556793"/>
            <a:ext cx="0" cy="146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44016" y="220486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40”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55576" y="1259468"/>
            <a:ext cx="64807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M8E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02521" y="320368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RAFGL 6366S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15616" y="5147900"/>
            <a:ext cx="1800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IRAS 18317-0513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699792" y="2708920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25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55576" y="2699628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18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87556" y="4653136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18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832164" y="6444044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18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652491" y="4643844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12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95860" y="6444044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12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30452" y="4643844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8.9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932040" y="2699628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30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24452" y="6444044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30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948264" y="2708920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37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2555776" y="1340768"/>
            <a:ext cx="4104456" cy="194421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081877" y="4653136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30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3275856" y="1700808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3563888" y="1556792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75588" y="3356992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3403580" y="393305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3995936" y="5661248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4139952" y="551723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円/楕円 59"/>
          <p:cNvSpPr/>
          <p:nvPr/>
        </p:nvSpPr>
        <p:spPr>
          <a:xfrm>
            <a:off x="3550825" y="225711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861754" y="4188269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4427984" y="6060477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4526118" y="5936217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二等辺三角形 63"/>
          <p:cNvSpPr/>
          <p:nvPr/>
        </p:nvSpPr>
        <p:spPr>
          <a:xfrm>
            <a:off x="3779912" y="2113100"/>
            <a:ext cx="144016" cy="124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二等辺三角形 64"/>
          <p:cNvSpPr/>
          <p:nvPr/>
        </p:nvSpPr>
        <p:spPr>
          <a:xfrm>
            <a:off x="3737494" y="3952920"/>
            <a:ext cx="144016" cy="124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164288" y="548680"/>
            <a:ext cx="12241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MYSO</a:t>
            </a:r>
          </a:p>
          <a:p>
            <a:r>
              <a:rPr lang="en-US" altLang="ja-JP" dirty="0" smtClean="0"/>
              <a:t>UCHII</a:t>
            </a:r>
            <a:endParaRPr kumimoji="1" lang="ja-JP" altLang="en-US" dirty="0"/>
          </a:p>
        </p:txBody>
      </p:sp>
      <p:sp>
        <p:nvSpPr>
          <p:cNvPr id="67" name="円/楕円 66"/>
          <p:cNvSpPr/>
          <p:nvPr/>
        </p:nvSpPr>
        <p:spPr>
          <a:xfrm>
            <a:off x="8048140" y="653507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二等辺三角形 67"/>
          <p:cNvSpPr/>
          <p:nvPr/>
        </p:nvSpPr>
        <p:spPr>
          <a:xfrm>
            <a:off x="8041447" y="948340"/>
            <a:ext cx="144016" cy="124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8532440" y="1556792"/>
            <a:ext cx="0" cy="146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7956376" y="5352376"/>
            <a:ext cx="0" cy="146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8532440" y="198884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0.3pc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956376" y="58052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0.6pc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987824" y="1177588"/>
            <a:ext cx="7920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Simon+</a:t>
            </a:r>
          </a:p>
          <a:p>
            <a:r>
              <a:rPr kumimoji="1" lang="en-US" altLang="ja-JP" sz="1400" dirty="0" smtClean="0"/>
              <a:t>1984</a:t>
            </a:r>
            <a:endParaRPr kumimoji="1" lang="ja-JP" altLang="en-US" sz="1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827516" y="3409836"/>
            <a:ext cx="7200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/>
              <a:t>Rodon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2009</a:t>
            </a:r>
            <a:endParaRPr kumimoji="1" lang="ja-JP" altLang="en-US" sz="14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491880" y="5229200"/>
            <a:ext cx="7200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RMS</a:t>
            </a:r>
          </a:p>
          <a:p>
            <a:r>
              <a:rPr kumimoji="1" lang="en-US" altLang="ja-JP" sz="1400" dirty="0" smtClean="0"/>
              <a:t>Survey</a:t>
            </a: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200000">
            <a:off x="4672356" y="3567565"/>
            <a:ext cx="1433467" cy="144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6200000">
            <a:off x="7544084" y="357301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直線矢印コネクタ 69"/>
          <p:cNvCxnSpPr/>
          <p:nvPr/>
        </p:nvCxnSpPr>
        <p:spPr>
          <a:xfrm>
            <a:off x="9036496" y="3552176"/>
            <a:ext cx="0" cy="146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8460432" y="5013176"/>
            <a:ext cx="8275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0.4pc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696260" y="4653136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25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524328" y="4653136"/>
            <a:ext cx="739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37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dirty="0" smtClean="0"/>
              <a:t>sf2012 </a:t>
            </a:r>
            <a:r>
              <a:rPr kumimoji="1" lang="en-US" altLang="ja-JP" dirty="0" err="1" smtClean="0"/>
              <a:t>ws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796136" y="692696"/>
            <a:ext cx="2880320" cy="6093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987824" y="692696"/>
            <a:ext cx="2808312" cy="6093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23928" y="836712"/>
            <a:ext cx="9361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effectLst/>
              </a:rPr>
              <a:t>M8E</a:t>
            </a:r>
            <a:endParaRPr kumimoji="1" lang="ja-JP" altLang="en-US" sz="2400" dirty="0">
              <a:effectLst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00192" y="653787"/>
            <a:ext cx="20162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PSF reference</a:t>
            </a:r>
          </a:p>
          <a:p>
            <a:pPr algn="ctr"/>
            <a:r>
              <a:rPr kumimoji="1" lang="en-US" altLang="ja-JP" sz="2400" dirty="0" smtClean="0"/>
              <a:t>IRC+10420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Detail structure of M8E</a:t>
            </a:r>
            <a:endParaRPr kumimoji="1" lang="ja-JP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308426" y="1417020"/>
            <a:ext cx="22407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35077" y="1432185"/>
            <a:ext cx="22407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987824" y="9807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arcsec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358552" y="1458658"/>
            <a:ext cx="589712" cy="21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491880" y="1505649"/>
            <a:ext cx="294402" cy="20804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4132" y="1514605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25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13" name="テキスト ボックス 3"/>
          <p:cNvSpPr txBox="1"/>
          <p:nvPr/>
        </p:nvSpPr>
        <p:spPr>
          <a:xfrm>
            <a:off x="2915816" y="1303858"/>
            <a:ext cx="64807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20 -</a:t>
            </a:r>
            <a:endParaRPr lang="en-US" altLang="ja-JP" sz="1200" dirty="0" smtClean="0"/>
          </a:p>
          <a:p>
            <a:endParaRPr kumimoji="1" lang="en-US" altLang="ja-JP" sz="1200" dirty="0" smtClean="0"/>
          </a:p>
          <a:p>
            <a:endParaRPr kumimoji="1" lang="en-US" altLang="ja-JP" sz="800" dirty="0" smtClean="0"/>
          </a:p>
          <a:p>
            <a:r>
              <a:rPr lang="en-US" altLang="ja-JP" dirty="0" smtClean="0"/>
              <a:t>  10 -</a:t>
            </a:r>
            <a:endParaRPr kumimoji="1" lang="en-US" altLang="ja-JP" sz="1200" dirty="0" smtClean="0"/>
          </a:p>
          <a:p>
            <a:endParaRPr lang="en-US" altLang="ja-JP" sz="800" dirty="0" smtClean="0"/>
          </a:p>
          <a:p>
            <a:endParaRPr lang="en-US" altLang="ja-JP" sz="800" dirty="0" smtClean="0"/>
          </a:p>
          <a:p>
            <a:r>
              <a:rPr kumimoji="1" lang="en-US" altLang="ja-JP" sz="1200" dirty="0" smtClean="0"/>
              <a:t>      </a:t>
            </a:r>
            <a:r>
              <a:rPr kumimoji="1" lang="en-US" altLang="ja-JP" dirty="0" smtClean="0"/>
              <a:t>0 -</a:t>
            </a:r>
          </a:p>
          <a:p>
            <a:endParaRPr lang="en-US" altLang="ja-JP" sz="1200" dirty="0" smtClean="0"/>
          </a:p>
          <a:p>
            <a:r>
              <a:rPr lang="en-US" altLang="ja-JP" dirty="0" smtClean="0"/>
              <a:t>-10 -</a:t>
            </a:r>
          </a:p>
          <a:p>
            <a:endParaRPr lang="en-US" altLang="ja-JP" sz="800" dirty="0" smtClean="0"/>
          </a:p>
          <a:p>
            <a:endParaRPr lang="en-US" altLang="ja-JP" sz="800" dirty="0" smtClean="0"/>
          </a:p>
          <a:p>
            <a:r>
              <a:rPr lang="en-US" altLang="ja-JP" dirty="0" smtClean="0"/>
              <a:t>-20 -</a:t>
            </a:r>
          </a:p>
          <a:p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82226" y="351528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 </a:t>
            </a:r>
            <a:r>
              <a:rPr lang="en-US" altLang="ja-JP" sz="800" dirty="0" smtClean="0"/>
              <a:t>     </a:t>
            </a:r>
            <a:r>
              <a:rPr lang="en-US" altLang="ja-JP" sz="1200" dirty="0" smtClean="0"/>
              <a:t> 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</a:t>
            </a:r>
            <a:r>
              <a:rPr lang="en-US" altLang="ja-JP" sz="800" dirty="0" smtClean="0"/>
              <a:t>      </a:t>
            </a:r>
            <a:r>
              <a:rPr lang="en-US" altLang="ja-JP" sz="1200" dirty="0" smtClean="0"/>
              <a:t> 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</a:t>
            </a:r>
            <a:r>
              <a:rPr lang="en-US" altLang="ja-JP" sz="800" dirty="0" smtClean="0"/>
              <a:t>       </a:t>
            </a:r>
            <a:r>
              <a:rPr lang="en-US" altLang="ja-JP" sz="1200" dirty="0" smtClean="0"/>
              <a:t>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         </a:t>
            </a:r>
            <a:r>
              <a:rPr lang="en-US" altLang="ja-JP" dirty="0" smtClean="0"/>
              <a:t>|</a:t>
            </a:r>
          </a:p>
          <a:p>
            <a:r>
              <a:rPr kumimoji="1" lang="en-US" altLang="ja-JP" sz="1200" dirty="0" smtClean="0"/>
              <a:t> </a:t>
            </a:r>
            <a:r>
              <a:rPr kumimoji="1" lang="en-US" altLang="ja-JP" dirty="0" smtClean="0"/>
              <a:t>20</a:t>
            </a:r>
            <a:r>
              <a:rPr kumimoji="1" lang="en-US" altLang="ja-JP" sz="1200" dirty="0" smtClean="0"/>
              <a:t>        </a:t>
            </a:r>
            <a:r>
              <a:rPr kumimoji="1" lang="en-US" altLang="ja-JP" dirty="0" smtClean="0"/>
              <a:t>10</a:t>
            </a:r>
            <a:r>
              <a:rPr kumimoji="1" lang="en-US" altLang="ja-JP" sz="1200" dirty="0" smtClean="0"/>
              <a:t>          </a:t>
            </a:r>
            <a:r>
              <a:rPr kumimoji="1" lang="en-US" altLang="ja-JP" dirty="0" smtClean="0"/>
              <a:t>0</a:t>
            </a:r>
            <a:r>
              <a:rPr kumimoji="1" lang="en-US" altLang="ja-JP" sz="1200" dirty="0" smtClean="0"/>
              <a:t>        </a:t>
            </a:r>
            <a:r>
              <a:rPr kumimoji="1" lang="en-US" altLang="ja-JP" dirty="0" smtClean="0"/>
              <a:t>-10</a:t>
            </a:r>
            <a:r>
              <a:rPr kumimoji="1" lang="en-US" altLang="ja-JP" sz="1200" dirty="0" smtClean="0"/>
              <a:t>       </a:t>
            </a:r>
            <a:r>
              <a:rPr kumimoji="1" lang="en-US" altLang="ja-JP" dirty="0" smtClean="0"/>
              <a:t>-20</a:t>
            </a:r>
            <a:endParaRPr kumimoji="1" lang="ja-JP" altLang="en-US" dirty="0"/>
          </a:p>
        </p:txBody>
      </p:sp>
      <p:sp>
        <p:nvSpPr>
          <p:cNvPr id="15" name="テキスト ボックス 3"/>
          <p:cNvSpPr txBox="1"/>
          <p:nvPr/>
        </p:nvSpPr>
        <p:spPr>
          <a:xfrm>
            <a:off x="5789766" y="1299124"/>
            <a:ext cx="64807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20 -</a:t>
            </a:r>
            <a:endParaRPr lang="en-US" altLang="ja-JP" sz="1200" dirty="0" smtClean="0"/>
          </a:p>
          <a:p>
            <a:endParaRPr kumimoji="1" lang="en-US" altLang="ja-JP" sz="1200" dirty="0" smtClean="0"/>
          </a:p>
          <a:p>
            <a:endParaRPr kumimoji="1" lang="en-US" altLang="ja-JP" sz="800" dirty="0" smtClean="0"/>
          </a:p>
          <a:p>
            <a:r>
              <a:rPr lang="en-US" altLang="ja-JP" dirty="0" smtClean="0"/>
              <a:t>  10 -</a:t>
            </a:r>
            <a:endParaRPr kumimoji="1" lang="en-US" altLang="ja-JP" sz="1200" dirty="0" smtClean="0"/>
          </a:p>
          <a:p>
            <a:endParaRPr lang="en-US" altLang="ja-JP" sz="800" dirty="0" smtClean="0"/>
          </a:p>
          <a:p>
            <a:endParaRPr lang="en-US" altLang="ja-JP" sz="800" dirty="0" smtClean="0"/>
          </a:p>
          <a:p>
            <a:r>
              <a:rPr kumimoji="1" lang="en-US" altLang="ja-JP" sz="1200" dirty="0" smtClean="0"/>
              <a:t>      </a:t>
            </a:r>
            <a:r>
              <a:rPr kumimoji="1" lang="en-US" altLang="ja-JP" dirty="0" smtClean="0"/>
              <a:t>0 -</a:t>
            </a:r>
          </a:p>
          <a:p>
            <a:endParaRPr lang="en-US" altLang="ja-JP" sz="1200" dirty="0" smtClean="0"/>
          </a:p>
          <a:p>
            <a:r>
              <a:rPr lang="en-US" altLang="ja-JP" dirty="0" smtClean="0"/>
              <a:t>-10 -</a:t>
            </a:r>
          </a:p>
          <a:p>
            <a:endParaRPr lang="en-US" altLang="ja-JP" sz="800" dirty="0" smtClean="0"/>
          </a:p>
          <a:p>
            <a:endParaRPr lang="en-US" altLang="ja-JP" sz="800" dirty="0" smtClean="0"/>
          </a:p>
          <a:p>
            <a:r>
              <a:rPr lang="en-US" altLang="ja-JP" dirty="0" smtClean="0"/>
              <a:t>-20 -</a:t>
            </a:r>
          </a:p>
          <a:p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56176" y="351055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 </a:t>
            </a:r>
            <a:r>
              <a:rPr lang="en-US" altLang="ja-JP" sz="800" dirty="0" smtClean="0"/>
              <a:t>     </a:t>
            </a:r>
            <a:r>
              <a:rPr lang="en-US" altLang="ja-JP" sz="1200" dirty="0" smtClean="0"/>
              <a:t> 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</a:t>
            </a:r>
            <a:r>
              <a:rPr lang="en-US" altLang="ja-JP" sz="800" dirty="0" smtClean="0"/>
              <a:t>      </a:t>
            </a:r>
            <a:r>
              <a:rPr lang="en-US" altLang="ja-JP" sz="1200" dirty="0" smtClean="0"/>
              <a:t> 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</a:t>
            </a:r>
            <a:r>
              <a:rPr lang="en-US" altLang="ja-JP" sz="800" dirty="0" smtClean="0"/>
              <a:t>       </a:t>
            </a:r>
            <a:r>
              <a:rPr lang="en-US" altLang="ja-JP" sz="1200" dirty="0" smtClean="0"/>
              <a:t>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         </a:t>
            </a:r>
            <a:r>
              <a:rPr lang="en-US" altLang="ja-JP" dirty="0" smtClean="0"/>
              <a:t>|</a:t>
            </a:r>
          </a:p>
          <a:p>
            <a:r>
              <a:rPr kumimoji="1" lang="en-US" altLang="ja-JP" sz="1200" dirty="0" smtClean="0"/>
              <a:t> </a:t>
            </a:r>
            <a:r>
              <a:rPr kumimoji="1" lang="en-US" altLang="ja-JP" dirty="0" smtClean="0"/>
              <a:t>20</a:t>
            </a:r>
            <a:r>
              <a:rPr kumimoji="1" lang="en-US" altLang="ja-JP" sz="1200" dirty="0" smtClean="0"/>
              <a:t>        </a:t>
            </a:r>
            <a:r>
              <a:rPr kumimoji="1" lang="en-US" altLang="ja-JP" dirty="0" smtClean="0"/>
              <a:t>10</a:t>
            </a:r>
            <a:r>
              <a:rPr kumimoji="1" lang="en-US" altLang="ja-JP" sz="1200" dirty="0" smtClean="0"/>
              <a:t>          </a:t>
            </a:r>
            <a:r>
              <a:rPr kumimoji="1" lang="en-US" altLang="ja-JP" dirty="0" smtClean="0"/>
              <a:t>0</a:t>
            </a:r>
            <a:r>
              <a:rPr kumimoji="1" lang="en-US" altLang="ja-JP" sz="1200" dirty="0" smtClean="0"/>
              <a:t>        </a:t>
            </a:r>
            <a:r>
              <a:rPr kumimoji="1" lang="en-US" altLang="ja-JP" dirty="0" smtClean="0"/>
              <a:t>-10</a:t>
            </a:r>
            <a:r>
              <a:rPr kumimoji="1" lang="en-US" altLang="ja-JP" sz="1200" dirty="0" smtClean="0"/>
              <a:t>       </a:t>
            </a:r>
            <a:r>
              <a:rPr kumimoji="1" lang="en-US" altLang="ja-JP" dirty="0" smtClean="0"/>
              <a:t>-20</a:t>
            </a:r>
            <a:endParaRPr kumimoji="1" lang="ja-JP" altLang="en-US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310927" y="4097053"/>
            <a:ext cx="2232250" cy="226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454905" y="4131378"/>
            <a:ext cx="2194680" cy="218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4716016" y="4211796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30</a:t>
            </a:r>
            <a:r>
              <a:rPr kumimoji="1" lang="en-US" altLang="ja-JP" dirty="0" smtClean="0"/>
              <a:t>μm</a:t>
            </a:r>
            <a:endParaRPr kumimoji="1" lang="ja-JP" altLang="en-US" dirty="0"/>
          </a:p>
        </p:txBody>
      </p:sp>
      <p:sp>
        <p:nvSpPr>
          <p:cNvPr id="24" name="テキスト ボックス 3"/>
          <p:cNvSpPr txBox="1"/>
          <p:nvPr/>
        </p:nvSpPr>
        <p:spPr>
          <a:xfrm>
            <a:off x="2915816" y="3955618"/>
            <a:ext cx="64807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20 -</a:t>
            </a:r>
            <a:endParaRPr lang="en-US" altLang="ja-JP" sz="1200" dirty="0" smtClean="0"/>
          </a:p>
          <a:p>
            <a:endParaRPr kumimoji="1" lang="en-US" altLang="ja-JP" sz="1200" dirty="0" smtClean="0"/>
          </a:p>
          <a:p>
            <a:endParaRPr kumimoji="1" lang="en-US" altLang="ja-JP" sz="800" dirty="0" smtClean="0"/>
          </a:p>
          <a:p>
            <a:r>
              <a:rPr lang="en-US" altLang="ja-JP" dirty="0" smtClean="0"/>
              <a:t>  10 -</a:t>
            </a:r>
            <a:endParaRPr kumimoji="1" lang="en-US" altLang="ja-JP" sz="1200" dirty="0" smtClean="0"/>
          </a:p>
          <a:p>
            <a:endParaRPr lang="en-US" altLang="ja-JP" sz="800" dirty="0" smtClean="0"/>
          </a:p>
          <a:p>
            <a:endParaRPr lang="en-US" altLang="ja-JP" sz="800" dirty="0" smtClean="0"/>
          </a:p>
          <a:p>
            <a:r>
              <a:rPr kumimoji="1" lang="en-US" altLang="ja-JP" sz="1200" dirty="0" smtClean="0"/>
              <a:t>      </a:t>
            </a:r>
            <a:r>
              <a:rPr kumimoji="1" lang="en-US" altLang="ja-JP" dirty="0" smtClean="0"/>
              <a:t>0 -</a:t>
            </a:r>
          </a:p>
          <a:p>
            <a:endParaRPr lang="en-US" altLang="ja-JP" sz="1200" dirty="0" smtClean="0"/>
          </a:p>
          <a:p>
            <a:r>
              <a:rPr lang="en-US" altLang="ja-JP" dirty="0" smtClean="0"/>
              <a:t>-10 -</a:t>
            </a:r>
          </a:p>
          <a:p>
            <a:endParaRPr lang="en-US" altLang="ja-JP" sz="800" dirty="0" smtClean="0"/>
          </a:p>
          <a:p>
            <a:endParaRPr lang="en-US" altLang="ja-JP" sz="800" dirty="0" smtClean="0"/>
          </a:p>
          <a:p>
            <a:r>
              <a:rPr lang="en-US" altLang="ja-JP" dirty="0" smtClean="0"/>
              <a:t>-20 -</a:t>
            </a:r>
          </a:p>
          <a:p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82226" y="616704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 </a:t>
            </a:r>
            <a:r>
              <a:rPr lang="en-US" altLang="ja-JP" sz="800" dirty="0" smtClean="0"/>
              <a:t>     </a:t>
            </a:r>
            <a:r>
              <a:rPr lang="en-US" altLang="ja-JP" sz="1200" dirty="0" smtClean="0"/>
              <a:t> 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</a:t>
            </a:r>
            <a:r>
              <a:rPr lang="en-US" altLang="ja-JP" sz="800" dirty="0" smtClean="0"/>
              <a:t>      </a:t>
            </a:r>
            <a:r>
              <a:rPr lang="en-US" altLang="ja-JP" sz="1200" dirty="0" smtClean="0"/>
              <a:t> 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</a:t>
            </a:r>
            <a:r>
              <a:rPr lang="en-US" altLang="ja-JP" sz="800" dirty="0" smtClean="0"/>
              <a:t>       </a:t>
            </a:r>
            <a:r>
              <a:rPr lang="en-US" altLang="ja-JP" sz="1200" dirty="0" smtClean="0"/>
              <a:t>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         </a:t>
            </a:r>
            <a:r>
              <a:rPr lang="en-US" altLang="ja-JP" dirty="0" smtClean="0"/>
              <a:t>|</a:t>
            </a:r>
          </a:p>
          <a:p>
            <a:r>
              <a:rPr kumimoji="1" lang="en-US" altLang="ja-JP" sz="1200" dirty="0" smtClean="0"/>
              <a:t> </a:t>
            </a:r>
            <a:r>
              <a:rPr kumimoji="1" lang="en-US" altLang="ja-JP" dirty="0" smtClean="0"/>
              <a:t>20</a:t>
            </a:r>
            <a:r>
              <a:rPr kumimoji="1" lang="en-US" altLang="ja-JP" sz="1200" dirty="0" smtClean="0"/>
              <a:t>        </a:t>
            </a:r>
            <a:r>
              <a:rPr kumimoji="1" lang="en-US" altLang="ja-JP" dirty="0" smtClean="0"/>
              <a:t>10</a:t>
            </a:r>
            <a:r>
              <a:rPr kumimoji="1" lang="en-US" altLang="ja-JP" sz="1200" dirty="0" smtClean="0"/>
              <a:t>          </a:t>
            </a:r>
            <a:r>
              <a:rPr kumimoji="1" lang="en-US" altLang="ja-JP" dirty="0" smtClean="0"/>
              <a:t>0</a:t>
            </a:r>
            <a:r>
              <a:rPr kumimoji="1" lang="en-US" altLang="ja-JP" sz="1200" dirty="0" smtClean="0"/>
              <a:t>        </a:t>
            </a:r>
            <a:r>
              <a:rPr kumimoji="1" lang="en-US" altLang="ja-JP" dirty="0" smtClean="0"/>
              <a:t>-10</a:t>
            </a:r>
            <a:r>
              <a:rPr kumimoji="1" lang="en-US" altLang="ja-JP" sz="1200" dirty="0" smtClean="0"/>
              <a:t>       </a:t>
            </a:r>
            <a:r>
              <a:rPr kumimoji="1" lang="en-US" altLang="ja-JP" dirty="0" smtClean="0"/>
              <a:t>-20</a:t>
            </a:r>
            <a:endParaRPr kumimoji="1" lang="ja-JP" altLang="en-US" dirty="0"/>
          </a:p>
        </p:txBody>
      </p:sp>
      <p:sp>
        <p:nvSpPr>
          <p:cNvPr id="26" name="テキスト ボックス 3"/>
          <p:cNvSpPr txBox="1"/>
          <p:nvPr/>
        </p:nvSpPr>
        <p:spPr>
          <a:xfrm>
            <a:off x="5789766" y="3982914"/>
            <a:ext cx="64807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20 -</a:t>
            </a:r>
            <a:endParaRPr lang="en-US" altLang="ja-JP" sz="1200" dirty="0" smtClean="0"/>
          </a:p>
          <a:p>
            <a:endParaRPr kumimoji="1" lang="en-US" altLang="ja-JP" sz="1200" dirty="0" smtClean="0"/>
          </a:p>
          <a:p>
            <a:endParaRPr kumimoji="1" lang="en-US" altLang="ja-JP" sz="800" dirty="0" smtClean="0"/>
          </a:p>
          <a:p>
            <a:r>
              <a:rPr lang="en-US" altLang="ja-JP" dirty="0" smtClean="0"/>
              <a:t>  10 -</a:t>
            </a:r>
            <a:endParaRPr kumimoji="1" lang="en-US" altLang="ja-JP" sz="1200" dirty="0" smtClean="0"/>
          </a:p>
          <a:p>
            <a:endParaRPr lang="en-US" altLang="ja-JP" sz="800" dirty="0" smtClean="0"/>
          </a:p>
          <a:p>
            <a:endParaRPr lang="en-US" altLang="ja-JP" sz="800" dirty="0" smtClean="0"/>
          </a:p>
          <a:p>
            <a:r>
              <a:rPr kumimoji="1" lang="en-US" altLang="ja-JP" sz="1200" dirty="0" smtClean="0"/>
              <a:t>      </a:t>
            </a:r>
            <a:r>
              <a:rPr kumimoji="1" lang="en-US" altLang="ja-JP" dirty="0" smtClean="0"/>
              <a:t>0 -</a:t>
            </a:r>
          </a:p>
          <a:p>
            <a:endParaRPr lang="en-US" altLang="ja-JP" sz="1200" dirty="0" smtClean="0"/>
          </a:p>
          <a:p>
            <a:r>
              <a:rPr lang="en-US" altLang="ja-JP" dirty="0" smtClean="0"/>
              <a:t>-10 -</a:t>
            </a:r>
          </a:p>
          <a:p>
            <a:endParaRPr lang="en-US" altLang="ja-JP" sz="800" dirty="0" smtClean="0"/>
          </a:p>
          <a:p>
            <a:endParaRPr lang="en-US" altLang="ja-JP" sz="800" dirty="0" smtClean="0"/>
          </a:p>
          <a:p>
            <a:r>
              <a:rPr lang="en-US" altLang="ja-JP" dirty="0" smtClean="0"/>
              <a:t>-20 -</a:t>
            </a:r>
          </a:p>
          <a:p>
            <a:endParaRPr kumimoji="1" lang="ja-JP" altLang="en-US" sz="1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56176" y="616704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 </a:t>
            </a:r>
            <a:r>
              <a:rPr lang="en-US" altLang="ja-JP" sz="800" dirty="0" smtClean="0"/>
              <a:t>     </a:t>
            </a:r>
            <a:r>
              <a:rPr lang="en-US" altLang="ja-JP" sz="1200" dirty="0" smtClean="0"/>
              <a:t> 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</a:t>
            </a:r>
            <a:r>
              <a:rPr lang="en-US" altLang="ja-JP" sz="800" dirty="0" smtClean="0"/>
              <a:t>      </a:t>
            </a:r>
            <a:r>
              <a:rPr lang="en-US" altLang="ja-JP" sz="1200" dirty="0" smtClean="0"/>
              <a:t> 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</a:t>
            </a:r>
            <a:r>
              <a:rPr lang="en-US" altLang="ja-JP" sz="800" dirty="0" smtClean="0"/>
              <a:t>       </a:t>
            </a:r>
            <a:r>
              <a:rPr lang="en-US" altLang="ja-JP" sz="1200" dirty="0" smtClean="0"/>
              <a:t>   </a:t>
            </a:r>
            <a:r>
              <a:rPr lang="en-US" altLang="ja-JP" dirty="0" smtClean="0"/>
              <a:t>|</a:t>
            </a:r>
            <a:r>
              <a:rPr lang="en-US" altLang="ja-JP" sz="1200" dirty="0" smtClean="0"/>
              <a:t>             </a:t>
            </a:r>
            <a:r>
              <a:rPr lang="en-US" altLang="ja-JP" dirty="0" smtClean="0"/>
              <a:t>|</a:t>
            </a:r>
          </a:p>
          <a:p>
            <a:r>
              <a:rPr kumimoji="1" lang="en-US" altLang="ja-JP" sz="1200" dirty="0" smtClean="0"/>
              <a:t> </a:t>
            </a:r>
            <a:r>
              <a:rPr kumimoji="1" lang="en-US" altLang="ja-JP" dirty="0" smtClean="0"/>
              <a:t>20</a:t>
            </a:r>
            <a:r>
              <a:rPr kumimoji="1" lang="en-US" altLang="ja-JP" sz="1200" dirty="0" smtClean="0"/>
              <a:t>        </a:t>
            </a:r>
            <a:r>
              <a:rPr kumimoji="1" lang="en-US" altLang="ja-JP" dirty="0" smtClean="0"/>
              <a:t>10</a:t>
            </a:r>
            <a:r>
              <a:rPr kumimoji="1" lang="en-US" altLang="ja-JP" sz="1200" dirty="0" smtClean="0"/>
              <a:t>          </a:t>
            </a:r>
            <a:r>
              <a:rPr kumimoji="1" lang="en-US" altLang="ja-JP" dirty="0" smtClean="0"/>
              <a:t>0</a:t>
            </a:r>
            <a:r>
              <a:rPr kumimoji="1" lang="en-US" altLang="ja-JP" sz="1200" dirty="0" smtClean="0"/>
              <a:t>        </a:t>
            </a:r>
            <a:r>
              <a:rPr kumimoji="1" lang="en-US" altLang="ja-JP" dirty="0" smtClean="0"/>
              <a:t>-10</a:t>
            </a:r>
            <a:r>
              <a:rPr kumimoji="1" lang="en-US" altLang="ja-JP" sz="1200" dirty="0" smtClean="0"/>
              <a:t>       </a:t>
            </a:r>
            <a:r>
              <a:rPr kumimoji="1" lang="en-US" altLang="ja-JP" dirty="0" smtClean="0"/>
              <a:t>-20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2088" y="1628800"/>
            <a:ext cx="169168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2 objects are clearly seen.</a:t>
            </a:r>
            <a:endParaRPr kumimoji="1" lang="ja-JP" altLang="en-US" sz="2000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2483768" y="2276872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2483768" y="1916832"/>
            <a:ext cx="21602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2012/12/11</a:t>
            </a:r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7504" y="3645024"/>
            <a:ext cx="27718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D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iffraction pattern 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i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s overlapped with each object.</a:t>
            </a:r>
          </a:p>
          <a:p>
            <a:pPr algn="ctr"/>
            <a:endParaRPr lang="en-US" altLang="ja-JP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altLang="ja-JP" sz="2400" b="1" dirty="0" smtClean="0">
                <a:solidFill>
                  <a:srgbClr val="C00000"/>
                </a:solidFill>
              </a:rPr>
              <a:t>Each object’s flux count is measured by PSF profile fitting.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53" name="下矢印 52"/>
          <p:cNvSpPr/>
          <p:nvPr/>
        </p:nvSpPr>
        <p:spPr>
          <a:xfrm>
            <a:off x="1331640" y="479715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519748" y="251902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二等辺三角形 53"/>
          <p:cNvSpPr/>
          <p:nvPr/>
        </p:nvSpPr>
        <p:spPr>
          <a:xfrm>
            <a:off x="4814150" y="2237683"/>
            <a:ext cx="144016" cy="124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499992" y="518968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二等辺三角形 55"/>
          <p:cNvSpPr/>
          <p:nvPr/>
        </p:nvSpPr>
        <p:spPr>
          <a:xfrm>
            <a:off x="4794394" y="4908349"/>
            <a:ext cx="144016" cy="124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3439628" y="4103198"/>
            <a:ext cx="2232248" cy="223224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  <p:bldP spid="53" grpId="0" animBg="1"/>
      <p:bldP spid="49" grpId="0" animBg="1"/>
      <p:bldP spid="54" grpId="0" animBg="1"/>
      <p:bldP spid="55" grpId="0" animBg="1"/>
      <p:bldP spid="56" grpId="0" animBg="1"/>
      <p:bldP spid="6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9231</TotalTime>
  <Words>1478</Words>
  <Application>Microsoft Office PowerPoint</Application>
  <PresentationFormat>画面に合わせる (4:3)</PresentationFormat>
  <Paragraphs>508</Paragraphs>
  <Slides>23</Slides>
  <Notes>5</Notes>
  <HiddenSlides>8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テーマ</vt:lpstr>
      <vt:lpstr>miniTAO Workshop  Observations of Massive Star Forming Regions at 30 microns</vt:lpstr>
      <vt:lpstr>Outline of massive star formation</vt:lpstr>
      <vt:lpstr>Difficulties of Massive star formation</vt:lpstr>
      <vt:lpstr>Possibility of fragment suppressing mechanism</vt:lpstr>
      <vt:lpstr>Massive star forming molecular core</vt:lpstr>
      <vt:lpstr>スライド 6</vt:lpstr>
      <vt:lpstr>Observation targets</vt:lpstr>
      <vt:lpstr>Observation results</vt:lpstr>
      <vt:lpstr>Detail structure of M8E</vt:lpstr>
      <vt:lpstr>Result of photometry</vt:lpstr>
      <vt:lpstr>Mass estimation </vt:lpstr>
      <vt:lpstr>How is there when MYSO began to accrete? </vt:lpstr>
      <vt:lpstr>Accretion luminosity feedback</vt:lpstr>
      <vt:lpstr>Summary </vt:lpstr>
      <vt:lpstr>スライド 15</vt:lpstr>
      <vt:lpstr>Photometry for each object</vt:lpstr>
      <vt:lpstr>Calculating luminosity and mass</vt:lpstr>
      <vt:lpstr>スライド 18</vt:lpstr>
      <vt:lpstr>スライド 19</vt:lpstr>
      <vt:lpstr>スライド 20</vt:lpstr>
      <vt:lpstr>スライド 21</vt:lpstr>
      <vt:lpstr>Discussion </vt:lpstr>
      <vt:lpstr>スライド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Formation Workshop  Observation of Massive Star Forming Region at 30 microns</dc:title>
  <dc:creator>uchiyama</dc:creator>
  <cp:lastModifiedBy>uchiyama</cp:lastModifiedBy>
  <cp:revision>278</cp:revision>
  <dcterms:created xsi:type="dcterms:W3CDTF">2012-11-26T05:21:19Z</dcterms:created>
  <dcterms:modified xsi:type="dcterms:W3CDTF">2013-03-13T16:56:37Z</dcterms:modified>
</cp:coreProperties>
</file>