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87" r:id="rId3"/>
    <p:sldId id="285" r:id="rId4"/>
    <p:sldId id="28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7" r:id="rId13"/>
    <p:sldId id="268" r:id="rId14"/>
    <p:sldId id="269" r:id="rId15"/>
    <p:sldId id="270" r:id="rId16"/>
    <p:sldId id="280" r:id="rId17"/>
    <p:sldId id="281" r:id="rId18"/>
    <p:sldId id="282" r:id="rId19"/>
    <p:sldId id="283" r:id="rId20"/>
    <p:sldId id="284" r:id="rId21"/>
    <p:sldId id="257" r:id="rId22"/>
    <p:sldId id="259" r:id="rId23"/>
    <p:sldId id="260" r:id="rId24"/>
    <p:sldId id="26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43" d="100"/>
          <a:sy n="4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A019C-6FEB-4040-91E7-14274496CBC0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B111-9CBC-41A2-AF3A-D204FBE63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30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5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74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4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5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02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73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3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06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14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highest_astronomical_observator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第１回</a:t>
            </a:r>
            <a:r>
              <a:rPr kumimoji="1" lang="en-US" altLang="ja-JP" dirty="0" err="1" smtClean="0"/>
              <a:t>miniTAO</a:t>
            </a:r>
            <a:r>
              <a:rPr kumimoji="1" lang="ja-JP" altLang="en-US" dirty="0" smtClean="0"/>
              <a:t>ワークショップ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(2013/3/14-15)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71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56984" cy="1252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… </a:t>
            </a:r>
            <a:r>
              <a:rPr kumimoji="1" lang="ja-JP" altLang="en-US" sz="3600" dirty="0" smtClean="0"/>
              <a:t>ギネス世界記録認定</a:t>
            </a:r>
            <a:r>
              <a:rPr kumimoji="1" lang="en-US" altLang="ja-JP" sz="3600" dirty="0" smtClean="0"/>
              <a:t>(2011</a:t>
            </a:r>
            <a:r>
              <a:rPr kumimoji="1" lang="ja-JP" altLang="en-US" sz="3600" dirty="0" smtClean="0"/>
              <a:t>年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1026" name="Picture 2" descr="C:\Users\motohara\Desktop\111019spicaws\ギネスブック認定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5049" r="10905" b="6689"/>
          <a:stretch/>
        </p:blipFill>
        <p:spPr bwMode="auto">
          <a:xfrm>
            <a:off x="2771800" y="936841"/>
            <a:ext cx="3888431" cy="59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miniTAO</a:t>
            </a:r>
            <a:r>
              <a:rPr lang="en-US" altLang="ja-JP" dirty="0" smtClean="0"/>
              <a:t> 1m</a:t>
            </a:r>
            <a:r>
              <a:rPr lang="ja-JP" altLang="en-US" dirty="0" smtClean="0"/>
              <a:t>の観測装置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72067" y="1916832"/>
            <a:ext cx="7408333" cy="3450696"/>
          </a:xfrm>
        </p:spPr>
        <p:txBody>
          <a:bodyPr/>
          <a:lstStyle/>
          <a:p>
            <a:r>
              <a:rPr kumimoji="1" lang="en-US" altLang="ja-JP" dirty="0" smtClean="0"/>
              <a:t>ANIR : NIR Imager</a:t>
            </a:r>
            <a:r>
              <a:rPr kumimoji="1" lang="ja-JP" altLang="en-US" dirty="0" smtClean="0"/>
              <a:t>　⇒ </a:t>
            </a:r>
            <a:r>
              <a:rPr kumimoji="1" lang="en-US" altLang="ja-JP" dirty="0" err="1" smtClean="0"/>
              <a:t>Konishi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talk</a:t>
            </a:r>
            <a:endParaRPr kumimoji="1" lang="en-US" altLang="ja-JP" dirty="0" smtClean="0"/>
          </a:p>
          <a:p>
            <a:r>
              <a:rPr lang="en-US" altLang="ja-JP" dirty="0" smtClean="0"/>
              <a:t>MAX38 : MIR Imager/Spectrograph </a:t>
            </a:r>
            <a:r>
              <a:rPr lang="ja-JP" altLang="en-US" dirty="0" smtClean="0"/>
              <a:t>⇒ </a:t>
            </a:r>
            <a:r>
              <a:rPr lang="en-US" altLang="ja-JP" dirty="0" err="1" smtClean="0"/>
              <a:t>Kamizuka’s</a:t>
            </a:r>
            <a:r>
              <a:rPr lang="en-US" altLang="ja-JP" smtClean="0"/>
              <a:t> talk</a:t>
            </a:r>
            <a:endParaRPr lang="en-US" altLang="ja-JP" dirty="0" smtClean="0"/>
          </a:p>
        </p:txBody>
      </p:sp>
      <p:pic>
        <p:nvPicPr>
          <p:cNvPr id="4" name="Picture 3" descr="P1000595"/>
          <p:cNvPicPr>
            <a:picLocks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6346" r="26080" b="5899"/>
          <a:stretch>
            <a:fillRect/>
          </a:stretch>
        </p:blipFill>
        <p:spPr bwMode="auto">
          <a:xfrm>
            <a:off x="4932363" y="2924944"/>
            <a:ext cx="27727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2934058"/>
            <a:ext cx="2790537" cy="37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現状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年間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回のラン、各</a:t>
            </a:r>
            <a:r>
              <a:rPr lang="en-US" altLang="ja-JP" dirty="0" smtClean="0"/>
              <a:t>2</a:t>
            </a:r>
            <a:r>
              <a:rPr lang="ja-JP" altLang="en-US" dirty="0" smtClean="0"/>
              <a:t>ヶ月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ANIR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MAX38</a:t>
            </a:r>
            <a:r>
              <a:rPr kumimoji="1" lang="ja-JP" altLang="en-US" dirty="0" smtClean="0"/>
              <a:t>で等分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ラン前</a:t>
            </a:r>
            <a:r>
              <a:rPr lang="ja-JP" altLang="en-US" dirty="0" smtClean="0"/>
              <a:t>に道路、望遠鏡、発電機などの整備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道路</a:t>
            </a:r>
            <a:r>
              <a:rPr kumimoji="1" lang="ja-JP" altLang="en-US" dirty="0" smtClean="0"/>
              <a:t>は１ヶ月に一回の整備が必要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道路整備だけで数百万円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人員</a:t>
            </a:r>
            <a:r>
              <a:rPr lang="ja-JP" altLang="en-US" dirty="0" smtClean="0"/>
              <a:t>体制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リモート観測を安定してするためには最低５名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２名観測</a:t>
            </a:r>
            <a:r>
              <a:rPr lang="ja-JP" altLang="en-US" dirty="0" smtClean="0"/>
              <a:t>、３名バックアップ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トラブルの際には山頂に上る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山頂</a:t>
            </a:r>
            <a:r>
              <a:rPr kumimoji="1" lang="ja-JP" altLang="en-US" dirty="0"/>
              <a:t>に上る際に</a:t>
            </a:r>
            <a:r>
              <a:rPr kumimoji="1" lang="ja-JP" altLang="en-US" dirty="0" smtClean="0"/>
              <a:t>は車２台、最低３名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チリ</a:t>
            </a:r>
            <a:r>
              <a:rPr lang="ja-JP" altLang="en-US" dirty="0" smtClean="0"/>
              <a:t>時間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10%</a:t>
            </a:r>
          </a:p>
          <a:p>
            <a:pPr lvl="2"/>
            <a:r>
              <a:rPr lang="en-US" altLang="ja-JP" dirty="0" smtClean="0"/>
              <a:t>ANIR</a:t>
            </a:r>
            <a:r>
              <a:rPr lang="ja-JP" altLang="en-US" dirty="0" smtClean="0"/>
              <a:t>が引き受けていて、４夜程</a:t>
            </a:r>
            <a:r>
              <a:rPr lang="en-US" altLang="ja-JP" dirty="0" smtClean="0"/>
              <a:t> </a:t>
            </a:r>
            <a:r>
              <a:rPr lang="ja-JP" altLang="en-US" dirty="0" smtClean="0"/>
              <a:t>度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miniTAO</a:t>
            </a:r>
            <a:r>
              <a:rPr lang="ja-JP" altLang="en-US" dirty="0" smtClean="0"/>
              <a:t>の運用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9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山頂観測の問題</a:t>
            </a:r>
            <a:r>
              <a:rPr lang="ja-JP" altLang="en-US" dirty="0" smtClean="0"/>
              <a:t>点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山頂滞在</a:t>
            </a:r>
            <a:r>
              <a:rPr kumimoji="1" lang="ja-JP" altLang="en-US" dirty="0" smtClean="0"/>
              <a:t>時間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&lt;10hr/night (</a:t>
            </a:r>
            <a:r>
              <a:rPr kumimoji="1" lang="ja-JP" altLang="en-US" dirty="0" smtClean="0"/>
              <a:t>体力リミット</a:t>
            </a:r>
            <a:r>
              <a:rPr kumimoji="1" lang="en-US" altLang="ja-JP" dirty="0" smtClean="0"/>
              <a:t>)</a:t>
            </a:r>
          </a:p>
          <a:p>
            <a:pPr lvl="2"/>
            <a:r>
              <a:rPr kumimoji="1" lang="ja-JP" altLang="en-US" dirty="0" smtClean="0"/>
              <a:t>実観測時間</a:t>
            </a:r>
            <a:r>
              <a:rPr kumimoji="1" lang="en-US" altLang="ja-JP" dirty="0" smtClean="0"/>
              <a:t>8hr/night</a:t>
            </a:r>
          </a:p>
          <a:p>
            <a:pPr lvl="1"/>
            <a:r>
              <a:rPr lang="ja-JP" altLang="en-US" dirty="0" smtClean="0"/>
              <a:t>運転：片道</a:t>
            </a:r>
            <a:r>
              <a:rPr lang="en-US" altLang="ja-JP" dirty="0" smtClean="0"/>
              <a:t>1.5-2hr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リモート観測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71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err="1" smtClean="0"/>
              <a:t>WiFi</a:t>
            </a:r>
            <a:r>
              <a:rPr kumimoji="1" lang="en-US" altLang="ja-JP" sz="3600" dirty="0" smtClean="0"/>
              <a:t> Network between Summit and SPA</a:t>
            </a:r>
            <a:endParaRPr kumimoji="1" lang="ja-JP" altLang="en-US" sz="3600" dirty="0"/>
          </a:p>
        </p:txBody>
      </p:sp>
      <p:pic>
        <p:nvPicPr>
          <p:cNvPr id="4" name="図 4" descr="20110301_geimage3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627813" y="1312863"/>
            <a:ext cx="25161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base facility</a:t>
            </a:r>
          </a:p>
          <a:p>
            <a:pPr eaLnBrk="1" hangingPunct="1"/>
            <a:r>
              <a:rPr lang="en-US" altLang="ja-JP">
                <a:latin typeface="Calibri" pitchFamily="34" charset="0"/>
              </a:rPr>
              <a:t> at SanPedro de Atacama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2784475" y="6211888"/>
            <a:ext cx="2405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miniTAO telescope</a:t>
            </a:r>
          </a:p>
          <a:p>
            <a:pPr eaLnBrk="1" hangingPunct="1"/>
            <a:r>
              <a:rPr lang="en-US" altLang="ja-JP">
                <a:latin typeface="Calibri" pitchFamily="34" charset="0"/>
              </a:rPr>
              <a:t> at Co. Chajnantor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501259"/>
            <a:ext cx="5589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(hardware setup </a:t>
            </a:r>
            <a:r>
              <a:rPr lang="en-US" altLang="ja-JP" sz="2400" dirty="0" smtClean="0"/>
              <a:t>completed in March </a:t>
            </a:r>
            <a:r>
              <a:rPr lang="en-US" altLang="ja-JP" sz="2400" dirty="0"/>
              <a:t>2011)</a:t>
            </a:r>
            <a:endParaRPr lang="ja-JP" altLang="en-US" sz="2400" dirty="0"/>
          </a:p>
        </p:txBody>
      </p:sp>
      <p:pic>
        <p:nvPicPr>
          <p:cNvPr id="8" name="Picture 2" descr="IMG_1718"/>
          <p:cNvPicPr>
            <a:picLocks noChangeAspect="1" noChangeArrowheads="1"/>
          </p:cNvPicPr>
          <p:nvPr/>
        </p:nvPicPr>
        <p:blipFill>
          <a:blip r:embed="rId5" cstate="print"/>
          <a:srcRect l="15425" t="8571" r="6059"/>
          <a:stretch>
            <a:fillRect/>
          </a:stretch>
        </p:blipFill>
        <p:spPr bwMode="auto">
          <a:xfrm>
            <a:off x="3203848" y="3140968"/>
            <a:ext cx="2479388" cy="192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483248" y="3364554"/>
          <a:ext cx="1998151" cy="145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ビットマップ イメージ" r:id="rId6" imgW="3247619" imgH="2371429" progId="PBrush">
                  <p:embed/>
                </p:oleObj>
              </mc:Choice>
              <mc:Fallback>
                <p:oleObj name="ビットマップ イメージ" r:id="rId6" imgW="3247619" imgH="23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48" y="3364554"/>
                        <a:ext cx="1998151" cy="145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WiFi</a:t>
            </a:r>
            <a:r>
              <a:rPr kumimoji="1" lang="en-US" altLang="ja-JP" dirty="0" smtClean="0"/>
              <a:t> System Setup</a:t>
            </a:r>
            <a:endParaRPr kumimoji="1" lang="ja-JP" altLang="en-US" dirty="0"/>
          </a:p>
        </p:txBody>
      </p:sp>
      <p:sp>
        <p:nvSpPr>
          <p:cNvPr id="4" name="月 3"/>
          <p:cNvSpPr/>
          <p:nvPr/>
        </p:nvSpPr>
        <p:spPr>
          <a:xfrm>
            <a:off x="2530475" y="1455986"/>
            <a:ext cx="220663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月 4"/>
          <p:cNvSpPr/>
          <p:nvPr/>
        </p:nvSpPr>
        <p:spPr>
          <a:xfrm flipH="1">
            <a:off x="5740400" y="1455986"/>
            <a:ext cx="193675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751138" y="1671886"/>
            <a:ext cx="2989262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946400" y="2229098"/>
            <a:ext cx="2987675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月 7"/>
          <p:cNvSpPr/>
          <p:nvPr/>
        </p:nvSpPr>
        <p:spPr>
          <a:xfrm>
            <a:off x="2725738" y="2014786"/>
            <a:ext cx="220662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月 8"/>
          <p:cNvSpPr/>
          <p:nvPr/>
        </p:nvSpPr>
        <p:spPr>
          <a:xfrm flipH="1">
            <a:off x="5934075" y="2029073"/>
            <a:ext cx="195263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20875" y="18623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24075" y="24211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332538" y="24211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29338" y="18623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4" idx="1"/>
          </p:cNvCxnSpPr>
          <p:nvPr/>
        </p:nvCxnSpPr>
        <p:spPr>
          <a:xfrm rot="10800000">
            <a:off x="2124075" y="1659186"/>
            <a:ext cx="406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0"/>
          </p:cNvCxnSpPr>
          <p:nvPr/>
        </p:nvCxnSpPr>
        <p:spPr>
          <a:xfrm rot="5400000" flipH="1" flipV="1">
            <a:off x="2023269" y="1761579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5926138" y="1657598"/>
            <a:ext cx="40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6129338" y="2227511"/>
            <a:ext cx="406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2319338" y="2225923"/>
            <a:ext cx="40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6230144" y="1758404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6434932" y="2318792"/>
            <a:ext cx="20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2226469" y="2318792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717675" y="2819648"/>
            <a:ext cx="812800" cy="166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3" name="直線コネクタ 22"/>
          <p:cNvCxnSpPr>
            <a:endCxn id="11" idx="2"/>
          </p:cNvCxnSpPr>
          <p:nvPr/>
        </p:nvCxnSpPr>
        <p:spPr>
          <a:xfrm rot="16200000" flipV="1">
            <a:off x="2212181" y="2702967"/>
            <a:ext cx="2317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 flipH="1" flipV="1">
            <a:off x="1613694" y="2423567"/>
            <a:ext cx="7905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330950" y="2819648"/>
            <a:ext cx="812800" cy="166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rot="16200000" flipV="1">
            <a:off x="6422231" y="2702967"/>
            <a:ext cx="2317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6535738" y="2464048"/>
            <a:ext cx="6810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3" idx="2"/>
          </p:cNvCxnSpPr>
          <p:nvPr/>
        </p:nvCxnSpPr>
        <p:spPr>
          <a:xfrm rot="5400000">
            <a:off x="6284119" y="2075904"/>
            <a:ext cx="95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332538" y="2124323"/>
            <a:ext cx="54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雲 29"/>
          <p:cNvSpPr/>
          <p:nvPr/>
        </p:nvSpPr>
        <p:spPr>
          <a:xfrm>
            <a:off x="574675" y="3251448"/>
            <a:ext cx="2371725" cy="6096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雲 30"/>
          <p:cNvSpPr/>
          <p:nvPr/>
        </p:nvSpPr>
        <p:spPr>
          <a:xfrm>
            <a:off x="6129338" y="3251448"/>
            <a:ext cx="2151062" cy="6096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2" name="直線コネクタ 31"/>
          <p:cNvCxnSpPr>
            <a:stCxn id="22" idx="2"/>
          </p:cNvCxnSpPr>
          <p:nvPr/>
        </p:nvCxnSpPr>
        <p:spPr>
          <a:xfrm rot="5400000">
            <a:off x="1991519" y="3118892"/>
            <a:ext cx="265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>
            <a:off x="6607175" y="3138736"/>
            <a:ext cx="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60"/>
          <p:cNvSpPr txBox="1">
            <a:spLocks noChangeArrowheads="1"/>
          </p:cNvSpPr>
          <p:nvPr/>
        </p:nvSpPr>
        <p:spPr bwMode="auto">
          <a:xfrm>
            <a:off x="803275" y="3359398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summit LAN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5" name="テキスト ボックス 61"/>
          <p:cNvSpPr txBox="1">
            <a:spLocks noChangeArrowheads="1"/>
          </p:cNvSpPr>
          <p:nvPr/>
        </p:nvSpPr>
        <p:spPr bwMode="auto">
          <a:xfrm>
            <a:off x="6416675" y="3359398"/>
            <a:ext cx="145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base LAN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6" name="テキスト ボックス 62"/>
          <p:cNvSpPr txBox="1">
            <a:spLocks noChangeArrowheads="1"/>
          </p:cNvSpPr>
          <p:nvPr/>
        </p:nvSpPr>
        <p:spPr bwMode="auto">
          <a:xfrm>
            <a:off x="666750" y="2637086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L3 switch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7" name="テキスト ボックス 63"/>
          <p:cNvSpPr txBox="1">
            <a:spLocks noChangeArrowheads="1"/>
          </p:cNvSpPr>
          <p:nvPr/>
        </p:nvSpPr>
        <p:spPr bwMode="auto">
          <a:xfrm>
            <a:off x="7143750" y="2637086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L3 switch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8" name="テキスト ボックス 64"/>
          <p:cNvSpPr txBox="1">
            <a:spLocks noChangeArrowheads="1"/>
          </p:cNvSpPr>
          <p:nvPr/>
        </p:nvSpPr>
        <p:spPr bwMode="auto">
          <a:xfrm>
            <a:off x="3563938" y="1271836"/>
            <a:ext cx="127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Regular use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9" name="テキスト ボックス 65"/>
          <p:cNvSpPr txBox="1">
            <a:spLocks noChangeArrowheads="1"/>
          </p:cNvSpPr>
          <p:nvPr/>
        </p:nvSpPr>
        <p:spPr bwMode="auto">
          <a:xfrm>
            <a:off x="3595688" y="2251323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Backup use</a:t>
            </a:r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40" name="表 39"/>
          <p:cNvGraphicFramePr>
            <a:graphicFrameLocks noGrp="1"/>
          </p:cNvGraphicFramePr>
          <p:nvPr/>
        </p:nvGraphicFramePr>
        <p:xfrm>
          <a:off x="887413" y="4056063"/>
          <a:ext cx="7392987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46699"/>
                <a:gridCol w="3946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0" i="0" dirty="0" smtClean="0"/>
                        <a:t>The</a:t>
                      </a:r>
                      <a:r>
                        <a:rPr kumimoji="1" lang="en-US" altLang="ja-JP" sz="2400" b="0" i="0" baseline="0" dirty="0" smtClean="0"/>
                        <a:t> Wireless LAN bridge</a:t>
                      </a:r>
                      <a:endParaRPr kumimoji="1" lang="ja-JP" altLang="en-US" sz="2400" b="0" i="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i="0" dirty="0" smtClean="0"/>
                        <a:t>JRL-710 (JRC</a:t>
                      </a:r>
                      <a:r>
                        <a:rPr kumimoji="1" lang="en-US" altLang="ja-JP" sz="2400" b="0" i="0" baseline="0" dirty="0" smtClean="0"/>
                        <a:t>, Japan)</a:t>
                      </a:r>
                      <a:endParaRPr kumimoji="1" lang="ja-JP" altLang="en-US" sz="2400" b="0" i="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</a:t>
                      </a:r>
                      <a:r>
                        <a:rPr kumimoji="1" lang="en-US" altLang="ja-JP" sz="2400" baseline="0" dirty="0" smtClean="0"/>
                        <a:t> Antenna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NZA-666 (1m-Parabola; JRC)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 radio frequency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2.4 GHz (IEEE802.11a/b/g)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 throughput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 Mbps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42" name="正方形/長方形 41"/>
          <p:cNvSpPr/>
          <p:nvPr/>
        </p:nvSpPr>
        <p:spPr>
          <a:xfrm>
            <a:off x="2303463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常用系と予備系の</a:t>
            </a:r>
            <a:r>
              <a:rPr lang="en-US" altLang="ja-JP" dirty="0"/>
              <a:t>2</a:t>
            </a:r>
            <a:r>
              <a:rPr lang="ja-JP" altLang="en-US" dirty="0"/>
              <a:t>系統</a:t>
            </a:r>
            <a:endParaRPr lang="en-US" altLang="ja-JP" dirty="0"/>
          </a:p>
          <a:p>
            <a:r>
              <a:rPr lang="ja-JP" altLang="en-US" dirty="0" smtClean="0"/>
              <a:t>常用</a:t>
            </a:r>
            <a:r>
              <a:rPr lang="ja-JP" altLang="en-US" dirty="0"/>
              <a:t>が落ちると自動</a:t>
            </a:r>
            <a:r>
              <a:rPr lang="ja-JP" altLang="en-US" dirty="0" smtClean="0"/>
              <a:t>で予備</a:t>
            </a:r>
            <a:r>
              <a:rPr lang="ja-JP" altLang="en-US" dirty="0"/>
              <a:t>に切り替わる</a:t>
            </a:r>
          </a:p>
        </p:txBody>
      </p:sp>
    </p:spTree>
    <p:extLst>
      <p:ext uri="{BB962C8B-B14F-4D97-AF65-F5344CB8AC3E}">
        <p14:creationId xmlns:p14="http://schemas.microsoft.com/office/powerpoint/2010/main" val="9722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リモート観測の現状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2" y="2204864"/>
            <a:ext cx="4813572" cy="48531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Summit: unmanned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Can observe from sunset-summit</a:t>
            </a:r>
          </a:p>
          <a:p>
            <a:r>
              <a:rPr lang="en-US" altLang="ja-JP" dirty="0" smtClean="0"/>
              <a:t>Need to go </a:t>
            </a:r>
            <a:r>
              <a:rPr lang="en-US" altLang="ja-JP" dirty="0" err="1" smtClean="0"/>
              <a:t>upto</a:t>
            </a:r>
            <a:r>
              <a:rPr lang="en-US" altLang="ja-JP" dirty="0" smtClean="0"/>
              <a:t> the summit in case of trouble</a:t>
            </a:r>
          </a:p>
          <a:p>
            <a:endParaRPr lang="en-US" dirty="0"/>
          </a:p>
          <a:p>
            <a:r>
              <a:rPr lang="ja-JP" altLang="en-US" dirty="0" smtClean="0"/>
              <a:t>安定時</a:t>
            </a:r>
            <a:endParaRPr lang="en-US" altLang="ja-JP" dirty="0" smtClean="0"/>
          </a:p>
          <a:p>
            <a:pPr lvl="1"/>
            <a:r>
              <a:rPr lang="en-US" dirty="0" smtClean="0"/>
              <a:t>ANIR : 12hr/night</a:t>
            </a:r>
            <a:r>
              <a:rPr lang="ja-JP" altLang="en-US" dirty="0" smtClean="0"/>
              <a:t>の観測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MAX38: </a:t>
            </a:r>
            <a:r>
              <a:rPr lang="ja-JP" altLang="en-US" dirty="0" smtClean="0"/>
              <a:t>昼夜連続観測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54495" y="1224136"/>
            <a:ext cx="3754009" cy="2492896"/>
            <a:chOff x="5481969" y="1296144"/>
            <a:chExt cx="3754009" cy="2492896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1969" y="1296144"/>
              <a:ext cx="3754009" cy="249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774767" y="3356992"/>
              <a:ext cx="242342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Temporal house at SPA</a:t>
              </a:r>
              <a:endParaRPr lang="en-US" dirty="0"/>
            </a:p>
          </p:txBody>
        </p:sp>
      </p:grpSp>
      <p:pic>
        <p:nvPicPr>
          <p:cNvPr id="66566" name="Picture 6" descr="http://www.ioa.s.u-tokyo.ac.jp/TAO/internal/FieldReport/photo/chile201104-06/album/20110514/slides/IMG_7705.JPG"/>
          <p:cNvPicPr>
            <a:picLocks noChangeAspect="1" noChangeArrowheads="1"/>
          </p:cNvPicPr>
          <p:nvPr/>
        </p:nvPicPr>
        <p:blipFill>
          <a:blip r:embed="rId4" cstate="print"/>
          <a:srcRect t="12112" r="3863"/>
          <a:stretch>
            <a:fillRect/>
          </a:stretch>
        </p:blipFill>
        <p:spPr bwMode="auto">
          <a:xfrm>
            <a:off x="6839712" y="3717032"/>
            <a:ext cx="2231001" cy="3068960"/>
          </a:xfrm>
          <a:prstGeom prst="rect">
            <a:avLst/>
          </a:prstGeom>
          <a:noFill/>
        </p:spPr>
      </p:pic>
      <p:pic>
        <p:nvPicPr>
          <p:cNvPr id="12" name="図 4" descr="IMG_19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21141" r="38268" b="15865"/>
          <a:stretch/>
        </p:blipFill>
        <p:spPr bwMode="auto">
          <a:xfrm>
            <a:off x="6743443" y="3725550"/>
            <a:ext cx="2348974" cy="31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20585" y="3730905"/>
            <a:ext cx="16898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Now Observing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2012</a:t>
            </a:r>
            <a:r>
              <a:rPr lang="ja-JP" altLang="en-US" dirty="0" smtClean="0"/>
              <a:t>春季ラン</a:t>
            </a:r>
            <a:r>
              <a:rPr lang="en-US" altLang="ja-JP" dirty="0" smtClean="0"/>
              <a:t>(2012/4/11-6/12)</a:t>
            </a:r>
          </a:p>
          <a:p>
            <a:pPr lvl="1"/>
            <a:r>
              <a:rPr lang="ja-JP" altLang="en-US" dirty="0" smtClean="0"/>
              <a:t>３月の大嵐による落雷</a:t>
            </a:r>
            <a:endParaRPr lang="en-US" altLang="ja-JP" dirty="0" smtClean="0"/>
          </a:p>
          <a:p>
            <a:pPr lvl="2"/>
            <a:r>
              <a:rPr lang="ja-JP" altLang="en-US" dirty="0"/>
              <a:t>山麓では洪水</a:t>
            </a:r>
            <a:endParaRPr lang="en-US" altLang="ja-JP" dirty="0" smtClean="0"/>
          </a:p>
          <a:p>
            <a:pPr lvl="1"/>
            <a:r>
              <a:rPr lang="ja-JP" altLang="en-US" dirty="0"/>
              <a:t>機器</a:t>
            </a:r>
            <a:r>
              <a:rPr lang="ja-JP" altLang="en-US" dirty="0" smtClean="0"/>
              <a:t>破損</a:t>
            </a:r>
            <a:endParaRPr lang="en-US" altLang="ja-JP" dirty="0" smtClean="0"/>
          </a:p>
          <a:p>
            <a:pPr lvl="2"/>
            <a:r>
              <a:rPr lang="ja-JP" altLang="en-US" dirty="0"/>
              <a:t>各種電子</a:t>
            </a:r>
            <a:r>
              <a:rPr lang="ja-JP" altLang="en-US" dirty="0" smtClean="0"/>
              <a:t>機器（ネットワーク端子、電源まわり）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断線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He</a:t>
            </a:r>
            <a:r>
              <a:rPr lang="ja-JP" altLang="en-US" dirty="0" smtClean="0"/>
              <a:t>ホースに亀裂</a:t>
            </a:r>
            <a:endParaRPr lang="en-US" altLang="ja-JP" dirty="0" smtClean="0"/>
          </a:p>
          <a:p>
            <a:pPr lvl="2"/>
            <a:r>
              <a:rPr lang="ja-JP" altLang="en-US" dirty="0"/>
              <a:t>無線</a:t>
            </a:r>
            <a:r>
              <a:rPr lang="ja-JP" altLang="en-US" dirty="0" smtClean="0"/>
              <a:t>アンテナ</a:t>
            </a:r>
            <a:endParaRPr lang="en-US" altLang="ja-JP" dirty="0" smtClean="0"/>
          </a:p>
          <a:p>
            <a:pPr lvl="1"/>
            <a:r>
              <a:rPr lang="ja-JP" altLang="en-US" dirty="0"/>
              <a:t>観測</a:t>
            </a:r>
            <a:r>
              <a:rPr lang="ja-JP" altLang="en-US" dirty="0" smtClean="0"/>
              <a:t>装置には被害なし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全観測キャンセル</a:t>
            </a:r>
            <a:endParaRPr lang="en-US" altLang="ja-JP" dirty="0"/>
          </a:p>
          <a:p>
            <a:pPr marL="627063" lvl="2" indent="0">
              <a:buNone/>
            </a:pPr>
            <a:endParaRPr lang="en-US" altLang="ja-JP" dirty="0"/>
          </a:p>
          <a:p>
            <a:pPr marL="627063" lvl="2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⇒</a:t>
            </a:r>
            <a:r>
              <a:rPr lang="ja-JP" altLang="en-US" dirty="0" smtClean="0">
                <a:solidFill>
                  <a:srgbClr val="FF0000"/>
                </a:solidFill>
              </a:rPr>
              <a:t>撤収</a:t>
            </a:r>
            <a:r>
              <a:rPr lang="ja-JP" altLang="en-US" dirty="0">
                <a:solidFill>
                  <a:srgbClr val="FF0000"/>
                </a:solidFill>
              </a:rPr>
              <a:t>時</a:t>
            </a:r>
            <a:r>
              <a:rPr lang="ja-JP" altLang="en-US" dirty="0" smtClean="0">
                <a:solidFill>
                  <a:srgbClr val="FF0000"/>
                </a:solidFill>
              </a:rPr>
              <a:t>の養生の重要性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２０１２年度観測（１）</a:t>
            </a:r>
            <a:endParaRPr kumimoji="1" lang="ja-JP" altLang="en-US" dirty="0"/>
          </a:p>
        </p:txBody>
      </p:sp>
      <p:pic>
        <p:nvPicPr>
          <p:cNvPr id="5" name="Picture 4" descr="C:\Users\motohara\Desktop\Gate-R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94" y="4509120"/>
            <a:ext cx="3078101" cy="2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 descr="C:\Users\tako\Desktop\IMG_69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37491" r="29321" b="8768"/>
          <a:stretch/>
        </p:blipFill>
        <p:spPr bwMode="auto">
          <a:xfrm>
            <a:off x="522474" y="519112"/>
            <a:ext cx="267932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ako\Desktop\IMG_12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2"/>
          <a:stretch/>
        </p:blipFill>
        <p:spPr bwMode="auto">
          <a:xfrm>
            <a:off x="487966" y="2894655"/>
            <a:ext cx="2343512" cy="21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76846" y="3429000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5" descr="C:\Users\tako\Desktop\IMG_7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9" t="36209" r="35056" b="39326"/>
          <a:stretch/>
        </p:blipFill>
        <p:spPr bwMode="auto">
          <a:xfrm>
            <a:off x="1981115" y="5085184"/>
            <a:ext cx="259088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71470" y="548808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</a:rPr>
              <a:t>○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tako\Desktop\IMG_13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/>
          <a:stretch/>
        </p:blipFill>
        <p:spPr bwMode="auto">
          <a:xfrm>
            <a:off x="6876256" y="2558400"/>
            <a:ext cx="1770345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ako\Desktop\IMG_13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/>
          <a:stretch/>
        </p:blipFill>
        <p:spPr bwMode="auto">
          <a:xfrm>
            <a:off x="4932040" y="2558400"/>
            <a:ext cx="1815733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下カーブ矢印 10"/>
          <p:cNvSpPr/>
          <p:nvPr/>
        </p:nvSpPr>
        <p:spPr>
          <a:xfrm rot="20413768">
            <a:off x="5969355" y="3121773"/>
            <a:ext cx="1440160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Picture 3" descr="C:\Users\tako\Desktop\IMG_688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14081" r="17310" b="7638"/>
          <a:stretch/>
        </p:blipFill>
        <p:spPr bwMode="auto">
          <a:xfrm>
            <a:off x="5592373" y="4719320"/>
            <a:ext cx="2567766" cy="21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ako\Desktop\IMG_714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6"/>
          <a:stretch/>
        </p:blipFill>
        <p:spPr bwMode="auto">
          <a:xfrm>
            <a:off x="4735974" y="519112"/>
            <a:ext cx="3906921" cy="19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7020272" y="519112"/>
            <a:ext cx="1008112" cy="1081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2012</a:t>
            </a:r>
            <a:r>
              <a:rPr lang="ja-JP" altLang="en-US" dirty="0" smtClean="0"/>
              <a:t>秋季</a:t>
            </a:r>
            <a:r>
              <a:rPr lang="ja-JP" altLang="en-US" dirty="0"/>
              <a:t>ラン</a:t>
            </a:r>
            <a:r>
              <a:rPr lang="en-US" altLang="ja-JP" dirty="0"/>
              <a:t>(</a:t>
            </a:r>
            <a:r>
              <a:rPr lang="en-US" altLang="ja-JP" dirty="0" smtClean="0"/>
              <a:t>2012/9/28-11/21)</a:t>
            </a:r>
          </a:p>
          <a:p>
            <a:pPr lvl="1"/>
            <a:r>
              <a:rPr lang="ja-JP" altLang="en-US" dirty="0"/>
              <a:t>落雷</a:t>
            </a:r>
            <a:r>
              <a:rPr lang="ja-JP" altLang="en-US" dirty="0" smtClean="0"/>
              <a:t>被害全復旧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MAX38</a:t>
            </a:r>
            <a:r>
              <a:rPr lang="ja-JP" altLang="en-US" dirty="0" smtClean="0"/>
              <a:t>ラン </a:t>
            </a:r>
            <a:r>
              <a:rPr lang="en-US" altLang="ja-JP" dirty="0" smtClean="0"/>
              <a:t>: </a:t>
            </a:r>
            <a:r>
              <a:rPr lang="ja-JP" altLang="en-US" dirty="0" smtClean="0"/>
              <a:t>検出器読み出し不良</a:t>
            </a:r>
            <a:endParaRPr lang="en-US" altLang="ja-JP" dirty="0"/>
          </a:p>
          <a:p>
            <a:pPr lvl="2"/>
            <a:r>
              <a:rPr lang="en-US" altLang="ja-JP" dirty="0" smtClean="0"/>
              <a:t>PC</a:t>
            </a:r>
            <a:r>
              <a:rPr lang="ja-JP" altLang="en-US" dirty="0" smtClean="0"/>
              <a:t>不調？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次回ランで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の入替えで対応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ANIR</a:t>
            </a:r>
            <a:r>
              <a:rPr kumimoji="1" lang="ja-JP" altLang="en-US" dirty="0" smtClean="0"/>
              <a:t>ラン 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発電機トラブル</a:t>
            </a:r>
            <a:endParaRPr lang="en-US" altLang="ja-JP" dirty="0"/>
          </a:p>
          <a:p>
            <a:pPr lvl="2"/>
            <a:r>
              <a:rPr kumimoji="1" lang="ja-JP" altLang="en-US" dirty="0"/>
              <a:t>外部燃料</a:t>
            </a:r>
            <a:r>
              <a:rPr kumimoji="1" lang="ja-JP" altLang="en-US" dirty="0" smtClean="0"/>
              <a:t>タンク配管</a:t>
            </a:r>
            <a:r>
              <a:rPr kumimoji="1" lang="ja-JP" altLang="en-US" dirty="0"/>
              <a:t>目</a:t>
            </a:r>
            <a:r>
              <a:rPr kumimoji="1" lang="ja-JP" altLang="en-US" dirty="0" smtClean="0"/>
              <a:t>詰り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軽油</a:t>
            </a:r>
            <a:r>
              <a:rPr lang="ja-JP" altLang="en-US" dirty="0" smtClean="0"/>
              <a:t>の添加物（パラフィン）の析出？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次回ラン前に燃料タンクの洗浄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２０１２年度観測（２）</a:t>
            </a:r>
            <a:endParaRPr kumimoji="1" lang="ja-JP" altLang="en-US" dirty="0"/>
          </a:p>
        </p:txBody>
      </p:sp>
      <p:pic>
        <p:nvPicPr>
          <p:cNvPr id="3074" name="Picture 2" descr="C:\Users\motohara\Downloads\_1100663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92" y="4941168"/>
            <a:ext cx="2763408" cy="18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2009/3 Engineering</a:t>
            </a:r>
            <a:r>
              <a:rPr lang="ja-JP" altLang="en-US" dirty="0" smtClean="0"/>
              <a:t>ファーストライト</a:t>
            </a:r>
            <a:endParaRPr lang="en-US" altLang="ja-JP" dirty="0" smtClean="0"/>
          </a:p>
          <a:p>
            <a:r>
              <a:rPr lang="en-US" altLang="ja-JP" dirty="0" smtClean="0"/>
              <a:t>2009/6 Science</a:t>
            </a:r>
            <a:r>
              <a:rPr lang="ja-JP" altLang="en-US" dirty="0" smtClean="0"/>
              <a:t>ファーストライト</a:t>
            </a:r>
            <a:endParaRPr lang="en-US" altLang="ja-JP" dirty="0" smtClean="0"/>
          </a:p>
          <a:p>
            <a:r>
              <a:rPr lang="ja-JP" altLang="en-US" dirty="0" smtClean="0"/>
              <a:t>これまでに</a:t>
            </a:r>
            <a:r>
              <a:rPr lang="en-US" altLang="ja-JP" dirty="0"/>
              <a:t>8</a:t>
            </a:r>
            <a:r>
              <a:rPr lang="ja-JP" altLang="en-US" dirty="0" smtClean="0"/>
              <a:t>回のサイエンスラン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うち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回はキャンセル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のべ</a:t>
            </a:r>
            <a:r>
              <a:rPr lang="en-US" altLang="ja-JP" dirty="0" smtClean="0"/>
              <a:t>96</a:t>
            </a:r>
            <a:r>
              <a:rPr lang="ja-JP" altLang="en-US" dirty="0" smtClean="0"/>
              <a:t>名</a:t>
            </a:r>
            <a:r>
              <a:rPr lang="en-US" altLang="ja-JP" dirty="0" smtClean="0"/>
              <a:t>(7+13+11+12+14+17+6+16)</a:t>
            </a:r>
            <a:r>
              <a:rPr lang="ja-JP" altLang="en-US" dirty="0" smtClean="0"/>
              <a:t>参加</a:t>
            </a:r>
            <a:endParaRPr lang="en-US" altLang="ja-JP" dirty="0" smtClean="0"/>
          </a:p>
          <a:p>
            <a:pPr lvl="2"/>
            <a:r>
              <a:rPr lang="ja-JP" altLang="en-US" dirty="0"/>
              <a:t>東北</a:t>
            </a:r>
            <a:r>
              <a:rPr lang="ja-JP" altLang="en-US" dirty="0" smtClean="0"/>
              <a:t>大 </a:t>
            </a:r>
            <a:r>
              <a:rPr lang="en-US" altLang="ja-JP" dirty="0" smtClean="0"/>
              <a:t>4</a:t>
            </a:r>
            <a:r>
              <a:rPr lang="ja-JP" altLang="en-US" dirty="0" smtClean="0"/>
              <a:t>名</a:t>
            </a:r>
            <a:r>
              <a:rPr lang="en-US" altLang="ja-JP" dirty="0" smtClean="0"/>
              <a:t>(0+2+1+0+0+1+0+1)</a:t>
            </a:r>
          </a:p>
          <a:p>
            <a:pPr lvl="2"/>
            <a:r>
              <a:rPr lang="en-US" altLang="ja-JP" dirty="0" smtClean="0"/>
              <a:t>ISAS 2</a:t>
            </a:r>
            <a:r>
              <a:rPr lang="ja-JP" altLang="en-US" dirty="0" smtClean="0"/>
              <a:t>名</a:t>
            </a:r>
            <a:r>
              <a:rPr lang="en-US" altLang="ja-JP" dirty="0" smtClean="0"/>
              <a:t>(0+0+2+0+0+0+0+0)</a:t>
            </a:r>
          </a:p>
          <a:p>
            <a:pPr lvl="2"/>
            <a:r>
              <a:rPr lang="en-US" altLang="ja-JP" dirty="0"/>
              <a:t>NAOJ </a:t>
            </a:r>
            <a:r>
              <a:rPr lang="en-US" altLang="ja-JP" dirty="0" smtClean="0"/>
              <a:t>4</a:t>
            </a:r>
            <a:r>
              <a:rPr lang="ja-JP" altLang="en-US" dirty="0" smtClean="0"/>
              <a:t>名</a:t>
            </a:r>
            <a:r>
              <a:rPr lang="en-US" altLang="ja-JP" dirty="0" smtClean="0"/>
              <a:t>(0+0+0+0+1+2+0+1)</a:t>
            </a:r>
          </a:p>
          <a:p>
            <a:pPr lvl="2"/>
            <a:r>
              <a:rPr lang="ja-JP" altLang="en-US" dirty="0"/>
              <a:t>神戸</a:t>
            </a:r>
            <a:r>
              <a:rPr lang="ja-JP" altLang="en-US" dirty="0" smtClean="0"/>
              <a:t>大 </a:t>
            </a:r>
            <a:r>
              <a:rPr lang="en-US" altLang="ja-JP" dirty="0" smtClean="0"/>
              <a:t>1</a:t>
            </a:r>
            <a:r>
              <a:rPr lang="ja-JP" altLang="en-US" dirty="0" smtClean="0"/>
              <a:t>名</a:t>
            </a:r>
            <a:r>
              <a:rPr lang="en-US" altLang="ja-JP" dirty="0" smtClean="0"/>
              <a:t>(0+0+0+0+0+1+0+0)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これ</a:t>
            </a:r>
            <a:r>
              <a:rPr lang="ja-JP" altLang="en-US" dirty="0" smtClean="0">
                <a:solidFill>
                  <a:srgbClr val="FF0000"/>
                </a:solidFill>
              </a:rPr>
              <a:t>まで得られた成果＋今後の予定、希望</a:t>
            </a:r>
            <a:r>
              <a:rPr lang="en-US" altLang="ja-JP" dirty="0" smtClean="0">
                <a:solidFill>
                  <a:srgbClr val="FF0000"/>
                </a:solidFill>
              </a:rPr>
              <a:t>…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開催趣旨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98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image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64" y="3481046"/>
            <a:ext cx="3486078" cy="12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77563" y="1988840"/>
            <a:ext cx="3671357" cy="345069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p"/>
            </a:pPr>
            <a:r>
              <a:rPr kumimoji="1" lang="en-US" altLang="ja-JP" sz="1800" dirty="0" smtClean="0"/>
              <a:t>500m</a:t>
            </a:r>
            <a:r>
              <a:rPr kumimoji="1" lang="en-US" altLang="ja-JP" sz="1800" baseline="30000" dirty="0" smtClean="0"/>
              <a:t>2</a:t>
            </a:r>
          </a:p>
          <a:p>
            <a:pPr lvl="1">
              <a:buFont typeface="Wingdings" pitchFamily="2" charset="2"/>
              <a:buChar char="p"/>
            </a:pPr>
            <a:r>
              <a:rPr kumimoji="1" lang="en-US" altLang="ja-JP" sz="1800" dirty="0" smtClean="0"/>
              <a:t>2013/3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: </a:t>
            </a:r>
            <a:r>
              <a:rPr lang="ja-JP" altLang="en-US" sz="1800" dirty="0"/>
              <a:t>着工</a:t>
            </a:r>
            <a:endParaRPr kumimoji="1" lang="en-US" altLang="ja-JP" sz="1800" dirty="0" smtClean="0"/>
          </a:p>
          <a:p>
            <a:pPr lvl="1">
              <a:buFont typeface="Wingdings" pitchFamily="2" charset="2"/>
              <a:buChar char="p"/>
            </a:pPr>
            <a:r>
              <a:rPr lang="en-US" altLang="ja-JP" sz="1800" dirty="0" smtClean="0"/>
              <a:t>2013/9 : </a:t>
            </a:r>
            <a:r>
              <a:rPr lang="ja-JP" altLang="en-US" sz="1800" dirty="0" smtClean="0"/>
              <a:t>竣工予定</a:t>
            </a:r>
            <a:r>
              <a:rPr lang="en-US" altLang="ja-JP" sz="1800" dirty="0" smtClean="0"/>
              <a:t> </a:t>
            </a:r>
            <a:endParaRPr kumimoji="1" lang="en-US" altLang="ja-JP" sz="1800" dirty="0" smtClean="0"/>
          </a:p>
          <a:p>
            <a:pPr lvl="1"/>
            <a:endParaRPr kumimoji="1" lang="en-US" altLang="ja-JP" sz="1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サンペドロ新実験棟</a:t>
            </a:r>
            <a:endParaRPr kumimoji="1" lang="ja-JP" altLang="en-US" dirty="0"/>
          </a:p>
        </p:txBody>
      </p:sp>
      <p:pic>
        <p:nvPicPr>
          <p:cNvPr id="16" name="Picture 5" descr="P1010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3" b="22552"/>
          <a:stretch>
            <a:fillRect/>
          </a:stretch>
        </p:blipFill>
        <p:spPr bwMode="auto">
          <a:xfrm>
            <a:off x="6642479" y="5061209"/>
            <a:ext cx="2524882" cy="18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95738" y="3140968"/>
            <a:ext cx="5645474" cy="3578920"/>
            <a:chOff x="179512" y="3140968"/>
            <a:chExt cx="5645474" cy="35789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140968"/>
              <a:ext cx="5645474" cy="357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69856" y="4114270"/>
              <a:ext cx="114807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Future Extension</a:t>
              </a:r>
              <a:endParaRPr kumimoji="1" lang="ja-JP" altLang="en-US" sz="1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47664" y="5157192"/>
              <a:ext cx="7232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Laboratory</a:t>
              </a:r>
              <a:endParaRPr kumimoji="1" lang="ja-JP" altLang="en-US" sz="9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23728" y="4439384"/>
              <a:ext cx="4424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Machine </a:t>
              </a:r>
            </a:p>
            <a:p>
              <a:r>
                <a:rPr lang="en-US" altLang="ja-JP" sz="900" dirty="0" smtClean="0"/>
                <a:t>Shop</a:t>
              </a:r>
              <a:endParaRPr kumimoji="1" lang="ja-JP" altLang="en-US" sz="9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771800" y="4457828"/>
              <a:ext cx="2933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Obs.</a:t>
              </a:r>
            </a:p>
            <a:p>
              <a:r>
                <a:rPr lang="en-US" altLang="ja-JP" sz="900" dirty="0" smtClean="0"/>
                <a:t>Room</a:t>
              </a:r>
              <a:endParaRPr kumimoji="1" lang="ja-JP" altLang="en-US" sz="9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923928" y="5160524"/>
              <a:ext cx="4087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Meeting</a:t>
              </a:r>
            </a:p>
            <a:p>
              <a:r>
                <a:rPr lang="en-US" altLang="ja-JP" sz="900" dirty="0" smtClean="0"/>
                <a:t>Room</a:t>
              </a:r>
              <a:endParaRPr kumimoji="1" lang="ja-JP" altLang="en-US" sz="9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499992" y="5226218"/>
              <a:ext cx="31258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Dining</a:t>
              </a:r>
              <a:endParaRPr kumimoji="1" lang="ja-JP" altLang="en-US" sz="9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618590" y="4444597"/>
              <a:ext cx="3718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Admin. </a:t>
              </a:r>
              <a:br>
                <a:rPr kumimoji="1" lang="en-US" altLang="ja-JP" sz="900" dirty="0" smtClean="0"/>
              </a:br>
              <a:r>
                <a:rPr kumimoji="1" lang="en-US" altLang="ja-JP" sz="900" dirty="0" smtClean="0"/>
                <a:t>Office</a:t>
              </a:r>
              <a:endParaRPr kumimoji="1" lang="ja-JP" altLang="en-US" sz="9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32040" y="5318774"/>
              <a:ext cx="3735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Kitchen</a:t>
              </a:r>
              <a:endParaRPr kumimoji="1" lang="ja-JP" altLang="en-US" sz="9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337583" y="5364717"/>
              <a:ext cx="2837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Boiler</a:t>
              </a:r>
              <a:endParaRPr kumimoji="1" lang="ja-JP" altLang="en-US" sz="9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31060" y="4444732"/>
              <a:ext cx="58634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5 Bedrooms</a:t>
              </a:r>
              <a:endParaRPr kumimoji="1" lang="ja-JP" altLang="en-US" sz="9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5400000">
              <a:off x="1616127" y="6237312"/>
              <a:ext cx="50760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900" dirty="0" smtClean="0"/>
                <a:t>Generator</a:t>
              </a:r>
              <a:endParaRPr kumimoji="1" lang="ja-JP" altLang="en-US" sz="900" dirty="0"/>
            </a:p>
          </p:txBody>
        </p:sp>
      </p:grpSp>
      <p:sp>
        <p:nvSpPr>
          <p:cNvPr id="20" name="コンテンツ プレースホルダー 1"/>
          <p:cNvSpPr txBox="1">
            <a:spLocks/>
          </p:cNvSpPr>
          <p:nvPr/>
        </p:nvSpPr>
        <p:spPr>
          <a:xfrm>
            <a:off x="4840460" y="2073690"/>
            <a:ext cx="367135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p"/>
            </a:pPr>
            <a:r>
              <a:rPr lang="ja-JP" altLang="en-US" sz="1800" dirty="0" smtClean="0"/>
              <a:t>宿泊施設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寝室５，台所など</a:t>
            </a:r>
            <a:r>
              <a:rPr lang="en-US" altLang="ja-JP" sz="1800" dirty="0" smtClean="0"/>
              <a:t>)</a:t>
            </a:r>
          </a:p>
          <a:p>
            <a:pPr lvl="1">
              <a:buFont typeface="Wingdings" pitchFamily="2" charset="2"/>
              <a:buChar char="p"/>
            </a:pPr>
            <a:r>
              <a:rPr lang="ja-JP" altLang="en-US" sz="1800" dirty="0" smtClean="0"/>
              <a:t>実験室</a:t>
            </a:r>
            <a:endParaRPr lang="en-US" altLang="ja-JP" sz="1800" dirty="0" smtClean="0"/>
          </a:p>
          <a:p>
            <a:pPr lvl="1">
              <a:buFont typeface="Wingdings" pitchFamily="2" charset="2"/>
              <a:buChar char="p"/>
            </a:pPr>
            <a:r>
              <a:rPr lang="ja-JP" altLang="en-US" sz="1800" dirty="0"/>
              <a:t>事務室</a:t>
            </a:r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35797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TAO</a:t>
            </a:r>
            <a:r>
              <a:rPr lang="ja-JP" altLang="en-US" dirty="0" smtClean="0"/>
              <a:t>本体の補正予算が承認された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基本的には施設のみ（製作のみ）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年度中に契約完了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遅く</a:t>
            </a:r>
            <a:r>
              <a:rPr lang="ja-JP" altLang="en-US" dirty="0" smtClean="0"/>
              <a:t>とも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年度中に納品</a:t>
            </a:r>
            <a:endParaRPr lang="en-US" altLang="ja-JP" dirty="0" smtClean="0"/>
          </a:p>
          <a:p>
            <a:r>
              <a:rPr kumimoji="1" lang="en-US" altLang="ja-JP" dirty="0" err="1" smtClean="0"/>
              <a:t>miniTAO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影響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あくまで補正予算なので、人件費や校費はつかない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逆に非常に</a:t>
            </a:r>
            <a:r>
              <a:rPr lang="ja-JP" altLang="en-US" smtClean="0"/>
              <a:t>厳しく</a:t>
            </a:r>
            <a:r>
              <a:rPr lang="ja-JP" altLang="en-US" smtClean="0"/>
              <a:t>なると予想される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天文センターのマンパワー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運用費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科研費は通らなくなる</a:t>
            </a:r>
            <a:r>
              <a:rPr kumimoji="1" lang="ja-JP" altLang="en-US" dirty="0" smtClean="0"/>
              <a:t>だろう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TAO</a:t>
            </a:r>
            <a:r>
              <a:rPr lang="ja-JP" altLang="en-US" dirty="0" smtClean="0"/>
              <a:t>計画の</a:t>
            </a:r>
            <a:r>
              <a:rPr kumimoji="1" lang="ja-JP" altLang="en-US" dirty="0" smtClean="0"/>
              <a:t>現状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MAX38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年度に一度やって</a:t>
            </a:r>
            <a:r>
              <a:rPr kumimoji="1" lang="en-US" altLang="ja-JP" dirty="0" smtClean="0"/>
              <a:t>decommission</a:t>
            </a:r>
          </a:p>
          <a:p>
            <a:r>
              <a:rPr lang="en-US" altLang="ja-JP" dirty="0" smtClean="0"/>
              <a:t>2013</a:t>
            </a:r>
            <a:r>
              <a:rPr lang="ja-JP" altLang="en-US" dirty="0" smtClean="0"/>
              <a:t>年度に確保されている運用費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光赤外大学間連携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新学術領域</a:t>
            </a:r>
            <a:r>
              <a:rPr lang="ja-JP" altLang="en-US" dirty="0" smtClean="0"/>
              <a:t>（重力波）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まだ全然足りない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科研費</a:t>
            </a:r>
            <a:r>
              <a:rPr lang="ja-JP" altLang="en-US" dirty="0" smtClean="0"/>
              <a:t>は複数応募</a:t>
            </a:r>
            <a:endParaRPr lang="en-US" altLang="ja-JP" dirty="0" smtClean="0"/>
          </a:p>
          <a:p>
            <a:r>
              <a:rPr kumimoji="1" lang="ja-JP" altLang="en-US" dirty="0"/>
              <a:t>必要な</a:t>
            </a:r>
            <a:r>
              <a:rPr kumimoji="1" lang="ja-JP" altLang="en-US" dirty="0" smtClean="0"/>
              <a:t>お金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メンテナンス：＞</a:t>
            </a:r>
            <a:r>
              <a:rPr lang="en-US" altLang="ja-JP" dirty="0" smtClean="0"/>
              <a:t>500</a:t>
            </a:r>
            <a:r>
              <a:rPr lang="ja-JP" altLang="en-US" dirty="0" smtClean="0"/>
              <a:t>万円</a:t>
            </a:r>
            <a:r>
              <a:rPr lang="en-US" altLang="ja-JP" dirty="0" smtClean="0"/>
              <a:t>/</a:t>
            </a:r>
            <a:r>
              <a:rPr lang="ja-JP" altLang="en-US" dirty="0" smtClean="0"/>
              <a:t>ラン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旅費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航空券：</a:t>
            </a:r>
            <a:r>
              <a:rPr lang="en-US" altLang="ja-JP" dirty="0" smtClean="0"/>
              <a:t>30</a:t>
            </a:r>
            <a:r>
              <a:rPr lang="ja-JP" altLang="en-US" dirty="0" smtClean="0"/>
              <a:t>万円</a:t>
            </a:r>
            <a:r>
              <a:rPr lang="en-US" altLang="ja-JP" dirty="0" smtClean="0"/>
              <a:t>/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宿泊など：</a:t>
            </a:r>
            <a:r>
              <a:rPr lang="en-US" altLang="ja-JP" dirty="0" smtClean="0"/>
              <a:t>1.2</a:t>
            </a:r>
            <a:r>
              <a:rPr lang="ja-JP" altLang="en-US" dirty="0" smtClean="0"/>
              <a:t>万円</a:t>
            </a:r>
            <a:r>
              <a:rPr lang="en-US" altLang="ja-JP" dirty="0" smtClean="0"/>
              <a:t>/</a:t>
            </a:r>
            <a:r>
              <a:rPr lang="ja-JP" altLang="en-US" dirty="0" smtClean="0"/>
              <a:t>人</a:t>
            </a:r>
            <a:r>
              <a:rPr lang="ja-JP" altLang="en-US" dirty="0"/>
              <a:t> </a:t>
            </a:r>
            <a:r>
              <a:rPr lang="en-US" altLang="ja-JP" dirty="0" smtClean="0"/>
              <a:t>(Don Tomas’</a:t>
            </a:r>
            <a:r>
              <a:rPr lang="ja-JP" altLang="en-US" dirty="0" smtClean="0"/>
              <a:t>で</a:t>
            </a:r>
            <a:r>
              <a:rPr lang="en-US" altLang="ja-JP" dirty="0" smtClean="0"/>
              <a:t>$105/night)</a:t>
            </a:r>
          </a:p>
          <a:p>
            <a:pPr lvl="1"/>
            <a:r>
              <a:rPr kumimoji="1" lang="ja-JP" altLang="en-US" dirty="0" smtClean="0"/>
              <a:t>レンタカー</a:t>
            </a:r>
            <a:r>
              <a:rPr lang="ja-JP" altLang="en-US" dirty="0" smtClean="0"/>
              <a:t>：</a:t>
            </a:r>
            <a:r>
              <a:rPr lang="en-US" altLang="ja-JP" dirty="0" smtClean="0"/>
              <a:t>~40</a:t>
            </a:r>
            <a:r>
              <a:rPr lang="ja-JP" altLang="en-US" dirty="0" smtClean="0"/>
              <a:t>万円</a:t>
            </a:r>
            <a:r>
              <a:rPr lang="en-US" altLang="ja-JP" dirty="0" smtClean="0"/>
              <a:t>/</a:t>
            </a:r>
            <a:r>
              <a:rPr lang="ja-JP" altLang="en-US" dirty="0" smtClean="0"/>
              <a:t>月</a:t>
            </a:r>
            <a:r>
              <a:rPr lang="en-US" altLang="ja-JP" dirty="0" smtClean="0"/>
              <a:t>/</a:t>
            </a:r>
            <a:r>
              <a:rPr lang="ja-JP" altLang="en-US" dirty="0" smtClean="0"/>
              <a:t>台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miniTAO</a:t>
            </a:r>
            <a:r>
              <a:rPr kumimoji="1" lang="ja-JP" altLang="en-US" dirty="0" smtClean="0"/>
              <a:t>運用の今後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958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人員</a:t>
            </a:r>
            <a:endParaRPr lang="en-US" altLang="ja-JP" dirty="0"/>
          </a:p>
          <a:p>
            <a:pPr lvl="1"/>
            <a:r>
              <a:rPr lang="ja-JP" altLang="en-US" dirty="0" smtClean="0"/>
              <a:t>越田</a:t>
            </a:r>
            <a:r>
              <a:rPr lang="en-US" altLang="ja-JP" dirty="0" smtClean="0"/>
              <a:t>(@</a:t>
            </a:r>
            <a:r>
              <a:rPr lang="ja-JP" altLang="en-US" dirty="0" smtClean="0"/>
              <a:t>カトリカ大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err="1" smtClean="0"/>
              <a:t>Hanindo</a:t>
            </a:r>
            <a:r>
              <a:rPr lang="en-US" altLang="ja-JP" dirty="0" smtClean="0"/>
              <a:t>(@</a:t>
            </a:r>
            <a:r>
              <a:rPr lang="ja-JP" altLang="en-US" dirty="0" smtClean="0"/>
              <a:t>チリ大</a:t>
            </a:r>
            <a:r>
              <a:rPr lang="en-US" altLang="ja-JP" dirty="0" smtClean="0"/>
              <a:t>)</a:t>
            </a:r>
            <a:r>
              <a:rPr lang="ja-JP" altLang="en-US" smtClean="0"/>
              <a:t>？</a:t>
            </a:r>
            <a:endParaRPr lang="en-US" altLang="ja-JP" dirty="0" smtClean="0"/>
          </a:p>
          <a:p>
            <a:r>
              <a:rPr lang="ja-JP" altLang="en-US" dirty="0" smtClean="0"/>
              <a:t>安全関連</a:t>
            </a:r>
            <a:endParaRPr lang="en-US" altLang="ja-JP" dirty="0"/>
          </a:p>
          <a:p>
            <a:pPr lvl="1"/>
            <a:r>
              <a:rPr lang="ja-JP" altLang="en-US" dirty="0" smtClean="0"/>
              <a:t>安全規約：東大のルール</a:t>
            </a:r>
            <a:endParaRPr lang="en-US" altLang="ja-JP" dirty="0" smtClean="0"/>
          </a:p>
          <a:p>
            <a:pPr lvl="1"/>
            <a:r>
              <a:rPr lang="ja-JP" altLang="en-US" dirty="0"/>
              <a:t>山頂</a:t>
            </a:r>
            <a:r>
              <a:rPr lang="ja-JP" altLang="en-US" dirty="0" smtClean="0"/>
              <a:t>滞在</a:t>
            </a:r>
            <a:endParaRPr lang="en-US" altLang="ja-JP" dirty="0" smtClean="0"/>
          </a:p>
          <a:p>
            <a:pPr lvl="2"/>
            <a:r>
              <a:rPr lang="ja-JP" altLang="en-US" dirty="0"/>
              <a:t>滞在</a:t>
            </a:r>
            <a:r>
              <a:rPr lang="ja-JP" altLang="en-US" dirty="0" smtClean="0"/>
              <a:t>時間</a:t>
            </a:r>
            <a:r>
              <a:rPr lang="en-US" altLang="ja-JP" dirty="0" smtClean="0"/>
              <a:t>(&lt;12hr/day)</a:t>
            </a:r>
          </a:p>
          <a:p>
            <a:pPr lvl="2"/>
            <a:r>
              <a:rPr lang="ja-JP" altLang="en-US" dirty="0"/>
              <a:t>酸素吸入</a:t>
            </a:r>
            <a:r>
              <a:rPr lang="ja-JP" altLang="en-US" dirty="0" smtClean="0"/>
              <a:t>ルール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高山病</a:t>
            </a:r>
            <a:r>
              <a:rPr lang="ja-JP" altLang="en-US" dirty="0"/>
              <a:t>時</a:t>
            </a:r>
            <a:r>
              <a:rPr lang="ja-JP" altLang="en-US" dirty="0" smtClean="0"/>
              <a:t>の対応ルール</a:t>
            </a:r>
            <a:endParaRPr lang="en-US" altLang="ja-JP" dirty="0" smtClean="0"/>
          </a:p>
          <a:p>
            <a:pPr lvl="1"/>
            <a:r>
              <a:rPr lang="ja-JP" altLang="en-US" dirty="0"/>
              <a:t>レンタカーの</a:t>
            </a:r>
            <a:r>
              <a:rPr lang="ja-JP" altLang="en-US" dirty="0" smtClean="0"/>
              <a:t>運転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現在は東大のスタッフのみ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基本的には内部の規約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miniTAO</a:t>
            </a:r>
            <a:r>
              <a:rPr kumimoji="1" lang="ja-JP" altLang="en-US" dirty="0" smtClean="0"/>
              <a:t>運用の今後２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23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協力のお願い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miniTAO</a:t>
            </a:r>
            <a:r>
              <a:rPr lang="ja-JP" altLang="en-US" dirty="0" smtClean="0"/>
              <a:t>の観測をどのくらい必要としているのか</a:t>
            </a:r>
            <a:endParaRPr lang="en-US" altLang="ja-JP" dirty="0" smtClean="0"/>
          </a:p>
          <a:p>
            <a:pPr lvl="2"/>
            <a:r>
              <a:rPr lang="ja-JP" altLang="en-US" dirty="0"/>
              <a:t>とくに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miniTAO</a:t>
            </a:r>
            <a:r>
              <a:rPr lang="ja-JP" altLang="en-US" dirty="0" smtClean="0"/>
              <a:t>でないと出来ないことはなにか？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E.g.) </a:t>
            </a:r>
            <a:r>
              <a:rPr lang="ja-JP" altLang="en-US" dirty="0" smtClean="0"/>
              <a:t>大気の透過率、シーイングなど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どの程度</a:t>
            </a:r>
            <a:r>
              <a:rPr kumimoji="1" lang="ja-JP" altLang="en-US" dirty="0" smtClean="0"/>
              <a:t>のリソースが提供できるか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観測人員</a:t>
            </a:r>
            <a:r>
              <a:rPr lang="ja-JP" altLang="en-US" dirty="0" smtClean="0"/>
              <a:t>の提供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人数・週間</a:t>
            </a:r>
            <a:r>
              <a:rPr lang="en-US" altLang="ja-JP" dirty="0" smtClean="0"/>
              <a:t>/</a:t>
            </a:r>
            <a:r>
              <a:rPr lang="ja-JP" altLang="en-US" dirty="0" smtClean="0"/>
              <a:t>年（スタッフ、学生それぞれで）</a:t>
            </a:r>
            <a:endParaRPr lang="en-US" altLang="ja-JP" dirty="0" smtClean="0"/>
          </a:p>
          <a:p>
            <a:pPr lvl="3"/>
            <a:r>
              <a:rPr lang="ja-JP" altLang="en-US" dirty="0"/>
              <a:t>旅費が出せる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pPr lvl="3"/>
            <a:r>
              <a:rPr lang="ja-JP" altLang="en-US" dirty="0"/>
              <a:t>レンタカー代は出せるか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議論など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8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71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miniTAO</a:t>
            </a:r>
            <a:r>
              <a:rPr lang="ja-JP" altLang="en-US" dirty="0" smtClean="0"/>
              <a:t>の現状と今後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本原顕太郎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64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3501" y="1187183"/>
            <a:ext cx="2900626" cy="299988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4206" t="25150" r="33887" b="24956"/>
          <a:stretch>
            <a:fillRect/>
          </a:stretch>
        </p:blipFill>
        <p:spPr bwMode="auto">
          <a:xfrm>
            <a:off x="-4390" y="1200191"/>
            <a:ext cx="2746768" cy="26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 flipH="1">
            <a:off x="1726278" y="1213455"/>
            <a:ext cx="1261546" cy="14736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1726278" y="2938208"/>
            <a:ext cx="1261546" cy="92801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Atacama Site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3852961"/>
            <a:ext cx="9180512" cy="30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000549" y="2059107"/>
            <a:ext cx="292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Atacama desert</a:t>
            </a:r>
            <a:endParaRPr lang="en-US" altLang="ja-JP" dirty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“the </a:t>
            </a:r>
            <a:r>
              <a:rPr lang="en-US" altLang="ja-JP" dirty="0"/>
              <a:t>driest </a:t>
            </a:r>
            <a:r>
              <a:rPr lang="en-US" altLang="ja-JP" dirty="0" smtClean="0"/>
              <a:t>place on Earth”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59080" y="4493749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Pampa la bola plateau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サイトの特徴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72067" y="134076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高い標高</a:t>
            </a:r>
            <a:r>
              <a:rPr lang="en-US" altLang="ja-JP" sz="2000" dirty="0" smtClean="0"/>
              <a:t>+ </a:t>
            </a:r>
            <a:r>
              <a:rPr lang="ja-JP" altLang="en-US" sz="2000" dirty="0" smtClean="0"/>
              <a:t>乾燥した大気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          </a:t>
            </a:r>
            <a:r>
              <a:rPr lang="en-US" altLang="ja-JP" sz="2000" dirty="0">
                <a:sym typeface="Wingdings" pitchFamily="2" charset="2"/>
              </a:rPr>
              <a:t> </a:t>
            </a:r>
            <a:r>
              <a:rPr lang="ja-JP" altLang="en-US" sz="2000" dirty="0" smtClean="0">
                <a:sym typeface="Wingdings" pitchFamily="2" charset="2"/>
              </a:rPr>
              <a:t>赤外波長で良好な透過率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  <p:pic>
        <p:nvPicPr>
          <p:cNvPr id="5" name="Picture 2" descr="D:\miyata\Miyata\論文発表\SPIE2010\TAOyoshii\FIGS_TAO_SPIE2010\trans_ir2_color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8"/>
          <a:stretch/>
        </p:blipFill>
        <p:spPr bwMode="auto">
          <a:xfrm>
            <a:off x="539552" y="2434982"/>
            <a:ext cx="7632417" cy="43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372200" y="2723014"/>
            <a:ext cx="13681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82992" y="2716340"/>
            <a:ext cx="2036879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2052876"/>
            <a:ext cx="321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continuous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windows in the NIR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2065650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New windows at 30 </a:t>
            </a:r>
            <a:r>
              <a:rPr lang="en-US" altLang="ja-JP" dirty="0" smtClean="0">
                <a:solidFill>
                  <a:srgbClr val="FF0000"/>
                </a:solidFill>
              </a:rPr>
              <a:t>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>
            <a:stCxn id="8" idx="2"/>
          </p:cNvCxnSpPr>
          <p:nvPr/>
        </p:nvCxnSpPr>
        <p:spPr>
          <a:xfrm>
            <a:off x="2001265" y="2422208"/>
            <a:ext cx="266479" cy="278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6919229" y="2477955"/>
            <a:ext cx="382106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miniTAO</a:t>
            </a:r>
            <a:r>
              <a:rPr kumimoji="1" lang="en-US" altLang="ja-JP" dirty="0" smtClean="0"/>
              <a:t> 1.0m Telescope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562480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ja-JP" dirty="0"/>
              <a:t> 2009</a:t>
            </a:r>
            <a:r>
              <a:rPr lang="ja-JP" altLang="en-US" dirty="0"/>
              <a:t>年春に</a:t>
            </a:r>
            <a:r>
              <a:rPr lang="ja-JP" altLang="en-US" dirty="0" smtClean="0"/>
              <a:t>設置</a:t>
            </a:r>
            <a:endParaRPr lang="en-US" altLang="ja-JP" dirty="0" smtClean="0"/>
          </a:p>
          <a:p>
            <a:pPr lvl="1"/>
            <a:r>
              <a:rPr lang="ja-JP" altLang="en-US" sz="1800" dirty="0" smtClean="0"/>
              <a:t>リッチークレチアン光学系</a:t>
            </a:r>
            <a:endParaRPr lang="en-US" altLang="ja-JP" sz="1800" dirty="0"/>
          </a:p>
          <a:p>
            <a:pPr lvl="1"/>
            <a:r>
              <a:rPr lang="en-US" altLang="ja-JP" sz="2000" dirty="0" smtClean="0"/>
              <a:t>Focal </a:t>
            </a:r>
            <a:r>
              <a:rPr lang="en-US" altLang="ja-JP" sz="2000" dirty="0"/>
              <a:t>ratio F/12.0</a:t>
            </a:r>
          </a:p>
          <a:p>
            <a:pPr lvl="1"/>
            <a:r>
              <a:rPr lang="en-US" altLang="ja-JP" sz="2000" dirty="0" smtClean="0"/>
              <a:t>FOV </a:t>
            </a:r>
            <a:r>
              <a:rPr lang="el-GR" altLang="ja-JP" sz="2000" dirty="0"/>
              <a:t>φ10 </a:t>
            </a:r>
            <a:r>
              <a:rPr lang="en-US" altLang="ja-JP" sz="2000" dirty="0" err="1"/>
              <a:t>arcmin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２つの観測装置</a:t>
            </a:r>
            <a:endParaRPr lang="en-US" altLang="ja-JP" sz="2000" dirty="0" smtClean="0"/>
          </a:p>
          <a:p>
            <a:pPr lvl="2"/>
            <a:r>
              <a:rPr lang="en-US" altLang="ja-JP" sz="1800" dirty="0" smtClean="0"/>
              <a:t>near-infrared </a:t>
            </a:r>
            <a:r>
              <a:rPr lang="en-US" altLang="ja-JP" sz="1800" dirty="0"/>
              <a:t>camera </a:t>
            </a:r>
            <a:r>
              <a:rPr lang="en-US" altLang="ja-JP" sz="1800" dirty="0" smtClean="0"/>
              <a:t>ANIR</a:t>
            </a:r>
          </a:p>
          <a:p>
            <a:pPr lvl="2"/>
            <a:r>
              <a:rPr lang="en-US" altLang="ja-JP" sz="1800" dirty="0" smtClean="0"/>
              <a:t>mid-infrared </a:t>
            </a:r>
            <a:r>
              <a:rPr lang="en-US" altLang="ja-JP" sz="1800" dirty="0"/>
              <a:t>camera </a:t>
            </a:r>
            <a:r>
              <a:rPr lang="en-US" altLang="ja-JP" sz="1800" dirty="0" smtClean="0"/>
              <a:t>MAX38</a:t>
            </a:r>
          </a:p>
        </p:txBody>
      </p:sp>
      <p:pic>
        <p:nvPicPr>
          <p:cNvPr id="4" name="Picture 5" descr="P1010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620" y="1196752"/>
            <a:ext cx="42448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6028"/>
            <a:ext cx="4682067" cy="26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Google Earth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-3464" y="1298448"/>
            <a:ext cx="9144000" cy="55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… and in Wikipedia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7"/>
          <a:stretch/>
        </p:blipFill>
        <p:spPr bwMode="auto">
          <a:xfrm>
            <a:off x="611560" y="1772817"/>
            <a:ext cx="799288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71600" y="12687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4"/>
              </a:rPr>
              <a:t>http://en.wikipedia.org/wiki/List_of_highest_astronomical_observatories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809</Words>
  <Application>Microsoft Office PowerPoint</Application>
  <PresentationFormat>画面に合わせる (4:3)</PresentationFormat>
  <Paragraphs>195</Paragraphs>
  <Slides>24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ウェーブ</vt:lpstr>
      <vt:lpstr>ビットマップ イメージ</vt:lpstr>
      <vt:lpstr>第１回miniTAOワークショップ (2013/3/14-15)</vt:lpstr>
      <vt:lpstr>開催趣旨</vt:lpstr>
      <vt:lpstr>PowerPoint プレゼンテーション</vt:lpstr>
      <vt:lpstr>miniTAOの現状と今後</vt:lpstr>
      <vt:lpstr>Atacama Site</vt:lpstr>
      <vt:lpstr>サイトの特徴</vt:lpstr>
      <vt:lpstr>miniTAO 1.0m Telescope</vt:lpstr>
      <vt:lpstr>Google Earth</vt:lpstr>
      <vt:lpstr>… and in Wikipedia</vt:lpstr>
      <vt:lpstr>… ギネス世界記録認定(2011年)</vt:lpstr>
      <vt:lpstr>miniTAO 1mの観測装置</vt:lpstr>
      <vt:lpstr>miniTAOの運用</vt:lpstr>
      <vt:lpstr>リモート観測</vt:lpstr>
      <vt:lpstr>WiFi Network between Summit and SPA</vt:lpstr>
      <vt:lpstr>The WiFi System Setup</vt:lpstr>
      <vt:lpstr>リモート観測の現状</vt:lpstr>
      <vt:lpstr>２０１２年度観測（１）</vt:lpstr>
      <vt:lpstr>PowerPoint プレゼンテーション</vt:lpstr>
      <vt:lpstr>２０１２年度観測（２）</vt:lpstr>
      <vt:lpstr>サンペドロ新実験棟</vt:lpstr>
      <vt:lpstr>TAO計画の現状</vt:lpstr>
      <vt:lpstr>miniTAO運用の今後</vt:lpstr>
      <vt:lpstr>miniTAO運用の今後２</vt:lpstr>
      <vt:lpstr>議論など…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miniTAO/ANIR operationの今後</dc:title>
  <dc:creator>motohara</dc:creator>
  <cp:lastModifiedBy>motohara</cp:lastModifiedBy>
  <cp:revision>29</cp:revision>
  <dcterms:created xsi:type="dcterms:W3CDTF">2013-01-27T07:00:08Z</dcterms:created>
  <dcterms:modified xsi:type="dcterms:W3CDTF">2013-03-14T01:37:33Z</dcterms:modified>
</cp:coreProperties>
</file>