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9" r:id="rId4"/>
    <p:sldId id="274" r:id="rId5"/>
    <p:sldId id="260" r:id="rId6"/>
    <p:sldId id="290" r:id="rId7"/>
    <p:sldId id="300" r:id="rId8"/>
    <p:sldId id="291" r:id="rId9"/>
    <p:sldId id="280" r:id="rId10"/>
    <p:sldId id="312" r:id="rId11"/>
    <p:sldId id="294" r:id="rId12"/>
    <p:sldId id="307" r:id="rId13"/>
    <p:sldId id="272" r:id="rId14"/>
    <p:sldId id="277" r:id="rId15"/>
    <p:sldId id="305" r:id="rId16"/>
    <p:sldId id="314" r:id="rId17"/>
    <p:sldId id="313" r:id="rId18"/>
    <p:sldId id="271" r:id="rId19"/>
    <p:sldId id="284" r:id="rId20"/>
    <p:sldId id="264" r:id="rId21"/>
    <p:sldId id="304" r:id="rId22"/>
    <p:sldId id="286" r:id="rId23"/>
    <p:sldId id="287" r:id="rId24"/>
    <p:sldId id="306" r:id="rId25"/>
    <p:sldId id="311" r:id="rId26"/>
    <p:sldId id="309" r:id="rId27"/>
    <p:sldId id="310" r:id="rId28"/>
    <p:sldId id="302"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AB202"/>
    <a:srgbClr val="65FD5D"/>
    <a:srgbClr val="0099FF"/>
    <a:srgbClr val="00FFFF"/>
    <a:srgbClr val="FF00FF"/>
    <a:srgbClr val="0000FF"/>
    <a:srgbClr val="FF99FF"/>
    <a:srgbClr val="00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5" autoAdjust="0"/>
    <p:restoredTop sz="97276" autoAdjust="0"/>
  </p:normalViewPr>
  <p:slideViewPr>
    <p:cSldViewPr>
      <p:cViewPr>
        <p:scale>
          <a:sx n="74" d="100"/>
          <a:sy n="74" d="100"/>
        </p:scale>
        <p:origin x="-1410" y="-10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065AB-DDD9-4D0A-91DA-1BF5E51D49BE}" type="datetimeFigureOut">
              <a:rPr kumimoji="1" lang="ja-JP" altLang="en-US" smtClean="0"/>
              <a:pPr/>
              <a:t>2013/3/14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A0A6F9-263E-4FCE-BE43-B067B58D305D}" type="slidenum">
              <a:rPr kumimoji="1" lang="ja-JP" altLang="en-US" smtClean="0"/>
              <a:pPr/>
              <a:t>&lt;#&gt;</a:t>
            </a:fld>
            <a:endParaRPr kumimoji="1" lang="ja-JP" altLang="en-US"/>
          </a:p>
        </p:txBody>
      </p:sp>
    </p:spTree>
    <p:extLst>
      <p:ext uri="{BB962C8B-B14F-4D97-AF65-F5344CB8AC3E}">
        <p14:creationId xmlns:p14="http://schemas.microsoft.com/office/powerpoint/2010/main" xmlns="" val="23755931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Good morning.</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My name is </a:t>
            </a:r>
            <a:r>
              <a:rPr kumimoji="1" lang="en-US" altLang="ja-JP" sz="1200" kern="1200" dirty="0" err="1" smtClean="0">
                <a:solidFill>
                  <a:schemeClr val="tx1"/>
                </a:solidFill>
                <a:effectLst/>
                <a:latin typeface="+mn-lt"/>
                <a:ea typeface="+mn-ea"/>
                <a:cs typeface="+mn-cs"/>
              </a:rPr>
              <a:t>kentaro</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asano</a:t>
            </a:r>
            <a:r>
              <a:rPr kumimoji="1" lang="en-US" altLang="ja-JP" sz="1200" kern="1200" dirty="0" smtClean="0">
                <a:solidFill>
                  <a:schemeClr val="tx1"/>
                </a:solidFill>
                <a:effectLst/>
                <a:latin typeface="+mn-lt"/>
                <a:ea typeface="+mn-ea"/>
                <a:cs typeface="+mn-cs"/>
              </a:rPr>
              <a:t> from the institute of astronomy, the University of Tokyo. </a:t>
            </a:r>
          </a:p>
          <a:p>
            <a:r>
              <a:rPr kumimoji="1" lang="en-US" altLang="ja-JP" sz="1200" kern="1200" dirty="0" smtClean="0">
                <a:solidFill>
                  <a:schemeClr val="tx1"/>
                </a:solidFill>
                <a:effectLst/>
                <a:latin typeface="+mn-lt"/>
                <a:ea typeface="+mn-ea"/>
                <a:cs typeface="+mn-cs"/>
              </a:rPr>
              <a:t>This is my first </a:t>
            </a:r>
            <a:r>
              <a:rPr kumimoji="1" lang="en-US" altLang="ja-JP" sz="1200" kern="1200" dirty="0" err="1" smtClean="0">
                <a:solidFill>
                  <a:schemeClr val="tx1"/>
                </a:solidFill>
                <a:effectLst/>
                <a:latin typeface="+mn-lt"/>
                <a:ea typeface="+mn-ea"/>
                <a:cs typeface="+mn-cs"/>
              </a:rPr>
              <a:t>presantation</a:t>
            </a:r>
            <a:r>
              <a:rPr kumimoji="1" lang="en-US" altLang="ja-JP" sz="1200" kern="1200" dirty="0" smtClean="0">
                <a:solidFill>
                  <a:schemeClr val="tx1"/>
                </a:solidFill>
                <a:effectLst/>
                <a:latin typeface="+mn-lt"/>
                <a:ea typeface="+mn-ea"/>
                <a:cs typeface="+mn-cs"/>
              </a:rPr>
              <a:t> in</a:t>
            </a:r>
            <a:r>
              <a:rPr kumimoji="1" lang="en-US" altLang="ja-JP" sz="1200" kern="1200" baseline="0" dirty="0" smtClean="0">
                <a:solidFill>
                  <a:schemeClr val="tx1"/>
                </a:solidFill>
                <a:effectLst/>
                <a:latin typeface="+mn-lt"/>
                <a:ea typeface="+mn-ea"/>
                <a:cs typeface="+mn-cs"/>
              </a:rPr>
              <a:t> English.</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Today, I will talk about our observational study titled “a New Detection of the Cold Dust Component in the Bipolar Planetary Nebula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with </a:t>
            </a:r>
            <a:r>
              <a:rPr kumimoji="1" lang="en-US" altLang="ja-JP" sz="1200" kern="1200" dirty="0" err="1" smtClean="0">
                <a:solidFill>
                  <a:schemeClr val="tx1"/>
                </a:solidFill>
                <a:effectLst/>
                <a:latin typeface="+mn-lt"/>
                <a:ea typeface="+mn-ea"/>
                <a:cs typeface="+mn-cs"/>
              </a:rPr>
              <a:t>miniTAO</a:t>
            </a:r>
            <a:r>
              <a:rPr kumimoji="1" lang="en-US" altLang="ja-JP" sz="1200" kern="1200" dirty="0" smtClean="0">
                <a:solidFill>
                  <a:schemeClr val="tx1"/>
                </a:solidFill>
                <a:effectLst/>
                <a:latin typeface="+mn-lt"/>
                <a:ea typeface="+mn-ea"/>
                <a:cs typeface="+mn-cs"/>
              </a:rPr>
              <a:t>/MAX</a:t>
            </a:r>
            <a:r>
              <a:rPr kumimoji="1" lang="en-US" altLang="ja-JP" sz="1200" kern="1200" baseline="0" dirty="0" smtClean="0">
                <a:solidFill>
                  <a:schemeClr val="tx1"/>
                </a:solidFill>
                <a:effectLst/>
                <a:latin typeface="+mn-lt"/>
                <a:ea typeface="+mn-ea"/>
                <a:cs typeface="+mn-cs"/>
              </a:rPr>
              <a:t> thirty eight</a:t>
            </a:r>
            <a:r>
              <a:rPr kumimoji="1" lang="en-US" altLang="ja-JP" sz="1200" kern="1200" dirty="0" smtClean="0">
                <a:solidFill>
                  <a:schemeClr val="tx1"/>
                </a:solidFill>
                <a:effectLst/>
                <a:latin typeface="+mn-lt"/>
                <a:ea typeface="+mn-ea"/>
                <a:cs typeface="+mn-cs"/>
              </a:rPr>
              <a:t> thirty</a:t>
            </a:r>
            <a:r>
              <a:rPr kumimoji="1" lang="en-US" altLang="ja-JP" sz="1200" kern="1200" baseline="0" dirty="0" smtClean="0">
                <a:solidFill>
                  <a:schemeClr val="tx1"/>
                </a:solidFill>
                <a:effectLst/>
                <a:latin typeface="+mn-lt"/>
                <a:ea typeface="+mn-ea"/>
                <a:cs typeface="+mn-cs"/>
              </a:rPr>
              <a:t> one </a:t>
            </a:r>
            <a:r>
              <a:rPr kumimoji="1" lang="en-US" altLang="ja-JP" sz="1200" kern="1200" dirty="0" smtClean="0">
                <a:solidFill>
                  <a:schemeClr val="tx1"/>
                </a:solidFill>
                <a:effectLst/>
                <a:latin typeface="+mn-lt"/>
                <a:ea typeface="+mn-ea"/>
                <a:cs typeface="+mn-cs"/>
              </a:rPr>
              <a:t>micron image”.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Coauthor names are a bottom of this page.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Let’s begin to talk.</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1</a:t>
            </a:fld>
            <a:endParaRPr kumimoji="1" lang="ja-JP" altLang="en-US"/>
          </a:p>
        </p:txBody>
      </p:sp>
    </p:spTree>
    <p:extLst>
      <p:ext uri="{BB962C8B-B14F-4D97-AF65-F5344CB8AC3E}">
        <p14:creationId xmlns:p14="http://schemas.microsoft.com/office/powerpoint/2010/main" xmlns="" val="4187222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We obtained spatially resolved images of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at eighteen and thirty one micron.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image at eighteen micron with MAX thirty eight is shown in the upper panel, thirty one micron is the bottom.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Contours are drawn at three sigma level above the background.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 bright peak is seen at the center of the eighteen micron image.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*And the eighteen micron image is quite similar to the seventeen micron image obtained by Smith et al.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the thirty one micron image the central region is also bright.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is a very important point of our results.</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10</a:t>
            </a:fld>
            <a:endParaRPr kumimoji="1" lang="ja-JP" altLang="en-US"/>
          </a:p>
        </p:txBody>
      </p:sp>
    </p:spTree>
    <p:extLst>
      <p:ext uri="{BB962C8B-B14F-4D97-AF65-F5344CB8AC3E}">
        <p14:creationId xmlns:p14="http://schemas.microsoft.com/office/powerpoint/2010/main" xmlns="" val="34763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We measured the flux of the bright central region.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central core of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seems to be a point source in our images.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So, we apply a PSF photometry to the eighteen and the thirty one micron images.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PSF was estimated from images of stars, and subtract it from the image of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figure shows the measured fluxes of eighteen and thirty one micron.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errors of this photometry are estimated from the deviation of the blank sky count.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eighteen micron flux at the central star gives a good agreement with Smith et al.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*However, the thirty one micron flux at the central star is much larger than the expected value.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clearly indicates that an additional cold component exist in the central region.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11</a:t>
            </a:fld>
            <a:endParaRPr kumimoji="1" lang="ja-JP" altLang="en-US"/>
          </a:p>
        </p:txBody>
      </p:sp>
    </p:spTree>
    <p:extLst>
      <p:ext uri="{BB962C8B-B14F-4D97-AF65-F5344CB8AC3E}">
        <p14:creationId xmlns:p14="http://schemas.microsoft.com/office/powerpoint/2010/main" xmlns="" val="7787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We estimate the temperature and the mass of the central region in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Temperatures of the warm and the cold component at the central region are estimated by </a:t>
            </a:r>
            <a:r>
              <a:rPr kumimoji="1" lang="en-US" altLang="ja-JP" sz="1200" kern="1200" dirty="0" err="1" smtClean="0">
                <a:solidFill>
                  <a:schemeClr val="tx1"/>
                </a:solidFill>
                <a:effectLst/>
                <a:latin typeface="+mn-lt"/>
                <a:ea typeface="+mn-ea"/>
                <a:cs typeface="+mn-cs"/>
              </a:rPr>
              <a:t>graybody</a:t>
            </a:r>
            <a:r>
              <a:rPr kumimoji="1" lang="en-US" altLang="ja-JP" sz="1200" kern="1200" dirty="0" smtClean="0">
                <a:solidFill>
                  <a:schemeClr val="tx1"/>
                </a:solidFill>
                <a:effectLst/>
                <a:latin typeface="+mn-lt"/>
                <a:ea typeface="+mn-ea"/>
                <a:cs typeface="+mn-cs"/>
              </a:rPr>
              <a:t> fittings with lambda to negative first power emissivity.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figure is the results of Smith et al twenty zero five.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fitted SEDs with Smith et al and our results are shown in next figure.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cold component is well fitted by the temperature of seventy kelvin, and the warm component is fitted by two hundreds thirty kelvin.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To estimate these masses, we apply the equation of Smith et al. twenty zero five to these results.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equation is shown here.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this calculation, we adopt values in this table.</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Tdust</a:t>
            </a:r>
            <a:r>
              <a:rPr kumimoji="1" lang="en-US" altLang="ja-JP" sz="1200" kern="1200" dirty="0" smtClean="0">
                <a:solidFill>
                  <a:schemeClr val="tx1"/>
                </a:solidFill>
                <a:effectLst/>
                <a:latin typeface="+mn-lt"/>
                <a:ea typeface="+mn-ea"/>
                <a:cs typeface="+mn-cs"/>
              </a:rPr>
              <a:t> and </a:t>
            </a:r>
            <a:r>
              <a:rPr kumimoji="1" lang="en-US" altLang="ja-JP" sz="1200" kern="1200" dirty="0" err="1" smtClean="0">
                <a:solidFill>
                  <a:schemeClr val="tx1"/>
                </a:solidFill>
                <a:effectLst/>
                <a:latin typeface="+mn-lt"/>
                <a:ea typeface="+mn-ea"/>
                <a:cs typeface="+mn-cs"/>
              </a:rPr>
              <a:t>Ldust</a:t>
            </a:r>
            <a:r>
              <a:rPr kumimoji="1" lang="en-US" altLang="ja-JP" sz="1200" kern="1200" dirty="0" smtClean="0">
                <a:solidFill>
                  <a:schemeClr val="tx1"/>
                </a:solidFill>
                <a:effectLst/>
                <a:latin typeface="+mn-lt"/>
                <a:ea typeface="+mn-ea"/>
                <a:cs typeface="+mn-cs"/>
              </a:rPr>
              <a:t> are come from our fittings.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other values are same in Smith twenty zero five.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is the same method as adopted by Smith et al. twenty five.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table shows in our result of fitting.</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mass of cold component in the central region is one point zero times ten to minus third power solar mass.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has the cold massive component in the central region.</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12</a:t>
            </a:fld>
            <a:endParaRPr kumimoji="1" lang="ja-JP" altLang="en-US"/>
          </a:p>
        </p:txBody>
      </p:sp>
    </p:spTree>
    <p:extLst>
      <p:ext uri="{BB962C8B-B14F-4D97-AF65-F5344CB8AC3E}">
        <p14:creationId xmlns:p14="http://schemas.microsoft.com/office/powerpoint/2010/main" xmlns="" val="1192223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These results indicate there is also massive cold component in the central region.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Its dust torus mass is lighter than NGC six three zero two.</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But it is amazing that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has a massive torus at the central region.</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13</a:t>
            </a:fld>
            <a:endParaRPr kumimoji="1" lang="ja-JP" altLang="en-US"/>
          </a:p>
        </p:txBody>
      </p:sp>
    </p:spTree>
    <p:extLst>
      <p:ext uri="{BB962C8B-B14F-4D97-AF65-F5344CB8AC3E}">
        <p14:creationId xmlns:p14="http://schemas.microsoft.com/office/powerpoint/2010/main" xmlns="" val="3954060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As mentioned above, the cold massive torus of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was a point source at thirty one micron.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spatial resolution of MAX thirty eight at thirty one micron is eight </a:t>
            </a:r>
            <a:r>
              <a:rPr kumimoji="1" lang="en-US" altLang="ja-JP" sz="1200" kern="1200" dirty="0" err="1" smtClean="0">
                <a:solidFill>
                  <a:schemeClr val="tx1"/>
                </a:solidFill>
                <a:effectLst/>
                <a:latin typeface="+mn-lt"/>
                <a:ea typeface="+mn-ea"/>
                <a:cs typeface="+mn-cs"/>
              </a:rPr>
              <a:t>arcsec</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is correspond to ten thousand AU at the distance of Mz3.</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Thus the radius of the massive torus should be less than five thousands AU.</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calculate the relation between a distance of dust grain from central star and dust temperature with a thermal equilibrium.</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Assumptions of this calculation are in the left.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figure is the result of the calculation; it is the relation of dust temperature and the distance from the central star.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shows that a seventy kelvin dust component is at about fifteen thousand AU from central star.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*If these assumptions are correct, MAX thirty eight can resolve this structure.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But practically, we couldn’t resolve the cold massive torus.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is a discrepancy.</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14</a:t>
            </a:fld>
            <a:endParaRPr kumimoji="1" lang="ja-JP" altLang="en-US"/>
          </a:p>
        </p:txBody>
      </p:sp>
    </p:spTree>
    <p:extLst>
      <p:ext uri="{BB962C8B-B14F-4D97-AF65-F5344CB8AC3E}">
        <p14:creationId xmlns:p14="http://schemas.microsoft.com/office/powerpoint/2010/main" xmlns="" val="900679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To resolve this discrepancy, two possibilities are examined.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first is the extinction of the stellar radiation by the inner disk.</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If the stellar radiation extinct before it reaches to the massive outer torus, the dust temperature decreases. Therefore the size becomes small.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According to </a:t>
            </a:r>
            <a:r>
              <a:rPr kumimoji="1" lang="en-US" altLang="ja-JP" sz="1200" kern="1200" dirty="0" err="1" smtClean="0">
                <a:solidFill>
                  <a:schemeClr val="tx1"/>
                </a:solidFill>
                <a:effectLst/>
                <a:latin typeface="+mn-lt"/>
                <a:ea typeface="+mn-ea"/>
                <a:cs typeface="+mn-cs"/>
              </a:rPr>
              <a:t>Chesneau</a:t>
            </a:r>
            <a:r>
              <a:rPr kumimoji="1" lang="en-US" altLang="ja-JP" sz="1200" kern="1200" dirty="0" smtClean="0">
                <a:solidFill>
                  <a:schemeClr val="tx1"/>
                </a:solidFill>
                <a:effectLst/>
                <a:latin typeface="+mn-lt"/>
                <a:ea typeface="+mn-ea"/>
                <a:cs typeface="+mn-cs"/>
              </a:rPr>
              <a:t> et al. two thousand zero seven model, the optical thickness of the inner disk is three point five at the N-band. It seems enough.</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If this is the case, the massive torus is geometrically thin, and it locates in the same plane of the inner disk. It may give a strong constraint to the formation of the massive torus.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other possibility is the growth of the dust in the massive torus.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If the dust grains are larger than our assumptions, the temperature of the dust also decreases and the size of the torus become small.</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density of the massive torus is expected to be very high, it may be possible the dust grains grow in the massive cold torus. We will carry out further quantitative modeling of them.</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15</a:t>
            </a:fld>
            <a:endParaRPr kumimoji="1" lang="ja-JP" altLang="en-US"/>
          </a:p>
        </p:txBody>
      </p:sp>
    </p:spTree>
    <p:extLst>
      <p:ext uri="{BB962C8B-B14F-4D97-AF65-F5344CB8AC3E}">
        <p14:creationId xmlns:p14="http://schemas.microsoft.com/office/powerpoint/2010/main" xmlns="" val="1635818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is the summary of our study.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successfully obtained spatially resolved images of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at the eighteen point seven and the thirty one point seven micron bands.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cold component of temperature seventy kelvin was found at the central region.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mass of the torus (disk) is one point zero times ten to minus third power solar mass, it is one hundred times higher than the previous studies.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Assumptions of the dust grain growth or the existence of optically thick inner disk can explain the unresolved dust torus with MAX thirty eight / thirty micron. *</a:t>
            </a:r>
            <a:endParaRPr kumimoji="1" lang="ja-JP" altLang="en-US" dirty="0"/>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18</a:t>
            </a:fld>
            <a:endParaRPr kumimoji="1" lang="ja-JP" altLang="en-US"/>
          </a:p>
        </p:txBody>
      </p:sp>
    </p:spTree>
    <p:extLst>
      <p:ext uri="{BB962C8B-B14F-4D97-AF65-F5344CB8AC3E}">
        <p14:creationId xmlns:p14="http://schemas.microsoft.com/office/powerpoint/2010/main" xmlns="" val="2824045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en-US" altLang="ja-JP" dirty="0" smtClean="0"/>
              <a:t>Thank you.</a:t>
            </a:r>
            <a:endParaRPr kumimoji="1" lang="ja-JP" altLang="en-US" dirty="0"/>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19</a:t>
            </a:fld>
            <a:endParaRPr kumimoji="1" lang="ja-JP" altLang="en-US"/>
          </a:p>
        </p:txBody>
      </p:sp>
    </p:spTree>
    <p:extLst>
      <p:ext uri="{BB962C8B-B14F-4D97-AF65-F5344CB8AC3E}">
        <p14:creationId xmlns:p14="http://schemas.microsoft.com/office/powerpoint/2010/main" xmlns="" val="1493568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Very recently, a similar massive torus was detected in another bipolar PN M2-9.</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image is a bipolar nebula M two-nine obtained by HST.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M2-9 is thought to be similar to Mz3.</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structure of the nebula is very similar, its initial mass is over two</a:t>
            </a:r>
            <a:r>
              <a:rPr kumimoji="1" lang="en-US" altLang="ja-JP" sz="1200" kern="1200" baseline="0" dirty="0" smtClean="0">
                <a:solidFill>
                  <a:schemeClr val="tx1"/>
                </a:solidFill>
                <a:effectLst/>
                <a:latin typeface="+mn-lt"/>
                <a:ea typeface="+mn-ea"/>
                <a:cs typeface="+mn-cs"/>
              </a:rPr>
              <a:t> solar mass</a:t>
            </a:r>
            <a:r>
              <a:rPr kumimoji="1" lang="en-US" altLang="ja-JP" sz="1200" kern="1200" dirty="0" smtClean="0">
                <a:solidFill>
                  <a:schemeClr val="tx1"/>
                </a:solidFill>
                <a:effectLst/>
                <a:latin typeface="+mn-lt"/>
                <a:ea typeface="+mn-ea"/>
                <a:cs typeface="+mn-cs"/>
              </a:rPr>
              <a:t>, and *it shows no dark lane at the center. *Recent MIDI observations found a light disk of one point five times ten to minus fifth power solar mass.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Castro et al twenty twelve carried out CO observations with high spatial resolution, and reported the new structure at the central region in bipolar nebula.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is double rings. They are expanding rings, and they were formed by intermittent mass loss within five hundred years.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 cold component in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may be analogous with this outer ring in M two-nine.</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20</a:t>
            </a:fld>
            <a:endParaRPr kumimoji="1" lang="ja-JP" altLang="en-US"/>
          </a:p>
        </p:txBody>
      </p:sp>
    </p:spTree>
    <p:extLst>
      <p:ext uri="{BB962C8B-B14F-4D97-AF65-F5344CB8AC3E}">
        <p14:creationId xmlns:p14="http://schemas.microsoft.com/office/powerpoint/2010/main" xmlns="" val="1144179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We estimate the temperature and the mass of the central region in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Temperatures of the warm and the cold component at the central region are estimated by </a:t>
            </a:r>
            <a:r>
              <a:rPr kumimoji="1" lang="en-US" altLang="ja-JP" sz="1200" kern="1200" dirty="0" err="1" smtClean="0">
                <a:solidFill>
                  <a:schemeClr val="tx1"/>
                </a:solidFill>
                <a:effectLst/>
                <a:latin typeface="+mn-lt"/>
                <a:ea typeface="+mn-ea"/>
                <a:cs typeface="+mn-cs"/>
              </a:rPr>
              <a:t>graybody</a:t>
            </a:r>
            <a:r>
              <a:rPr kumimoji="1" lang="en-US" altLang="ja-JP" sz="1200" kern="1200" dirty="0" smtClean="0">
                <a:solidFill>
                  <a:schemeClr val="tx1"/>
                </a:solidFill>
                <a:effectLst/>
                <a:latin typeface="+mn-lt"/>
                <a:ea typeface="+mn-ea"/>
                <a:cs typeface="+mn-cs"/>
              </a:rPr>
              <a:t> fittings with lambda to negative first power emissivity.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figure is the results of Smith et al twenty zero five.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fitted SEDs with Smith et al and our results are shown in next figure.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cold component is well fitted by the temperature of seventy kelvin, and the warm component is fitted by two hundreds thirty kelvin.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To estimate these masses, we apply the equation of Smith et al. twenty zero five to these results.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equation is shown here.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this calculation, we adopt values in this table.</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Tdust</a:t>
            </a:r>
            <a:r>
              <a:rPr kumimoji="1" lang="en-US" altLang="ja-JP" sz="1200" kern="1200" dirty="0" smtClean="0">
                <a:solidFill>
                  <a:schemeClr val="tx1"/>
                </a:solidFill>
                <a:effectLst/>
                <a:latin typeface="+mn-lt"/>
                <a:ea typeface="+mn-ea"/>
                <a:cs typeface="+mn-cs"/>
              </a:rPr>
              <a:t> and </a:t>
            </a:r>
            <a:r>
              <a:rPr kumimoji="1" lang="en-US" altLang="ja-JP" sz="1200" kern="1200" dirty="0" err="1" smtClean="0">
                <a:solidFill>
                  <a:schemeClr val="tx1"/>
                </a:solidFill>
                <a:effectLst/>
                <a:latin typeface="+mn-lt"/>
                <a:ea typeface="+mn-ea"/>
                <a:cs typeface="+mn-cs"/>
              </a:rPr>
              <a:t>Ldust</a:t>
            </a:r>
            <a:r>
              <a:rPr kumimoji="1" lang="en-US" altLang="ja-JP" sz="1200" kern="1200" dirty="0" smtClean="0">
                <a:solidFill>
                  <a:schemeClr val="tx1"/>
                </a:solidFill>
                <a:effectLst/>
                <a:latin typeface="+mn-lt"/>
                <a:ea typeface="+mn-ea"/>
                <a:cs typeface="+mn-cs"/>
              </a:rPr>
              <a:t> are come from our fittings.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other values are same in Smith twenty zero five.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is the same method as adopted by Smith et al. twenty five.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table shows in our result of fitting.</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mass of cold component in the central region is one point zero times ten to minus third power solar mass.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has the cold massive component in the central region.</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28</a:t>
            </a:fld>
            <a:endParaRPr kumimoji="1" lang="ja-JP" altLang="en-US"/>
          </a:p>
        </p:txBody>
      </p:sp>
    </p:spTree>
    <p:extLst>
      <p:ext uri="{BB962C8B-B14F-4D97-AF65-F5344CB8AC3E}">
        <p14:creationId xmlns:p14="http://schemas.microsoft.com/office/powerpoint/2010/main" xmlns="" val="119222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The motivation of our study is to solve this question what is the origin of dust in our galaxy?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There are many dust suppliers in the galaxy, including supernovae, YSO, AGB stars, and so on.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Today I focus on the dust supply from the AGB stars.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AGB are late stage of low and intermediate mass stars.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figure shows an evolutional track of the low and intermediate mass stars in the HR diagram.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These stars lose most of their masses around the AGB phase (here).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So the AGB stars are one of the important sources of the interstellar dust.</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PNe</a:t>
            </a:r>
            <a:r>
              <a:rPr kumimoji="1" lang="en-US" altLang="ja-JP" sz="1200" kern="1200" dirty="0" smtClean="0">
                <a:solidFill>
                  <a:schemeClr val="tx1"/>
                </a:solidFill>
                <a:effectLst/>
                <a:latin typeface="+mn-lt"/>
                <a:ea typeface="+mn-ea"/>
                <a:cs typeface="+mn-cs"/>
              </a:rPr>
              <a:t> are objects in the later stage of the AGB stars.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They record the mass-loss history from AGB to PN.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So, it is important to observe the dust around planetary nebulae.</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2</a:t>
            </a:fld>
            <a:endParaRPr kumimoji="1" lang="ja-JP" altLang="en-US"/>
          </a:p>
        </p:txBody>
      </p:sp>
    </p:spTree>
    <p:extLst>
      <p:ext uri="{BB962C8B-B14F-4D97-AF65-F5344CB8AC3E}">
        <p14:creationId xmlns:p14="http://schemas.microsoft.com/office/powerpoint/2010/main" xmlns="" val="411041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 seems a massive AGB star creates a large amount of dust.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Initial masses of </a:t>
            </a:r>
            <a:r>
              <a:rPr kumimoji="1" lang="en-US" altLang="ja-JP" sz="1200" kern="1200" dirty="0" err="1" smtClean="0">
                <a:solidFill>
                  <a:schemeClr val="tx1"/>
                </a:solidFill>
                <a:effectLst/>
                <a:latin typeface="+mn-lt"/>
                <a:ea typeface="+mn-ea"/>
                <a:cs typeface="+mn-cs"/>
              </a:rPr>
              <a:t>PNe</a:t>
            </a:r>
            <a:r>
              <a:rPr kumimoji="1" lang="en-US" altLang="ja-JP" sz="1200" kern="1200" dirty="0" smtClean="0">
                <a:solidFill>
                  <a:schemeClr val="tx1"/>
                </a:solidFill>
                <a:effectLst/>
                <a:latin typeface="+mn-lt"/>
                <a:ea typeface="+mn-ea"/>
                <a:cs typeface="+mn-cs"/>
              </a:rPr>
              <a:t> are from one to eight solar mass.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Recently, it is said that there is the relation between the initial mass and morphology in </a:t>
            </a:r>
            <a:r>
              <a:rPr kumimoji="1" lang="en-US" altLang="ja-JP" sz="1200" kern="1200" dirty="0" err="1" smtClean="0">
                <a:solidFill>
                  <a:schemeClr val="tx1"/>
                </a:solidFill>
                <a:effectLst/>
                <a:latin typeface="+mn-lt"/>
                <a:ea typeface="+mn-ea"/>
                <a:cs typeface="+mn-cs"/>
              </a:rPr>
              <a:t>PNe</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PNe</a:t>
            </a:r>
            <a:r>
              <a:rPr kumimoji="1" lang="en-US" altLang="ja-JP" sz="1200" kern="1200" dirty="0" smtClean="0">
                <a:solidFill>
                  <a:schemeClr val="tx1"/>
                </a:solidFill>
                <a:effectLst/>
                <a:latin typeface="+mn-lt"/>
                <a:ea typeface="+mn-ea"/>
                <a:cs typeface="+mn-cs"/>
              </a:rPr>
              <a:t> with the initial masses of one to four solar mass show round and elliptical shapes.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 bipolar PN is evolved from stars with the initial masses of four to eight.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bipolar PN is called a massive PN.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seems a massive PN creates a large amount of dust.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Where is the dust in bipolar PN?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So far, dust distributions in the bipolar </a:t>
            </a:r>
            <a:r>
              <a:rPr kumimoji="1" lang="en-US" altLang="ja-JP" sz="1200" kern="1200" dirty="0" err="1" smtClean="0">
                <a:solidFill>
                  <a:schemeClr val="tx1"/>
                </a:solidFill>
                <a:effectLst/>
                <a:latin typeface="+mn-lt"/>
                <a:ea typeface="+mn-ea"/>
                <a:cs typeface="+mn-cs"/>
              </a:rPr>
              <a:t>PNe</a:t>
            </a:r>
            <a:r>
              <a:rPr kumimoji="1" lang="en-US" altLang="ja-JP" sz="1200" kern="1200" dirty="0" smtClean="0">
                <a:solidFill>
                  <a:schemeClr val="tx1"/>
                </a:solidFill>
                <a:effectLst/>
                <a:latin typeface="+mn-lt"/>
                <a:ea typeface="+mn-ea"/>
                <a:cs typeface="+mn-cs"/>
              </a:rPr>
              <a:t> have not been well understood. </a:t>
            </a: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3</a:t>
            </a:fld>
            <a:endParaRPr kumimoji="1" lang="ja-JP" altLang="en-US"/>
          </a:p>
        </p:txBody>
      </p:sp>
    </p:spTree>
    <p:extLst>
      <p:ext uri="{BB962C8B-B14F-4D97-AF65-F5344CB8AC3E}">
        <p14:creationId xmlns:p14="http://schemas.microsoft.com/office/powerpoint/2010/main" xmlns="" val="405987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Here shows an example of the bipolar PN.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image is the most famous bipolar PN : NGC six three zero two.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image was obtained by the Hubble Space Telescope.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is one of the most studied bipolar </a:t>
            </a:r>
            <a:r>
              <a:rPr kumimoji="1" lang="en-US" altLang="ja-JP" sz="1200" kern="1200" dirty="0" err="1" smtClean="0">
                <a:solidFill>
                  <a:schemeClr val="tx1"/>
                </a:solidFill>
                <a:effectLst/>
                <a:latin typeface="+mn-lt"/>
                <a:ea typeface="+mn-ea"/>
                <a:cs typeface="+mn-cs"/>
              </a:rPr>
              <a:t>PNe</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this image, * you can see a dark lane clearly at the center of the nebula.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indicates that there is a massive dust torus around the central star.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mass of this dust torus is estimated to be three point zero times ten to minus second power solar mass.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value is so heavy.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If dust-to-gas ratio is one hundred, three solar mass of gas exist at the central region.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Considering, initial mass of NGC six three zero two is five solar mass, most of the </a:t>
            </a:r>
            <a:r>
              <a:rPr kumimoji="1" lang="en-US" altLang="ja-JP" sz="1200" kern="1200" dirty="0" err="1" smtClean="0">
                <a:solidFill>
                  <a:schemeClr val="tx1"/>
                </a:solidFill>
                <a:effectLst/>
                <a:latin typeface="+mn-lt"/>
                <a:ea typeface="+mn-ea"/>
                <a:cs typeface="+mn-cs"/>
              </a:rPr>
              <a:t>ejecta</a:t>
            </a:r>
            <a:r>
              <a:rPr kumimoji="1" lang="en-US" altLang="ja-JP" sz="1200" kern="1200" dirty="0" smtClean="0">
                <a:solidFill>
                  <a:schemeClr val="tx1"/>
                </a:solidFill>
                <a:effectLst/>
                <a:latin typeface="+mn-lt"/>
                <a:ea typeface="+mn-ea"/>
                <a:cs typeface="+mn-cs"/>
              </a:rPr>
              <a:t> from its central star is concentrated in the central region.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 similar massive torus was reported in the Water Fountain nebula.</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Here, a question naturally arises: * “Do all of bipolar </a:t>
            </a:r>
            <a:r>
              <a:rPr kumimoji="1" lang="en-US" altLang="ja-JP" sz="1200" kern="1200" dirty="0" err="1" smtClean="0">
                <a:solidFill>
                  <a:schemeClr val="tx1"/>
                </a:solidFill>
                <a:effectLst/>
                <a:latin typeface="+mn-lt"/>
                <a:ea typeface="+mn-ea"/>
                <a:cs typeface="+mn-cs"/>
              </a:rPr>
              <a:t>PNe</a:t>
            </a:r>
            <a:r>
              <a:rPr kumimoji="1" lang="en-US" altLang="ja-JP" sz="1200" kern="1200" dirty="0" smtClean="0">
                <a:solidFill>
                  <a:schemeClr val="tx1"/>
                </a:solidFill>
                <a:effectLst/>
                <a:latin typeface="+mn-lt"/>
                <a:ea typeface="+mn-ea"/>
                <a:cs typeface="+mn-cs"/>
              </a:rPr>
              <a:t> have massive dust torus?”</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4</a:t>
            </a:fld>
            <a:endParaRPr kumimoji="1" lang="ja-JP" altLang="en-US"/>
          </a:p>
        </p:txBody>
      </p:sp>
    </p:spTree>
    <p:extLst>
      <p:ext uri="{BB962C8B-B14F-4D97-AF65-F5344CB8AC3E}">
        <p14:creationId xmlns:p14="http://schemas.microsoft.com/office/powerpoint/2010/main" xmlns="" val="211461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is an image of another bipolar PN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taken by HST.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is a young PN, and its initial mass is over 4 solar mass.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is almost the same as NGC six three zero two.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can’t see dark lanes at the center of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3.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*Is there a massive or light dust torus? Or, not tori?</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5</a:t>
            </a:fld>
            <a:endParaRPr kumimoji="1" lang="ja-JP" altLang="en-US"/>
          </a:p>
        </p:txBody>
      </p:sp>
    </p:spTree>
    <p:extLst>
      <p:ext uri="{BB962C8B-B14F-4D97-AF65-F5344CB8AC3E}">
        <p14:creationId xmlns:p14="http://schemas.microsoft.com/office/powerpoint/2010/main" xmlns="" val="4157477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There are a lot of previous studies about the dust in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a:t>
            </a:r>
          </a:p>
          <a:p>
            <a:r>
              <a:rPr kumimoji="1" lang="en-US" altLang="ja-JP" sz="1200" kern="1200" dirty="0" smtClean="0">
                <a:solidFill>
                  <a:schemeClr val="tx1"/>
                </a:solidFill>
                <a:effectLst/>
                <a:latin typeface="+mn-lt"/>
                <a:ea typeface="+mn-ea"/>
                <a:cs typeface="+mn-cs"/>
              </a:rPr>
              <a:t>A right figure is the mid-infrared image at seventeen micron obtained by an ESO three point six meters telescope reported by Smith et al two thousand five.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central region is clearly resolved in these images.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*They measured the fluxes at central region. These are plotted </a:t>
            </a:r>
            <a:r>
              <a:rPr kumimoji="1" lang="en-US" altLang="ja-JP" sz="1200" kern="1200" dirty="0" err="1" smtClean="0">
                <a:solidFill>
                  <a:schemeClr val="tx1"/>
                </a:solidFill>
                <a:effectLst/>
                <a:latin typeface="+mn-lt"/>
                <a:ea typeface="+mn-ea"/>
                <a:cs typeface="+mn-cs"/>
              </a:rPr>
              <a:t>ina</a:t>
            </a:r>
            <a:r>
              <a:rPr kumimoji="1" lang="en-US" altLang="ja-JP" sz="1200" kern="1200" dirty="0" smtClean="0">
                <a:solidFill>
                  <a:schemeClr val="tx1"/>
                </a:solidFill>
                <a:effectLst/>
                <a:latin typeface="+mn-lt"/>
                <a:ea typeface="+mn-ea"/>
                <a:cs typeface="+mn-cs"/>
              </a:rPr>
              <a:t> left figure. They estimated the mass of the central region to be one point one times ten to the minus sixth power.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Recently </a:t>
            </a:r>
            <a:r>
              <a:rPr kumimoji="1" lang="en-US" altLang="ja-JP" sz="1200" kern="1200" dirty="0" err="1" smtClean="0">
                <a:solidFill>
                  <a:schemeClr val="tx1"/>
                </a:solidFill>
                <a:effectLst/>
                <a:latin typeface="+mn-lt"/>
                <a:ea typeface="+mn-ea"/>
                <a:cs typeface="+mn-cs"/>
              </a:rPr>
              <a:t>Chesneau</a:t>
            </a:r>
            <a:r>
              <a:rPr kumimoji="1" lang="en-US" altLang="ja-JP" sz="1200" kern="1200" dirty="0" smtClean="0">
                <a:solidFill>
                  <a:schemeClr val="tx1"/>
                </a:solidFill>
                <a:effectLst/>
                <a:latin typeface="+mn-lt"/>
                <a:ea typeface="+mn-ea"/>
                <a:cs typeface="+mn-cs"/>
              </a:rPr>
              <a:t> et al. twenty zero seven observed the central region by the mid-infrared interferometer MIDI, and found a geometrical thin warm dust disk at the central region.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They claimed mass of this dust disk is one times ten to minus fifth power solar mass.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**These show the fluxes at longer wavelengths measured by the IRAS.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indicates that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has cold component in addition to the warm dust disk.</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Smith et al suggested that the cold component is in the lobes. Its mass is two point six times ten to minus third power solar mass.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From these result, * a structure of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seem to be as shown in this figure.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has the light dust disk at the central star, and the massive cold lobes.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*But IRAS can’t resolve the central disk and the lobes at long wavelength because the beam size of IRAS is very large, about twenty five </a:t>
            </a:r>
            <a:r>
              <a:rPr kumimoji="1" lang="en-US" altLang="ja-JP" sz="1200" kern="1200" dirty="0" err="1" smtClean="0">
                <a:solidFill>
                  <a:schemeClr val="tx1"/>
                </a:solidFill>
                <a:effectLst/>
                <a:latin typeface="+mn-lt"/>
                <a:ea typeface="+mn-ea"/>
                <a:cs typeface="+mn-cs"/>
              </a:rPr>
              <a:t>arcsec</a:t>
            </a:r>
            <a:r>
              <a:rPr kumimoji="1" lang="en-US" altLang="ja-JP" sz="1200" kern="1200" dirty="0" smtClean="0">
                <a:solidFill>
                  <a:schemeClr val="tx1"/>
                </a:solidFill>
                <a:effectLst/>
                <a:latin typeface="+mn-lt"/>
                <a:ea typeface="+mn-ea"/>
                <a:cs typeface="+mn-cs"/>
              </a:rPr>
              <a:t> at twenty four micron.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mid-infrared interferometer MIDI can’t detect the cold component because wavelength coverage of the MIDI is from eight to thirteen micron.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these wavelengths, it is hard to observe the cold component.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Therefore it is not clear that the central region does not have a cold component or not.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*Is the dust disk actually light?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To answer this question, spatially resolved observations at the longer wavelength are needed.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**Thus, we carried out mid-infrared observation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at these wavelengths.</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6</a:t>
            </a:fld>
            <a:endParaRPr kumimoji="1" lang="ja-JP" altLang="en-US"/>
          </a:p>
        </p:txBody>
      </p:sp>
    </p:spTree>
    <p:extLst>
      <p:ext uri="{BB962C8B-B14F-4D97-AF65-F5344CB8AC3E}">
        <p14:creationId xmlns:p14="http://schemas.microsoft.com/office/powerpoint/2010/main" xmlns="" val="505436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We observed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with </a:t>
            </a:r>
            <a:r>
              <a:rPr kumimoji="1" lang="en-US" altLang="ja-JP" sz="1200" kern="1200" dirty="0" err="1" smtClean="0">
                <a:solidFill>
                  <a:schemeClr val="tx1"/>
                </a:solidFill>
                <a:effectLst/>
                <a:latin typeface="+mn-lt"/>
                <a:ea typeface="+mn-ea"/>
                <a:cs typeface="+mn-cs"/>
              </a:rPr>
              <a:t>miniTAO</a:t>
            </a:r>
            <a:r>
              <a:rPr kumimoji="1" lang="en-US" altLang="ja-JP" sz="1200" kern="1200" dirty="0" smtClean="0">
                <a:solidFill>
                  <a:schemeClr val="tx1"/>
                </a:solidFill>
                <a:effectLst/>
                <a:latin typeface="+mn-lt"/>
                <a:ea typeface="+mn-ea"/>
                <a:cs typeface="+mn-cs"/>
              </a:rPr>
              <a:t> / MAX thirty eight.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use two bands, one is eighteen point seven micron, the others is thirty one micron.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Integral time is four hundreds seconds at eighteen point seven micron, and three thousands seconds at thirty one micron.</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7</a:t>
            </a:fld>
            <a:endParaRPr kumimoji="1" lang="ja-JP" altLang="en-US"/>
          </a:p>
        </p:txBody>
      </p:sp>
    </p:spTree>
    <p:extLst>
      <p:ext uri="{BB962C8B-B14F-4D97-AF65-F5344CB8AC3E}">
        <p14:creationId xmlns:p14="http://schemas.microsoft.com/office/powerpoint/2010/main" xmlns="" val="209372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err="1" smtClean="0">
                <a:solidFill>
                  <a:schemeClr val="tx1"/>
                </a:solidFill>
                <a:effectLst/>
                <a:latin typeface="+mn-lt"/>
                <a:ea typeface="+mn-ea"/>
                <a:cs typeface="+mn-cs"/>
              </a:rPr>
              <a:t>MiniTAO</a:t>
            </a:r>
            <a:r>
              <a:rPr kumimoji="1" lang="en-US" altLang="ja-JP" sz="1200" kern="1200" dirty="0" smtClean="0">
                <a:solidFill>
                  <a:schemeClr val="tx1"/>
                </a:solidFill>
                <a:effectLst/>
                <a:latin typeface="+mn-lt"/>
                <a:ea typeface="+mn-ea"/>
                <a:cs typeface="+mn-cs"/>
              </a:rPr>
              <a:t> is the one point zero meter telescope.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And it is at the summit of </a:t>
            </a:r>
            <a:r>
              <a:rPr kumimoji="1" lang="en-US" altLang="ja-JP" sz="1200" kern="1200" dirty="0" err="1" smtClean="0">
                <a:solidFill>
                  <a:schemeClr val="tx1"/>
                </a:solidFill>
                <a:effectLst/>
                <a:latin typeface="+mn-lt"/>
                <a:ea typeface="+mn-ea"/>
                <a:cs typeface="+mn-cs"/>
              </a:rPr>
              <a:t>cerro</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chajnantor</a:t>
            </a:r>
            <a:r>
              <a:rPr kumimoji="1" lang="en-US" altLang="ja-JP" sz="1200" kern="1200" dirty="0" smtClean="0">
                <a:solidFill>
                  <a:schemeClr val="tx1"/>
                </a:solidFill>
                <a:effectLst/>
                <a:latin typeface="+mn-lt"/>
                <a:ea typeface="+mn-ea"/>
                <a:cs typeface="+mn-cs"/>
              </a:rPr>
              <a:t> in northern </a:t>
            </a:r>
            <a:r>
              <a:rPr kumimoji="1" lang="en-US" altLang="ja-JP" sz="1200" kern="1200" dirty="0" err="1" smtClean="0">
                <a:solidFill>
                  <a:schemeClr val="tx1"/>
                </a:solidFill>
                <a:effectLst/>
                <a:latin typeface="+mn-lt"/>
                <a:ea typeface="+mn-ea"/>
                <a:cs typeface="+mn-cs"/>
              </a:rPr>
              <a:t>chile</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Its altitude is five thousands and six hundreds </a:t>
            </a:r>
            <a:r>
              <a:rPr kumimoji="1" lang="en-US" altLang="ja-JP" sz="1200" kern="1200" dirty="0" err="1" smtClean="0">
                <a:solidFill>
                  <a:schemeClr val="tx1"/>
                </a:solidFill>
                <a:effectLst/>
                <a:latin typeface="+mn-lt"/>
                <a:ea typeface="+mn-ea"/>
                <a:cs typeface="+mn-cs"/>
              </a:rPr>
              <a:t>fourty</a:t>
            </a:r>
            <a:r>
              <a:rPr kumimoji="1" lang="en-US" altLang="ja-JP" sz="1200" kern="1200" dirty="0" smtClean="0">
                <a:solidFill>
                  <a:schemeClr val="tx1"/>
                </a:solidFill>
                <a:effectLst/>
                <a:latin typeface="+mn-lt"/>
                <a:ea typeface="+mn-ea"/>
                <a:cs typeface="+mn-cs"/>
              </a:rPr>
              <a:t> meters.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is extremely high!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Thanks to the high altitude and dry weather conditions, this site is the best site for infrared astronomy, especially for the mid-infrared.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*And, we used an instrument MAX thirty eight.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is a photo of the MAX thirty eight.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MAX thirty eight is our own developed mid-infrared camera for </a:t>
            </a:r>
            <a:r>
              <a:rPr kumimoji="1" lang="en-US" altLang="ja-JP" sz="1200" kern="1200" dirty="0" err="1" smtClean="0">
                <a:solidFill>
                  <a:schemeClr val="tx1"/>
                </a:solidFill>
                <a:effectLst/>
                <a:latin typeface="+mn-lt"/>
                <a:ea typeface="+mn-ea"/>
                <a:cs typeface="+mn-cs"/>
              </a:rPr>
              <a:t>miniTAO</a:t>
            </a:r>
            <a:r>
              <a:rPr kumimoji="1" lang="en-US" altLang="ja-JP" sz="1200" kern="1200" dirty="0" smtClean="0">
                <a:solidFill>
                  <a:schemeClr val="tx1"/>
                </a:solidFill>
                <a:effectLst/>
                <a:latin typeface="+mn-lt"/>
                <a:ea typeface="+mn-ea"/>
                <a:cs typeface="+mn-cs"/>
              </a:rPr>
              <a:t> telescope.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is only the instrument which has an imaging capability at thirty micron-bands from the ground.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Its wavelength coverage is from eight to thirty eight micron.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And spatial resolution is about five </a:t>
            </a:r>
            <a:r>
              <a:rPr kumimoji="1" lang="en-US" altLang="ja-JP" sz="1200" kern="1200" dirty="0" err="1" smtClean="0">
                <a:solidFill>
                  <a:schemeClr val="tx1"/>
                </a:solidFill>
                <a:effectLst/>
                <a:latin typeface="+mn-lt"/>
                <a:ea typeface="+mn-ea"/>
                <a:cs typeface="+mn-cs"/>
              </a:rPr>
              <a:t>arcsec</a:t>
            </a:r>
            <a:r>
              <a:rPr kumimoji="1" lang="en-US" altLang="ja-JP" sz="1200" kern="1200" dirty="0" smtClean="0">
                <a:solidFill>
                  <a:schemeClr val="tx1"/>
                </a:solidFill>
                <a:effectLst/>
                <a:latin typeface="+mn-lt"/>
                <a:ea typeface="+mn-ea"/>
                <a:cs typeface="+mn-cs"/>
              </a:rPr>
              <a:t> at eighteen micron and eight </a:t>
            </a:r>
            <a:r>
              <a:rPr kumimoji="1" lang="en-US" altLang="ja-JP" sz="1200" kern="1200" dirty="0" err="1" smtClean="0">
                <a:solidFill>
                  <a:schemeClr val="tx1"/>
                </a:solidFill>
                <a:effectLst/>
                <a:latin typeface="+mn-lt"/>
                <a:ea typeface="+mn-ea"/>
                <a:cs typeface="+mn-cs"/>
              </a:rPr>
              <a:t>arcsec</a:t>
            </a:r>
            <a:r>
              <a:rPr kumimoji="1" lang="en-US" altLang="ja-JP" sz="1200" kern="1200" dirty="0" smtClean="0">
                <a:solidFill>
                  <a:schemeClr val="tx1"/>
                </a:solidFill>
                <a:effectLst/>
                <a:latin typeface="+mn-lt"/>
                <a:ea typeface="+mn-ea"/>
                <a:cs typeface="+mn-cs"/>
              </a:rPr>
              <a:t> at thirty micron.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is slightly higher than the previous satellite telescopes.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8</a:t>
            </a:fld>
            <a:endParaRPr kumimoji="1" lang="ja-JP" altLang="en-US"/>
          </a:p>
        </p:txBody>
      </p:sp>
    </p:spTree>
    <p:extLst>
      <p:ext uri="{BB962C8B-B14F-4D97-AF65-F5344CB8AC3E}">
        <p14:creationId xmlns:p14="http://schemas.microsoft.com/office/powerpoint/2010/main" xmlns="" val="209372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We obtained spatially resolved images of </a:t>
            </a:r>
            <a:r>
              <a:rPr kumimoji="1" lang="en-US" altLang="ja-JP" sz="1200" kern="1200" dirty="0" err="1" smtClean="0">
                <a:solidFill>
                  <a:schemeClr val="tx1"/>
                </a:solidFill>
                <a:effectLst/>
                <a:latin typeface="+mn-lt"/>
                <a:ea typeface="+mn-ea"/>
                <a:cs typeface="+mn-cs"/>
              </a:rPr>
              <a:t>Mz</a:t>
            </a:r>
            <a:r>
              <a:rPr kumimoji="1" lang="en-US" altLang="ja-JP" sz="1200" kern="1200" dirty="0" smtClean="0">
                <a:solidFill>
                  <a:schemeClr val="tx1"/>
                </a:solidFill>
                <a:effectLst/>
                <a:latin typeface="+mn-lt"/>
                <a:ea typeface="+mn-ea"/>
                <a:cs typeface="+mn-cs"/>
              </a:rPr>
              <a:t> three at eighteen and thirty one micron.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image at eighteen micron with MAX thirty eight is shown in the upper panel, thirty one micron is the bottom.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Contours are drawn at three sigma level above the background.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 bright peak is seen at the center of the eighteen micron image.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*And the eighteen micron image is quite similar to the seventeen micron image obtained by Smith et al.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the thirty one micron image the central region is also bright.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is a very important point of our results.</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FA0A6F9-263E-4FCE-BE43-B067B58D305D}" type="slidenum">
              <a:rPr kumimoji="1" lang="ja-JP" altLang="en-US" smtClean="0"/>
              <a:pPr/>
              <a:t>9</a:t>
            </a:fld>
            <a:endParaRPr kumimoji="1" lang="ja-JP" altLang="en-US"/>
          </a:p>
        </p:txBody>
      </p:sp>
    </p:spTree>
    <p:extLst>
      <p:ext uri="{BB962C8B-B14F-4D97-AF65-F5344CB8AC3E}">
        <p14:creationId xmlns:p14="http://schemas.microsoft.com/office/powerpoint/2010/main" xmlns="" val="34763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2013/3/14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2013/3/14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2013/3/14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2013/3/14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2013/3/14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2013/3/14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2013/3/14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2013/3/14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2013/3/14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2013/3/14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2013/3/14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2013/3/14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9.jpe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3.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496" y="548680"/>
            <a:ext cx="9108504" cy="1944216"/>
          </a:xfrm>
        </p:spPr>
        <p:txBody>
          <a:bodyPr>
            <a:noAutofit/>
          </a:bodyPr>
          <a:lstStyle/>
          <a:p>
            <a:r>
              <a:rPr lang="en-US" altLang="ja-JP" sz="3600" dirty="0">
                <a:solidFill>
                  <a:schemeClr val="bg1"/>
                </a:solidFill>
              </a:rPr>
              <a:t>Observations of Bipolar planetary </a:t>
            </a:r>
            <a:r>
              <a:rPr lang="en-US" altLang="ja-JP" sz="3600" dirty="0" smtClean="0">
                <a:solidFill>
                  <a:schemeClr val="bg1"/>
                </a:solidFill>
              </a:rPr>
              <a:t>nebulae</a:t>
            </a:r>
            <a:br>
              <a:rPr lang="en-US" altLang="ja-JP" sz="3600" dirty="0" smtClean="0">
                <a:solidFill>
                  <a:schemeClr val="bg1"/>
                </a:solidFill>
              </a:rPr>
            </a:br>
            <a:r>
              <a:rPr lang="en-US" altLang="ja-JP" sz="3600" dirty="0" smtClean="0">
                <a:solidFill>
                  <a:schemeClr val="bg1"/>
                </a:solidFill>
              </a:rPr>
              <a:t> </a:t>
            </a:r>
            <a:r>
              <a:rPr lang="en-US" altLang="ja-JP" sz="3600" dirty="0">
                <a:solidFill>
                  <a:schemeClr val="bg1"/>
                </a:solidFill>
              </a:rPr>
              <a:t>at 30 </a:t>
            </a:r>
            <a:r>
              <a:rPr lang="en-US" altLang="ja-JP" sz="3600" dirty="0" smtClean="0">
                <a:solidFill>
                  <a:schemeClr val="bg1"/>
                </a:solidFill>
              </a:rPr>
              <a:t>Micron</a:t>
            </a:r>
            <a:endParaRPr kumimoji="1" lang="ja-JP" altLang="en-US" sz="3600" dirty="0">
              <a:solidFill>
                <a:schemeClr val="bg1"/>
              </a:solidFill>
            </a:endParaRPr>
          </a:p>
        </p:txBody>
      </p:sp>
      <p:sp>
        <p:nvSpPr>
          <p:cNvPr id="3" name="サブタイトル 2"/>
          <p:cNvSpPr>
            <a:spLocks noGrp="1"/>
          </p:cNvSpPr>
          <p:nvPr>
            <p:ph type="subTitle" idx="1"/>
          </p:nvPr>
        </p:nvSpPr>
        <p:spPr>
          <a:xfrm>
            <a:off x="1371600" y="4894312"/>
            <a:ext cx="6360840" cy="694928"/>
          </a:xfrm>
        </p:spPr>
        <p:txBody>
          <a:bodyPr>
            <a:normAutofit/>
          </a:bodyPr>
          <a:lstStyle/>
          <a:p>
            <a:r>
              <a:rPr kumimoji="1" lang="en-US" altLang="ja-JP" dirty="0" err="1" smtClean="0">
                <a:solidFill>
                  <a:schemeClr val="bg1"/>
                </a:solidFill>
              </a:rPr>
              <a:t>Kentaro</a:t>
            </a:r>
            <a:r>
              <a:rPr kumimoji="1" lang="en-US" altLang="ja-JP" dirty="0" smtClean="0">
                <a:solidFill>
                  <a:schemeClr val="bg1"/>
                </a:solidFill>
              </a:rPr>
              <a:t> Asano (</a:t>
            </a:r>
            <a:r>
              <a:rPr kumimoji="1" lang="en-US" altLang="ja-JP" dirty="0" err="1" smtClean="0">
                <a:solidFill>
                  <a:schemeClr val="bg1"/>
                </a:solidFill>
              </a:rPr>
              <a:t>Univ.Tokyo</a:t>
            </a:r>
            <a:r>
              <a:rPr kumimoji="1" lang="en-US" altLang="ja-JP" dirty="0" smtClean="0">
                <a:solidFill>
                  <a:schemeClr val="bg1"/>
                </a:solidFill>
              </a:rPr>
              <a:t>)</a:t>
            </a:r>
          </a:p>
        </p:txBody>
      </p:sp>
      <p:sp>
        <p:nvSpPr>
          <p:cNvPr id="4" name="サブタイトル 2"/>
          <p:cNvSpPr txBox="1">
            <a:spLocks/>
          </p:cNvSpPr>
          <p:nvPr/>
        </p:nvSpPr>
        <p:spPr>
          <a:xfrm>
            <a:off x="755576" y="5564832"/>
            <a:ext cx="7704856" cy="13205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sz="2400" dirty="0" smtClean="0">
                <a:solidFill>
                  <a:schemeClr val="bg1"/>
                </a:solidFill>
              </a:rPr>
              <a:t>Takashi Miyata, Shigeyuki </a:t>
            </a:r>
            <a:r>
              <a:rPr lang="en-US" altLang="ja-JP" sz="2400" dirty="0" err="1" smtClean="0">
                <a:solidFill>
                  <a:schemeClr val="bg1"/>
                </a:solidFill>
              </a:rPr>
              <a:t>Sako</a:t>
            </a:r>
            <a:r>
              <a:rPr lang="en-US" altLang="ja-JP" sz="2400" dirty="0" smtClean="0">
                <a:solidFill>
                  <a:schemeClr val="bg1"/>
                </a:solidFill>
              </a:rPr>
              <a:t>, </a:t>
            </a:r>
            <a:r>
              <a:rPr lang="en-US" altLang="ja-JP" sz="2400" dirty="0" err="1" smtClean="0">
                <a:solidFill>
                  <a:schemeClr val="bg1"/>
                </a:solidFill>
              </a:rPr>
              <a:t>Takafumi</a:t>
            </a:r>
            <a:r>
              <a:rPr lang="en-US" altLang="ja-JP" sz="2400" dirty="0" smtClean="0">
                <a:solidFill>
                  <a:schemeClr val="bg1"/>
                </a:solidFill>
              </a:rPr>
              <a:t> </a:t>
            </a:r>
            <a:r>
              <a:rPr lang="en-US" altLang="ja-JP" sz="2400" dirty="0" err="1" smtClean="0">
                <a:solidFill>
                  <a:schemeClr val="bg1"/>
                </a:solidFill>
              </a:rPr>
              <a:t>Kamizuka</a:t>
            </a:r>
            <a:r>
              <a:rPr lang="en-US" altLang="ja-JP" sz="2400" dirty="0" smtClean="0">
                <a:solidFill>
                  <a:schemeClr val="bg1"/>
                </a:solidFill>
              </a:rPr>
              <a:t>, </a:t>
            </a:r>
            <a:r>
              <a:rPr lang="en-US" altLang="ja-JP" sz="2400" dirty="0" err="1" smtClean="0">
                <a:solidFill>
                  <a:schemeClr val="bg1"/>
                </a:solidFill>
              </a:rPr>
              <a:t>Tomohiko</a:t>
            </a:r>
            <a:r>
              <a:rPr lang="en-US" altLang="ja-JP" sz="2400" dirty="0" smtClean="0">
                <a:solidFill>
                  <a:schemeClr val="bg1"/>
                </a:solidFill>
              </a:rPr>
              <a:t> Nakamura, Mizuho Uchiyama, </a:t>
            </a:r>
          </a:p>
          <a:p>
            <a:r>
              <a:rPr lang="en-US" altLang="ja-JP" sz="2400" dirty="0" smtClean="0">
                <a:solidFill>
                  <a:schemeClr val="bg1"/>
                </a:solidFill>
              </a:rPr>
              <a:t>Masahiro </a:t>
            </a:r>
            <a:r>
              <a:rPr lang="en-US" altLang="ja-JP" sz="2400" dirty="0" err="1" smtClean="0">
                <a:solidFill>
                  <a:schemeClr val="bg1"/>
                </a:solidFill>
              </a:rPr>
              <a:t>Konishi</a:t>
            </a:r>
            <a:r>
              <a:rPr lang="en-US" altLang="ja-JP" sz="2400" dirty="0" smtClean="0">
                <a:solidFill>
                  <a:schemeClr val="bg1"/>
                </a:solidFill>
              </a:rPr>
              <a:t>, </a:t>
            </a:r>
            <a:r>
              <a:rPr lang="en-US" altLang="ja-JP" sz="2400" dirty="0" err="1" smtClean="0">
                <a:solidFill>
                  <a:schemeClr val="bg1"/>
                </a:solidFill>
              </a:rPr>
              <a:t>Shintaro</a:t>
            </a:r>
            <a:r>
              <a:rPr lang="en-US" altLang="ja-JP" sz="2400" dirty="0" smtClean="0">
                <a:solidFill>
                  <a:schemeClr val="bg1"/>
                </a:solidFill>
              </a:rPr>
              <a:t> </a:t>
            </a:r>
            <a:r>
              <a:rPr lang="en-US" altLang="ja-JP" sz="2400" dirty="0" err="1" smtClean="0">
                <a:solidFill>
                  <a:schemeClr val="bg1"/>
                </a:solidFill>
              </a:rPr>
              <a:t>Koshida</a:t>
            </a:r>
            <a:r>
              <a:rPr lang="en-US" altLang="ja-JP" sz="2400" dirty="0" smtClean="0">
                <a:solidFill>
                  <a:schemeClr val="bg1"/>
                </a:solidFill>
              </a:rPr>
              <a:t> (</a:t>
            </a:r>
            <a:r>
              <a:rPr lang="en-US" altLang="ja-JP" sz="2400" dirty="0" err="1" smtClean="0">
                <a:solidFill>
                  <a:schemeClr val="bg1"/>
                </a:solidFill>
              </a:rPr>
              <a:t>Univ.Tokyo</a:t>
            </a:r>
            <a:r>
              <a:rPr lang="en-US" altLang="ja-JP" sz="2400" dirty="0" smtClean="0">
                <a:solidFill>
                  <a:schemeClr val="bg1"/>
                </a:solidFill>
              </a:rPr>
              <a:t>)</a:t>
            </a:r>
          </a:p>
        </p:txBody>
      </p:sp>
    </p:spTree>
    <p:extLst>
      <p:ext uri="{BB962C8B-B14F-4D97-AF65-F5344CB8AC3E}">
        <p14:creationId xmlns:p14="http://schemas.microsoft.com/office/powerpoint/2010/main" xmlns="" val="22596684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82209" y="1592740"/>
            <a:ext cx="5040560"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83781" y="4221088"/>
            <a:ext cx="2390775" cy="252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75856" y="4194001"/>
            <a:ext cx="2390775" cy="261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5327" y="4247511"/>
            <a:ext cx="2138014" cy="23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コンテンツ プレースホルダー 2"/>
          <p:cNvSpPr>
            <a:spLocks noGrp="1"/>
          </p:cNvSpPr>
          <p:nvPr>
            <p:ph idx="1"/>
          </p:nvPr>
        </p:nvSpPr>
        <p:spPr>
          <a:xfrm>
            <a:off x="35497" y="1124744"/>
            <a:ext cx="6048671" cy="2988276"/>
          </a:xfrm>
        </p:spPr>
        <p:txBody>
          <a:bodyPr>
            <a:normAutofit/>
          </a:bodyPr>
          <a:lstStyle/>
          <a:p>
            <a:r>
              <a:rPr lang="en-US" altLang="ja-JP" sz="2000" dirty="0" smtClean="0">
                <a:solidFill>
                  <a:schemeClr val="bg1"/>
                </a:solidFill>
              </a:rPr>
              <a:t>Spatially resolved images of Hb5 at 18 and 25 um were obtained. </a:t>
            </a:r>
            <a:r>
              <a:rPr lang="en-US" altLang="ja-JP" sz="2000" dirty="0">
                <a:solidFill>
                  <a:schemeClr val="bg1"/>
                </a:solidFill>
              </a:rPr>
              <a:t> </a:t>
            </a:r>
            <a:r>
              <a:rPr lang="en-US" altLang="ja-JP" sz="2000" dirty="0" smtClean="0">
                <a:solidFill>
                  <a:schemeClr val="bg1"/>
                </a:solidFill>
              </a:rPr>
              <a:t>A image at 31um was not resolved. </a:t>
            </a:r>
          </a:p>
          <a:p>
            <a:endParaRPr kumimoji="1" lang="en-US" altLang="ja-JP" sz="2000" dirty="0" smtClean="0">
              <a:solidFill>
                <a:schemeClr val="bg1"/>
              </a:solidFill>
            </a:endParaRPr>
          </a:p>
          <a:p>
            <a:r>
              <a:rPr kumimoji="1" lang="en-US" altLang="ja-JP" sz="2000" dirty="0" smtClean="0">
                <a:solidFill>
                  <a:schemeClr val="bg1"/>
                </a:solidFill>
              </a:rPr>
              <a:t>A bright peak is seen at the center of the </a:t>
            </a:r>
          </a:p>
          <a:p>
            <a:pPr marL="0" indent="0">
              <a:buNone/>
            </a:pPr>
            <a:r>
              <a:rPr lang="en-US" altLang="ja-JP" sz="2000" dirty="0">
                <a:solidFill>
                  <a:schemeClr val="bg1"/>
                </a:solidFill>
              </a:rPr>
              <a:t> </a:t>
            </a:r>
            <a:r>
              <a:rPr lang="en-US" altLang="ja-JP" sz="2000" dirty="0" smtClean="0">
                <a:solidFill>
                  <a:schemeClr val="bg1"/>
                </a:solidFill>
              </a:rPr>
              <a:t>     </a:t>
            </a:r>
            <a:r>
              <a:rPr kumimoji="1" lang="en-US" altLang="ja-JP" sz="2000" dirty="0" smtClean="0">
                <a:solidFill>
                  <a:schemeClr val="bg1"/>
                </a:solidFill>
              </a:rPr>
              <a:t>18, 31-um image.</a:t>
            </a:r>
          </a:p>
          <a:p>
            <a:endParaRPr kumimoji="1" lang="en-US" altLang="ja-JP" sz="2000" dirty="0" smtClean="0">
              <a:solidFill>
                <a:schemeClr val="bg1"/>
              </a:solidFill>
            </a:endParaRPr>
          </a:p>
          <a:p>
            <a:r>
              <a:rPr lang="en-US" altLang="ja-JP" sz="2000" dirty="0" smtClean="0">
                <a:solidFill>
                  <a:schemeClr val="bg1"/>
                </a:solidFill>
              </a:rPr>
              <a:t>The 25um image contains [NII].</a:t>
            </a:r>
          </a:p>
          <a:p>
            <a:endParaRPr kumimoji="1" lang="ja-JP" altLang="en-US" sz="2000" dirty="0">
              <a:solidFill>
                <a:schemeClr val="bg1"/>
              </a:solidFill>
            </a:endParaRPr>
          </a:p>
        </p:txBody>
      </p:sp>
      <p:sp>
        <p:nvSpPr>
          <p:cNvPr id="19" name="Text Box 9"/>
          <p:cNvSpPr txBox="1">
            <a:spLocks noChangeArrowheads="1"/>
          </p:cNvSpPr>
          <p:nvPr/>
        </p:nvSpPr>
        <p:spPr bwMode="auto">
          <a:xfrm>
            <a:off x="6869154" y="6372036"/>
            <a:ext cx="13293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a:solidFill>
                  <a:schemeClr val="bg1"/>
                </a:solidFill>
              </a:rPr>
              <a:t>contour : 1</a:t>
            </a:r>
            <a:r>
              <a:rPr lang="en-US" altLang="ja-JP" dirty="0" smtClean="0">
                <a:solidFill>
                  <a:schemeClr val="bg1"/>
                </a:solidFill>
              </a:rPr>
              <a:t>σ</a:t>
            </a:r>
            <a:endParaRPr lang="en-US" altLang="ja-JP" dirty="0">
              <a:solidFill>
                <a:schemeClr val="bg1"/>
              </a:solidFill>
            </a:endParaRPr>
          </a:p>
        </p:txBody>
      </p:sp>
      <p:sp>
        <p:nvSpPr>
          <p:cNvPr id="20" name="Text Box 9"/>
          <p:cNvSpPr txBox="1">
            <a:spLocks noChangeArrowheads="1"/>
          </p:cNvSpPr>
          <p:nvPr/>
        </p:nvSpPr>
        <p:spPr bwMode="auto">
          <a:xfrm>
            <a:off x="6816382" y="4273932"/>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800" dirty="0" smtClean="0">
                <a:solidFill>
                  <a:schemeClr val="bg1"/>
                </a:solidFill>
              </a:rPr>
              <a:t>31.7 um</a:t>
            </a:r>
            <a:endParaRPr lang="en-US" altLang="ja-JP" sz="2800" dirty="0">
              <a:solidFill>
                <a:schemeClr val="bg1"/>
              </a:solidFill>
            </a:endParaRPr>
          </a:p>
        </p:txBody>
      </p:sp>
      <p:sp>
        <p:nvSpPr>
          <p:cNvPr id="24" name="Text Box 12"/>
          <p:cNvSpPr txBox="1">
            <a:spLocks noChangeArrowheads="1"/>
          </p:cNvSpPr>
          <p:nvPr/>
        </p:nvSpPr>
        <p:spPr bwMode="auto">
          <a:xfrm>
            <a:off x="6398292" y="5127575"/>
            <a:ext cx="59824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a:solidFill>
                  <a:schemeClr val="bg1"/>
                </a:solidFill>
              </a:rPr>
              <a:t>1</a:t>
            </a:r>
            <a:r>
              <a:rPr lang="en-US" altLang="ja-JP" sz="2400" dirty="0" smtClean="0">
                <a:solidFill>
                  <a:schemeClr val="bg1"/>
                </a:solidFill>
              </a:rPr>
              <a:t>0</a:t>
            </a:r>
            <a:r>
              <a:rPr lang="en-US" altLang="ja-JP" sz="2400" dirty="0">
                <a:solidFill>
                  <a:schemeClr val="bg1"/>
                </a:solidFill>
                <a:latin typeface="Arial"/>
              </a:rPr>
              <a:t>”</a:t>
            </a:r>
            <a:endParaRPr lang="en-US" altLang="ja-JP" sz="2400" dirty="0">
              <a:solidFill>
                <a:schemeClr val="bg1"/>
              </a:solidFill>
            </a:endParaRPr>
          </a:p>
        </p:txBody>
      </p:sp>
      <p:sp>
        <p:nvSpPr>
          <p:cNvPr id="15" name="Text Box 9"/>
          <p:cNvSpPr txBox="1">
            <a:spLocks noChangeArrowheads="1"/>
          </p:cNvSpPr>
          <p:nvPr/>
        </p:nvSpPr>
        <p:spPr bwMode="auto">
          <a:xfrm>
            <a:off x="650374" y="6237312"/>
            <a:ext cx="13293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a:solidFill>
                  <a:schemeClr val="bg1"/>
                </a:solidFill>
              </a:rPr>
              <a:t>contour : 3σ</a:t>
            </a:r>
          </a:p>
        </p:txBody>
      </p:sp>
      <p:sp>
        <p:nvSpPr>
          <p:cNvPr id="17" name="Text Box 12"/>
          <p:cNvSpPr txBox="1">
            <a:spLocks noChangeArrowheads="1"/>
          </p:cNvSpPr>
          <p:nvPr/>
        </p:nvSpPr>
        <p:spPr bwMode="auto">
          <a:xfrm>
            <a:off x="179512" y="5271591"/>
            <a:ext cx="59824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a:solidFill>
                  <a:schemeClr val="bg1"/>
                </a:solidFill>
              </a:rPr>
              <a:t>1</a:t>
            </a:r>
            <a:r>
              <a:rPr lang="en-US" altLang="ja-JP" sz="2400" dirty="0" smtClean="0">
                <a:solidFill>
                  <a:schemeClr val="bg1"/>
                </a:solidFill>
              </a:rPr>
              <a:t>0</a:t>
            </a:r>
            <a:r>
              <a:rPr lang="en-US" altLang="ja-JP" sz="2400" dirty="0">
                <a:solidFill>
                  <a:schemeClr val="bg1"/>
                </a:solidFill>
                <a:latin typeface="Arial"/>
              </a:rPr>
              <a:t>”</a:t>
            </a:r>
            <a:endParaRPr lang="en-US" altLang="ja-JP" sz="2400" dirty="0">
              <a:solidFill>
                <a:schemeClr val="bg1"/>
              </a:solidFill>
            </a:endParaRPr>
          </a:p>
        </p:txBody>
      </p:sp>
      <p:sp>
        <p:nvSpPr>
          <p:cNvPr id="22" name="Text Box 9"/>
          <p:cNvSpPr txBox="1">
            <a:spLocks noChangeArrowheads="1"/>
          </p:cNvSpPr>
          <p:nvPr/>
        </p:nvSpPr>
        <p:spPr bwMode="auto">
          <a:xfrm>
            <a:off x="597602" y="4273932"/>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800" dirty="0" smtClean="0">
                <a:solidFill>
                  <a:schemeClr val="bg1"/>
                </a:solidFill>
              </a:rPr>
              <a:t>18.7 um</a:t>
            </a:r>
            <a:endParaRPr lang="en-US" altLang="ja-JP" sz="2800" dirty="0">
              <a:solidFill>
                <a:schemeClr val="bg1"/>
              </a:solidFill>
            </a:endParaRPr>
          </a:p>
        </p:txBody>
      </p:sp>
      <p:sp>
        <p:nvSpPr>
          <p:cNvPr id="2" name="タイトル 1"/>
          <p:cNvSpPr>
            <a:spLocks noGrp="1"/>
          </p:cNvSpPr>
          <p:nvPr>
            <p:ph type="title"/>
          </p:nvPr>
        </p:nvSpPr>
        <p:spPr>
          <a:xfrm>
            <a:off x="457200" y="-27384"/>
            <a:ext cx="8229600" cy="1143000"/>
          </a:xfrm>
        </p:spPr>
        <p:txBody>
          <a:bodyPr/>
          <a:lstStyle/>
          <a:p>
            <a:r>
              <a:rPr lang="en-US" altLang="ja-JP" dirty="0" smtClean="0">
                <a:solidFill>
                  <a:schemeClr val="bg1"/>
                </a:solidFill>
              </a:rPr>
              <a:t>Results Hb5</a:t>
            </a:r>
            <a:endParaRPr kumimoji="1" lang="ja-JP" altLang="en-US" dirty="0">
              <a:solidFill>
                <a:schemeClr val="bg1"/>
              </a:solidFill>
            </a:endParaRPr>
          </a:p>
        </p:txBody>
      </p:sp>
      <p:sp>
        <p:nvSpPr>
          <p:cNvPr id="25" name="Text Box 9"/>
          <p:cNvSpPr txBox="1">
            <a:spLocks noChangeArrowheads="1"/>
          </p:cNvSpPr>
          <p:nvPr/>
        </p:nvSpPr>
        <p:spPr bwMode="auto">
          <a:xfrm>
            <a:off x="3851920" y="4201924"/>
            <a:ext cx="110799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800" dirty="0" smtClean="0">
                <a:solidFill>
                  <a:schemeClr val="bg1"/>
                </a:solidFill>
              </a:rPr>
              <a:t>25 um</a:t>
            </a:r>
            <a:endParaRPr lang="en-US" altLang="ja-JP" sz="2800" dirty="0">
              <a:solidFill>
                <a:schemeClr val="bg1"/>
              </a:solidFill>
            </a:endParaRPr>
          </a:p>
        </p:txBody>
      </p:sp>
      <p:sp>
        <p:nvSpPr>
          <p:cNvPr id="26" name="Text Box 9"/>
          <p:cNvSpPr txBox="1">
            <a:spLocks noChangeArrowheads="1"/>
          </p:cNvSpPr>
          <p:nvPr/>
        </p:nvSpPr>
        <p:spPr bwMode="auto">
          <a:xfrm>
            <a:off x="3707904" y="6381328"/>
            <a:ext cx="13293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a:solidFill>
                  <a:schemeClr val="bg1"/>
                </a:solidFill>
              </a:rPr>
              <a:t>contour : 3σ</a:t>
            </a:r>
          </a:p>
        </p:txBody>
      </p:sp>
      <p:sp>
        <p:nvSpPr>
          <p:cNvPr id="29" name="Text Box 12"/>
          <p:cNvSpPr txBox="1">
            <a:spLocks noChangeArrowheads="1"/>
          </p:cNvSpPr>
          <p:nvPr/>
        </p:nvSpPr>
        <p:spPr bwMode="auto">
          <a:xfrm>
            <a:off x="3131840" y="5157192"/>
            <a:ext cx="59824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a:solidFill>
                  <a:schemeClr val="bg1"/>
                </a:solidFill>
              </a:rPr>
              <a:t>1</a:t>
            </a:r>
            <a:r>
              <a:rPr lang="en-US" altLang="ja-JP" sz="2400" dirty="0" smtClean="0">
                <a:solidFill>
                  <a:schemeClr val="bg1"/>
                </a:solidFill>
              </a:rPr>
              <a:t>0</a:t>
            </a:r>
            <a:r>
              <a:rPr lang="en-US" altLang="ja-JP" sz="2400" dirty="0">
                <a:solidFill>
                  <a:schemeClr val="bg1"/>
                </a:solidFill>
                <a:latin typeface="Arial"/>
              </a:rPr>
              <a:t>”</a:t>
            </a:r>
            <a:endParaRPr lang="en-US" altLang="ja-JP" sz="2400" dirty="0">
              <a:solidFill>
                <a:schemeClr val="bg1"/>
              </a:solidFill>
            </a:endParaRPr>
          </a:p>
        </p:txBody>
      </p:sp>
      <p:sp>
        <p:nvSpPr>
          <p:cNvPr id="30" name="Line 11"/>
          <p:cNvSpPr>
            <a:spLocks noChangeShapeType="1"/>
          </p:cNvSpPr>
          <p:nvPr/>
        </p:nvSpPr>
        <p:spPr bwMode="auto">
          <a:xfrm>
            <a:off x="6984627" y="4935514"/>
            <a:ext cx="0" cy="797742"/>
          </a:xfrm>
          <a:prstGeom prst="line">
            <a:avLst/>
          </a:prstGeom>
          <a:noFill/>
          <a:ln w="57150">
            <a:solidFill>
              <a:schemeClr val="bg1"/>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32" name="Line 11"/>
          <p:cNvSpPr>
            <a:spLocks noChangeShapeType="1"/>
          </p:cNvSpPr>
          <p:nvPr/>
        </p:nvSpPr>
        <p:spPr bwMode="auto">
          <a:xfrm>
            <a:off x="755576" y="5087914"/>
            <a:ext cx="0" cy="797742"/>
          </a:xfrm>
          <a:prstGeom prst="line">
            <a:avLst/>
          </a:prstGeom>
          <a:noFill/>
          <a:ln w="57150">
            <a:solidFill>
              <a:schemeClr val="bg1"/>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34" name="Line 11"/>
          <p:cNvSpPr>
            <a:spLocks noChangeShapeType="1"/>
          </p:cNvSpPr>
          <p:nvPr/>
        </p:nvSpPr>
        <p:spPr bwMode="auto">
          <a:xfrm>
            <a:off x="3707904" y="5013176"/>
            <a:ext cx="0" cy="797742"/>
          </a:xfrm>
          <a:prstGeom prst="line">
            <a:avLst/>
          </a:prstGeom>
          <a:noFill/>
          <a:ln w="57150">
            <a:solidFill>
              <a:schemeClr val="bg1"/>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4" name="Line 11"/>
          <p:cNvSpPr>
            <a:spLocks noChangeShapeType="1"/>
          </p:cNvSpPr>
          <p:nvPr/>
        </p:nvSpPr>
        <p:spPr bwMode="auto">
          <a:xfrm>
            <a:off x="8172400" y="2385635"/>
            <a:ext cx="0" cy="797742"/>
          </a:xfrm>
          <a:prstGeom prst="line">
            <a:avLst/>
          </a:prstGeom>
          <a:noFill/>
          <a:ln w="57150">
            <a:solidFill>
              <a:schemeClr val="bg1"/>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5" name="Text Box 12"/>
          <p:cNvSpPr txBox="1">
            <a:spLocks noChangeArrowheads="1"/>
          </p:cNvSpPr>
          <p:nvPr/>
        </p:nvSpPr>
        <p:spPr bwMode="auto">
          <a:xfrm>
            <a:off x="8305327" y="2553673"/>
            <a:ext cx="59824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a:solidFill>
                  <a:schemeClr val="bg1"/>
                </a:solidFill>
              </a:rPr>
              <a:t>1</a:t>
            </a:r>
            <a:r>
              <a:rPr lang="en-US" altLang="ja-JP" sz="2400" dirty="0" smtClean="0">
                <a:solidFill>
                  <a:schemeClr val="bg1"/>
                </a:solidFill>
              </a:rPr>
              <a:t>0</a:t>
            </a:r>
            <a:r>
              <a:rPr lang="en-US" altLang="ja-JP" sz="2400" dirty="0">
                <a:solidFill>
                  <a:schemeClr val="bg1"/>
                </a:solidFill>
                <a:latin typeface="Arial"/>
              </a:rPr>
              <a:t>”</a:t>
            </a:r>
            <a:endParaRPr lang="en-US" altLang="ja-JP" sz="2400" dirty="0">
              <a:solidFill>
                <a:schemeClr val="bg1"/>
              </a:solidFill>
            </a:endParaRPr>
          </a:p>
        </p:txBody>
      </p:sp>
      <p:pic>
        <p:nvPicPr>
          <p:cNvPr id="4109" name="Picture 1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63207" y="5919167"/>
            <a:ext cx="1085850" cy="1038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195143" y="5950490"/>
            <a:ext cx="9429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248360" y="6045740"/>
            <a:ext cx="895350"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9" name="Text Box 9"/>
          <p:cNvSpPr txBox="1">
            <a:spLocks noChangeArrowheads="1"/>
          </p:cNvSpPr>
          <p:nvPr/>
        </p:nvSpPr>
        <p:spPr bwMode="auto">
          <a:xfrm>
            <a:off x="2051720" y="6588060"/>
            <a:ext cx="96372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smtClean="0">
                <a:solidFill>
                  <a:schemeClr val="bg1"/>
                </a:solidFill>
              </a:rPr>
              <a:t>STD:10σ</a:t>
            </a:r>
            <a:endParaRPr lang="en-US" altLang="ja-JP" dirty="0">
              <a:solidFill>
                <a:schemeClr val="bg1"/>
              </a:solidFill>
            </a:endParaRPr>
          </a:p>
        </p:txBody>
      </p:sp>
      <p:sp>
        <p:nvSpPr>
          <p:cNvPr id="51" name="Text Box 9"/>
          <p:cNvSpPr txBox="1">
            <a:spLocks noChangeArrowheads="1"/>
          </p:cNvSpPr>
          <p:nvPr/>
        </p:nvSpPr>
        <p:spPr bwMode="auto">
          <a:xfrm>
            <a:off x="5192451" y="6588060"/>
            <a:ext cx="96372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smtClean="0">
                <a:solidFill>
                  <a:schemeClr val="bg1"/>
                </a:solidFill>
              </a:rPr>
              <a:t>STD:10σ</a:t>
            </a:r>
            <a:endParaRPr lang="en-US" altLang="ja-JP" dirty="0">
              <a:solidFill>
                <a:schemeClr val="bg1"/>
              </a:solidFill>
            </a:endParaRPr>
          </a:p>
        </p:txBody>
      </p:sp>
      <p:sp>
        <p:nvSpPr>
          <p:cNvPr id="52" name="Text Box 9"/>
          <p:cNvSpPr txBox="1">
            <a:spLocks noChangeArrowheads="1"/>
          </p:cNvSpPr>
          <p:nvPr/>
        </p:nvSpPr>
        <p:spPr bwMode="auto">
          <a:xfrm>
            <a:off x="8244408" y="6597352"/>
            <a:ext cx="84670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smtClean="0">
                <a:solidFill>
                  <a:schemeClr val="bg1"/>
                </a:solidFill>
              </a:rPr>
              <a:t>STD:5σ</a:t>
            </a:r>
            <a:endParaRPr lang="en-US" altLang="ja-JP" dirty="0">
              <a:solidFill>
                <a:schemeClr val="bg1"/>
              </a:solidFill>
            </a:endParaRPr>
          </a:p>
        </p:txBody>
      </p:sp>
    </p:spTree>
    <p:extLst>
      <p:ext uri="{BB962C8B-B14F-4D97-AF65-F5344CB8AC3E}">
        <p14:creationId xmlns:p14="http://schemas.microsoft.com/office/powerpoint/2010/main" xmlns="" val="29710108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lstStyle/>
          <a:p>
            <a:r>
              <a:rPr kumimoji="1" lang="en-US" altLang="ja-JP" dirty="0" smtClean="0">
                <a:solidFill>
                  <a:schemeClr val="bg1"/>
                </a:solidFill>
              </a:rPr>
              <a:t>Analysis : photometry</a:t>
            </a:r>
            <a:endParaRPr kumimoji="1" lang="ja-JP" altLang="en-US" dirty="0">
              <a:solidFill>
                <a:schemeClr val="bg1"/>
              </a:solidFill>
            </a:endParaRPr>
          </a:p>
        </p:txBody>
      </p:sp>
      <p:sp>
        <p:nvSpPr>
          <p:cNvPr id="3" name="コンテンツ プレースホルダー 2"/>
          <p:cNvSpPr>
            <a:spLocks noGrp="1"/>
          </p:cNvSpPr>
          <p:nvPr>
            <p:ph idx="1"/>
          </p:nvPr>
        </p:nvSpPr>
        <p:spPr>
          <a:xfrm>
            <a:off x="202751" y="1124743"/>
            <a:ext cx="8473705" cy="3137799"/>
          </a:xfrm>
        </p:spPr>
        <p:txBody>
          <a:bodyPr>
            <a:normAutofit/>
          </a:bodyPr>
          <a:lstStyle/>
          <a:p>
            <a:pPr marL="0" indent="0">
              <a:buNone/>
            </a:pPr>
            <a:r>
              <a:rPr kumimoji="1" lang="ja-JP" altLang="en-US" sz="2000" dirty="0" smtClean="0">
                <a:solidFill>
                  <a:schemeClr val="bg1"/>
                </a:solidFill>
              </a:rPr>
              <a:t>・ </a:t>
            </a:r>
            <a:r>
              <a:rPr kumimoji="1" lang="en-US" altLang="ja-JP" sz="2000" dirty="0" smtClean="0">
                <a:solidFill>
                  <a:schemeClr val="bg1"/>
                </a:solidFill>
              </a:rPr>
              <a:t>PSF photometry : the fluxes of the central region at 18/31 um</a:t>
            </a:r>
          </a:p>
          <a:p>
            <a:pPr marL="0" indent="0">
              <a:buNone/>
            </a:pPr>
            <a:endParaRPr lang="en-US" altLang="ja-JP" sz="2000" dirty="0" smtClean="0">
              <a:solidFill>
                <a:schemeClr val="bg1"/>
              </a:solidFill>
            </a:endParaRPr>
          </a:p>
          <a:p>
            <a:pPr marL="0" indent="0">
              <a:buNone/>
            </a:pPr>
            <a:endParaRPr lang="en-US" altLang="ja-JP" sz="400" dirty="0">
              <a:solidFill>
                <a:schemeClr val="bg1"/>
              </a:solidFill>
            </a:endParaRPr>
          </a:p>
          <a:p>
            <a:pPr marL="0" indent="0">
              <a:buNone/>
            </a:pPr>
            <a:endParaRPr lang="en-US" altLang="ja-JP" sz="400" dirty="0" smtClean="0">
              <a:solidFill>
                <a:schemeClr val="bg1"/>
              </a:solidFill>
            </a:endParaRPr>
          </a:p>
          <a:p>
            <a:pPr marL="0" indent="0">
              <a:buNone/>
            </a:pPr>
            <a:endParaRPr lang="en-US" altLang="ja-JP" sz="400" dirty="0">
              <a:solidFill>
                <a:schemeClr val="bg1"/>
              </a:solidFill>
            </a:endParaRPr>
          </a:p>
          <a:p>
            <a:pPr marL="0" indent="0">
              <a:buNone/>
            </a:pPr>
            <a:endParaRPr lang="en-US" altLang="ja-JP" sz="400" dirty="0" smtClean="0">
              <a:solidFill>
                <a:schemeClr val="bg1"/>
              </a:solidFill>
            </a:endParaRPr>
          </a:p>
          <a:p>
            <a:pPr marL="0" indent="0">
              <a:buNone/>
            </a:pPr>
            <a:endParaRPr lang="en-US" altLang="ja-JP" sz="400" dirty="0">
              <a:solidFill>
                <a:schemeClr val="bg1"/>
              </a:solidFill>
            </a:endParaRPr>
          </a:p>
          <a:p>
            <a:pPr marL="0" indent="0">
              <a:buNone/>
            </a:pPr>
            <a:endParaRPr lang="en-US" altLang="ja-JP" sz="400" dirty="0" smtClean="0">
              <a:solidFill>
                <a:schemeClr val="bg1"/>
              </a:solidFill>
            </a:endParaRPr>
          </a:p>
          <a:p>
            <a:pPr marL="0" indent="0">
              <a:buNone/>
            </a:pPr>
            <a:r>
              <a:rPr lang="en-US" altLang="ja-JP" sz="400" dirty="0" smtClean="0">
                <a:solidFill>
                  <a:schemeClr val="bg1"/>
                </a:solidFill>
              </a:rPr>
              <a:t> </a:t>
            </a:r>
          </a:p>
          <a:p>
            <a:pPr marL="0" indent="0">
              <a:buNone/>
            </a:pPr>
            <a:endParaRPr lang="en-US" altLang="ja-JP" sz="2000" dirty="0">
              <a:solidFill>
                <a:schemeClr val="bg1"/>
              </a:solidFill>
            </a:endParaRPr>
          </a:p>
          <a:p>
            <a:pPr marL="0" indent="0">
              <a:buNone/>
            </a:pPr>
            <a:endParaRPr lang="en-US" altLang="ja-JP" sz="2000" dirty="0" smtClean="0">
              <a:solidFill>
                <a:schemeClr val="bg1"/>
              </a:solidFill>
            </a:endParaRPr>
          </a:p>
          <a:p>
            <a:pPr marL="0" indent="0">
              <a:buNone/>
            </a:pPr>
            <a:endParaRPr lang="en-US" altLang="ja-JP" sz="2000" dirty="0">
              <a:solidFill>
                <a:schemeClr val="bg1"/>
              </a:solidFill>
            </a:endParaRPr>
          </a:p>
          <a:p>
            <a:pPr marL="0" indent="0">
              <a:buNone/>
            </a:pPr>
            <a:endParaRPr lang="en-US" altLang="ja-JP" sz="400" dirty="0">
              <a:solidFill>
                <a:schemeClr val="bg1"/>
              </a:solidFill>
            </a:endParaRPr>
          </a:p>
          <a:p>
            <a:pPr marL="0" indent="0">
              <a:buNone/>
            </a:pPr>
            <a:r>
              <a:rPr lang="en-US" altLang="ja-JP" sz="400" dirty="0" smtClean="0">
                <a:solidFill>
                  <a:schemeClr val="bg1"/>
                </a:solidFill>
              </a:rPr>
              <a:t> </a:t>
            </a:r>
            <a:endParaRPr lang="en-US" altLang="ja-JP" sz="400" dirty="0">
              <a:solidFill>
                <a:schemeClr val="bg1"/>
              </a:solidFill>
            </a:endParaRPr>
          </a:p>
          <a:p>
            <a:pPr marL="0" indent="0">
              <a:buNone/>
            </a:pPr>
            <a:r>
              <a:rPr lang="ja-JP" altLang="en-US" sz="2000" dirty="0" smtClean="0">
                <a:solidFill>
                  <a:schemeClr val="bg1"/>
                </a:solidFill>
              </a:rPr>
              <a:t>・ </a:t>
            </a:r>
            <a:r>
              <a:rPr lang="en-US" altLang="ja-JP" sz="2000" dirty="0" smtClean="0">
                <a:solidFill>
                  <a:schemeClr val="bg1"/>
                </a:solidFill>
              </a:rPr>
              <a:t>The 31um flux of the central region is much larger than the expected value. </a:t>
            </a:r>
            <a:endParaRPr lang="en-US" altLang="ja-JP" sz="2000" dirty="0">
              <a:solidFill>
                <a:schemeClr val="bg1"/>
              </a:solidFill>
            </a:endParaRPr>
          </a:p>
        </p:txBody>
      </p:sp>
      <p:grpSp>
        <p:nvGrpSpPr>
          <p:cNvPr id="21" name="グループ化 20"/>
          <p:cNvGrpSpPr>
            <a:grpSpLocks noChangeAspect="1"/>
          </p:cNvGrpSpPr>
          <p:nvPr/>
        </p:nvGrpSpPr>
        <p:grpSpPr>
          <a:xfrm>
            <a:off x="4536504" y="3993976"/>
            <a:ext cx="4572000" cy="2819400"/>
            <a:chOff x="3393504" y="3284984"/>
            <a:chExt cx="5715000" cy="3524250"/>
          </a:xfrm>
        </p:grpSpPr>
        <p:pic>
          <p:nvPicPr>
            <p:cNvPr id="2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93504" y="3284984"/>
              <a:ext cx="5715000" cy="3524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93504" y="3284984"/>
              <a:ext cx="5715000"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34"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5121" y="1772816"/>
            <a:ext cx="2105025" cy="1795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94213" y="1777553"/>
            <a:ext cx="2062163" cy="1795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10" descr="PSF18um"/>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67870" y="2276873"/>
            <a:ext cx="1058990" cy="693039"/>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円/楕円 18"/>
          <p:cNvSpPr/>
          <p:nvPr/>
        </p:nvSpPr>
        <p:spPr bwMode="auto">
          <a:xfrm>
            <a:off x="3419872" y="2420888"/>
            <a:ext cx="432048" cy="432048"/>
          </a:xfrm>
          <a:prstGeom prst="ellipse">
            <a:avLst/>
          </a:prstGeom>
          <a:solidFill>
            <a:schemeClr val="bg1"/>
          </a:solidFill>
          <a:ln w="57150">
            <a:solidFill>
              <a:srgbClr val="00FF00"/>
            </a:solidFill>
            <a:round/>
            <a:headEnd type="stealth" w="med" len="med"/>
            <a:tailEnd type="stealth" w="med" len="med"/>
          </a:ln>
          <a:effectLst/>
          <a:extLst/>
        </p:spPr>
        <p:txBody>
          <a:bodyPr rtlCol="0" anchor="ctr"/>
          <a:lstStyle/>
          <a:p>
            <a:pPr algn="ctr"/>
            <a:endParaRPr kumimoji="1" lang="ja-JP" altLang="en-US"/>
          </a:p>
        </p:txBody>
      </p:sp>
      <p:sp>
        <p:nvSpPr>
          <p:cNvPr id="44" name="円/楕円 43"/>
          <p:cNvSpPr/>
          <p:nvPr/>
        </p:nvSpPr>
        <p:spPr bwMode="auto">
          <a:xfrm>
            <a:off x="5292080" y="2420888"/>
            <a:ext cx="432048" cy="432048"/>
          </a:xfrm>
          <a:prstGeom prst="ellipse">
            <a:avLst/>
          </a:prstGeom>
          <a:solidFill>
            <a:schemeClr val="bg1"/>
          </a:solidFill>
          <a:ln w="57150">
            <a:solidFill>
              <a:srgbClr val="00FF00"/>
            </a:solidFill>
            <a:round/>
            <a:headEnd type="stealth" w="med" len="med"/>
            <a:tailEnd type="stealth" w="med" len="med"/>
          </a:ln>
          <a:effectLst/>
          <a:extLst/>
        </p:spPr>
        <p:txBody>
          <a:bodyPr rtlCol="0" anchor="ctr"/>
          <a:lstStyle/>
          <a:p>
            <a:pPr algn="ctr"/>
            <a:endParaRPr kumimoji="1" lang="ja-JP" altLang="en-US"/>
          </a:p>
        </p:txBody>
      </p:sp>
      <p:sp>
        <p:nvSpPr>
          <p:cNvPr id="45" name="Text Box 15"/>
          <p:cNvSpPr txBox="1">
            <a:spLocks noChangeArrowheads="1"/>
          </p:cNvSpPr>
          <p:nvPr/>
        </p:nvSpPr>
        <p:spPr bwMode="auto">
          <a:xfrm>
            <a:off x="3466832" y="2232000"/>
            <a:ext cx="34176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4000" b="1" dirty="0" smtClean="0"/>
              <a:t>-</a:t>
            </a:r>
            <a:endParaRPr lang="en-US" altLang="ja-JP" sz="4000" b="1" dirty="0"/>
          </a:p>
        </p:txBody>
      </p:sp>
      <p:sp>
        <p:nvSpPr>
          <p:cNvPr id="46" name="Text Box 15"/>
          <p:cNvSpPr txBox="1">
            <a:spLocks noChangeArrowheads="1"/>
          </p:cNvSpPr>
          <p:nvPr/>
        </p:nvSpPr>
        <p:spPr bwMode="auto">
          <a:xfrm>
            <a:off x="5317232" y="2322000"/>
            <a:ext cx="3898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3200" b="1" dirty="0" smtClean="0"/>
              <a:t>=</a:t>
            </a:r>
            <a:endParaRPr lang="en-US" altLang="ja-JP" sz="3200" b="1" dirty="0"/>
          </a:p>
        </p:txBody>
      </p:sp>
      <p:grpSp>
        <p:nvGrpSpPr>
          <p:cNvPr id="6" name="グループ化 5"/>
          <p:cNvGrpSpPr/>
          <p:nvPr/>
        </p:nvGrpSpPr>
        <p:grpSpPr>
          <a:xfrm>
            <a:off x="5366433" y="4104000"/>
            <a:ext cx="3598055" cy="1206500"/>
            <a:chOff x="5366433" y="4104000"/>
            <a:chExt cx="3598055" cy="1206500"/>
          </a:xfrm>
        </p:grpSpPr>
        <p:grpSp>
          <p:nvGrpSpPr>
            <p:cNvPr id="9" name="グループ化 8"/>
            <p:cNvGrpSpPr/>
            <p:nvPr/>
          </p:nvGrpSpPr>
          <p:grpSpPr>
            <a:xfrm>
              <a:off x="7549200" y="4564800"/>
              <a:ext cx="63708" cy="268303"/>
              <a:chOff x="7549200" y="4593600"/>
              <a:chExt cx="63708" cy="268303"/>
            </a:xfrm>
          </p:grpSpPr>
          <p:sp>
            <p:nvSpPr>
              <p:cNvPr id="25" name="Line 10"/>
              <p:cNvSpPr>
                <a:spLocks noChangeShapeType="1"/>
              </p:cNvSpPr>
              <p:nvPr/>
            </p:nvSpPr>
            <p:spPr bwMode="auto">
              <a:xfrm>
                <a:off x="7583833" y="4593600"/>
                <a:ext cx="1367" cy="268303"/>
              </a:xfrm>
              <a:prstGeom prst="line">
                <a:avLst/>
              </a:prstGeom>
              <a:noFill/>
              <a:ln w="38100">
                <a:solidFill>
                  <a:srgbClr val="00FFFF"/>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26" name="Oval 12"/>
              <p:cNvSpPr>
                <a:spLocks noChangeAspect="1" noChangeArrowheads="1"/>
              </p:cNvSpPr>
              <p:nvPr/>
            </p:nvSpPr>
            <p:spPr bwMode="auto">
              <a:xfrm>
                <a:off x="7549200" y="4698016"/>
                <a:ext cx="63708" cy="63708"/>
              </a:xfrm>
              <a:prstGeom prst="ellipse">
                <a:avLst/>
              </a:prstGeom>
              <a:solidFill>
                <a:srgbClr val="00FFFF"/>
              </a:solidFill>
              <a:ln w="9525">
                <a:solidFill>
                  <a:schemeClr val="tx1"/>
                </a:solidFill>
                <a:round/>
                <a:headEnd/>
                <a:tailEnd/>
              </a:ln>
              <a:effectLst/>
            </p:spPr>
            <p:txBody>
              <a:bodyPr wrap="none" anchor="ctr"/>
              <a:lstStyle/>
              <a:p>
                <a:endParaRPr lang="ja-JP" altLang="en-US"/>
              </a:p>
            </p:txBody>
          </p:sp>
        </p:grpSp>
        <p:sp>
          <p:nvSpPr>
            <p:cNvPr id="30" name="Text Box 16"/>
            <p:cNvSpPr txBox="1">
              <a:spLocks noChangeArrowheads="1"/>
            </p:cNvSpPr>
            <p:nvPr/>
          </p:nvSpPr>
          <p:spPr bwMode="auto">
            <a:xfrm>
              <a:off x="6829779" y="4941168"/>
              <a:ext cx="766557" cy="369332"/>
            </a:xfrm>
            <a:prstGeom prst="rect">
              <a:avLst/>
            </a:prstGeom>
            <a:noFill/>
            <a:ln w="38100">
              <a:solidFill>
                <a:srgbClr val="00FF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smtClean="0">
                  <a:solidFill>
                    <a:srgbClr val="00FFFF"/>
                  </a:solidFill>
                </a:rPr>
                <a:t>55±7</a:t>
              </a:r>
              <a:endParaRPr lang="en-US" altLang="ja-JP" dirty="0">
                <a:solidFill>
                  <a:srgbClr val="00FFFF"/>
                </a:solidFill>
              </a:endParaRPr>
            </a:p>
          </p:txBody>
        </p:sp>
        <p:sp>
          <p:nvSpPr>
            <p:cNvPr id="31" name="Text Box 15"/>
            <p:cNvSpPr txBox="1">
              <a:spLocks noChangeArrowheads="1"/>
            </p:cNvSpPr>
            <p:nvPr/>
          </p:nvSpPr>
          <p:spPr bwMode="auto">
            <a:xfrm>
              <a:off x="7963893" y="4571836"/>
              <a:ext cx="1000595" cy="369332"/>
            </a:xfrm>
            <a:prstGeom prst="rect">
              <a:avLst/>
            </a:prstGeom>
            <a:noFill/>
            <a:ln w="38100">
              <a:solidFill>
                <a:srgbClr val="00FF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smtClean="0">
                  <a:solidFill>
                    <a:srgbClr val="00FFFF"/>
                  </a:solidFill>
                </a:rPr>
                <a:t>157±40</a:t>
              </a:r>
              <a:endParaRPr lang="en-US" altLang="ja-JP" dirty="0">
                <a:solidFill>
                  <a:srgbClr val="00FFFF"/>
                </a:solidFill>
              </a:endParaRPr>
            </a:p>
          </p:txBody>
        </p:sp>
        <p:sp>
          <p:nvSpPr>
            <p:cNvPr id="32" name="Oval 12"/>
            <p:cNvSpPr>
              <a:spLocks noChangeAspect="1" noChangeArrowheads="1"/>
            </p:cNvSpPr>
            <p:nvPr/>
          </p:nvSpPr>
          <p:spPr bwMode="auto">
            <a:xfrm>
              <a:off x="5366433" y="4262543"/>
              <a:ext cx="130017" cy="130017"/>
            </a:xfrm>
            <a:prstGeom prst="ellipse">
              <a:avLst/>
            </a:prstGeom>
            <a:solidFill>
              <a:srgbClr val="00FFFF"/>
            </a:solidFill>
            <a:ln w="9525">
              <a:solidFill>
                <a:schemeClr val="tx1"/>
              </a:solidFill>
              <a:round/>
              <a:headEnd/>
              <a:tailEnd/>
            </a:ln>
            <a:effectLst/>
          </p:spPr>
          <p:txBody>
            <a:bodyPr wrap="none" anchor="ctr"/>
            <a:lstStyle/>
            <a:p>
              <a:endParaRPr lang="ja-JP" altLang="en-US"/>
            </a:p>
          </p:txBody>
        </p:sp>
        <p:sp>
          <p:nvSpPr>
            <p:cNvPr id="33" name="Text Box 15"/>
            <p:cNvSpPr txBox="1">
              <a:spLocks noChangeArrowheads="1"/>
            </p:cNvSpPr>
            <p:nvPr/>
          </p:nvSpPr>
          <p:spPr bwMode="auto">
            <a:xfrm>
              <a:off x="5491449" y="4104000"/>
              <a:ext cx="1096775" cy="461665"/>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rgbClr val="00FFFF"/>
                  </a:solidFill>
                </a:rPr>
                <a:t>MAX38</a:t>
              </a:r>
              <a:endParaRPr lang="en-US" altLang="ja-JP" sz="2400" dirty="0">
                <a:solidFill>
                  <a:srgbClr val="00FFFF"/>
                </a:solidFill>
              </a:endParaRPr>
            </a:p>
          </p:txBody>
        </p:sp>
        <p:grpSp>
          <p:nvGrpSpPr>
            <p:cNvPr id="5" name="グループ化 4"/>
            <p:cNvGrpSpPr/>
            <p:nvPr/>
          </p:nvGrpSpPr>
          <p:grpSpPr>
            <a:xfrm>
              <a:off x="7910870" y="4194000"/>
              <a:ext cx="91012" cy="360239"/>
              <a:chOff x="7910870" y="4545024"/>
              <a:chExt cx="91012" cy="360239"/>
            </a:xfrm>
          </p:grpSpPr>
          <p:sp>
            <p:nvSpPr>
              <p:cNvPr id="57" name="Line 10"/>
              <p:cNvSpPr>
                <a:spLocks noChangeShapeType="1"/>
              </p:cNvSpPr>
              <p:nvPr/>
            </p:nvSpPr>
            <p:spPr bwMode="auto">
              <a:xfrm>
                <a:off x="7957743" y="4545024"/>
                <a:ext cx="0" cy="360239"/>
              </a:xfrm>
              <a:prstGeom prst="line">
                <a:avLst/>
              </a:prstGeom>
              <a:noFill/>
              <a:ln w="38100">
                <a:solidFill>
                  <a:srgbClr val="00FFFF"/>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58" name="Oval 12"/>
              <p:cNvSpPr>
                <a:spLocks noChangeAspect="1" noChangeArrowheads="1"/>
              </p:cNvSpPr>
              <p:nvPr/>
            </p:nvSpPr>
            <p:spPr bwMode="auto">
              <a:xfrm>
                <a:off x="7910870" y="4681840"/>
                <a:ext cx="91012" cy="91012"/>
              </a:xfrm>
              <a:prstGeom prst="ellipse">
                <a:avLst/>
              </a:prstGeom>
              <a:solidFill>
                <a:srgbClr val="00FFFF"/>
              </a:solidFill>
              <a:ln w="9525">
                <a:solidFill>
                  <a:schemeClr val="tx1"/>
                </a:solidFill>
                <a:round/>
                <a:headEnd/>
                <a:tailEnd/>
              </a:ln>
              <a:effectLst/>
            </p:spPr>
            <p:txBody>
              <a:bodyPr wrap="none" anchor="ctr"/>
              <a:lstStyle/>
              <a:p>
                <a:endParaRPr lang="ja-JP" altLang="en-US"/>
              </a:p>
            </p:txBody>
          </p:sp>
        </p:grpSp>
      </p:grpSp>
      <p:graphicFrame>
        <p:nvGraphicFramePr>
          <p:cNvPr id="54" name="表 53"/>
          <p:cNvGraphicFramePr>
            <a:graphicFrameLocks noGrp="1"/>
          </p:cNvGraphicFramePr>
          <p:nvPr>
            <p:extLst>
              <p:ext uri="{D42A27DB-BD31-4B8C-83A1-F6EECF244321}">
                <p14:modId xmlns:p14="http://schemas.microsoft.com/office/powerpoint/2010/main" xmlns="" val="2803791794"/>
              </p:ext>
            </p:extLst>
          </p:nvPr>
        </p:nvGraphicFramePr>
        <p:xfrm>
          <a:off x="35496" y="4149080"/>
          <a:ext cx="4392489" cy="2552675"/>
        </p:xfrm>
        <a:graphic>
          <a:graphicData uri="http://schemas.openxmlformats.org/drawingml/2006/table">
            <a:tbl>
              <a:tblPr firstRow="1" bandRow="1">
                <a:effectLst/>
                <a:tableStyleId>{5C22544A-7EE6-4342-B048-85BDC9FD1C3A}</a:tableStyleId>
              </a:tblPr>
              <a:tblGrid>
                <a:gridCol w="1464163"/>
                <a:gridCol w="1344149"/>
                <a:gridCol w="1584177"/>
              </a:tblGrid>
              <a:tr h="370327">
                <a:tc>
                  <a:txBody>
                    <a:bodyPr/>
                    <a:lstStyle/>
                    <a:p>
                      <a:pPr algn="ctr"/>
                      <a:r>
                        <a:rPr kumimoji="1" lang="en-US" altLang="ja-JP" sz="2000" dirty="0" smtClean="0"/>
                        <a:t>Wavelength [um]</a:t>
                      </a:r>
                      <a:endParaRPr kumimoji="1" lang="ja-JP" altLang="en-US" sz="2000" dirty="0"/>
                    </a:p>
                  </a:txBody>
                  <a:tcPr/>
                </a:tc>
                <a:tc>
                  <a:txBody>
                    <a:bodyPr/>
                    <a:lstStyle/>
                    <a:p>
                      <a:pPr algn="ctr"/>
                      <a:r>
                        <a:rPr kumimoji="1" lang="en-US" altLang="ja-JP" sz="2000" dirty="0" smtClean="0"/>
                        <a:t>Flux </a:t>
                      </a:r>
                    </a:p>
                    <a:p>
                      <a:pPr algn="ctr"/>
                      <a:r>
                        <a:rPr kumimoji="1" lang="en-US" altLang="ja-JP" sz="2000" dirty="0" smtClean="0"/>
                        <a:t>[</a:t>
                      </a:r>
                      <a:r>
                        <a:rPr kumimoji="1" lang="en-US" altLang="ja-JP" sz="2000" dirty="0" err="1" smtClean="0"/>
                        <a:t>Jy</a:t>
                      </a:r>
                      <a:r>
                        <a:rPr kumimoji="1" lang="en-US" altLang="ja-JP" sz="2000" dirty="0" smtClean="0"/>
                        <a:t>]</a:t>
                      </a:r>
                      <a:endParaRPr kumimoji="1" lang="ja-JP" altLang="en-US" sz="2000" dirty="0"/>
                    </a:p>
                  </a:txBody>
                  <a:tcPr/>
                </a:tc>
                <a:tc>
                  <a:txBody>
                    <a:bodyPr/>
                    <a:lstStyle/>
                    <a:p>
                      <a:pPr algn="ctr"/>
                      <a:r>
                        <a:rPr kumimoji="1" lang="en-US" altLang="ja-JP" sz="2000" dirty="0" smtClean="0"/>
                        <a:t>Instrument</a:t>
                      </a:r>
                      <a:endParaRPr kumimoji="1" lang="ja-JP" altLang="en-US" sz="2000" dirty="0"/>
                    </a:p>
                  </a:txBody>
                  <a:tcPr/>
                </a:tc>
              </a:tr>
              <a:tr h="370327">
                <a:tc>
                  <a:txBody>
                    <a:bodyPr/>
                    <a:lstStyle/>
                    <a:p>
                      <a:pPr algn="ctr"/>
                      <a:r>
                        <a:rPr kumimoji="1" lang="en-US" altLang="ja-JP" sz="1600" dirty="0" smtClean="0"/>
                        <a:t>8.9</a:t>
                      </a:r>
                      <a:endParaRPr kumimoji="1" lang="ja-JP" altLang="en-US" sz="1600" dirty="0"/>
                    </a:p>
                  </a:txBody>
                  <a:tcPr/>
                </a:tc>
                <a:tc>
                  <a:txBody>
                    <a:bodyPr/>
                    <a:lstStyle/>
                    <a:p>
                      <a:pPr algn="ctr"/>
                      <a:r>
                        <a:rPr kumimoji="1" lang="en-US" altLang="ja-JP" sz="1600" dirty="0" smtClean="0"/>
                        <a:t>34.3</a:t>
                      </a:r>
                      <a:endParaRPr kumimoji="1" lang="ja-JP" altLang="en-US" sz="1600" dirty="0"/>
                    </a:p>
                  </a:txBody>
                  <a:tcPr/>
                </a:tc>
                <a:tc>
                  <a:txBody>
                    <a:bodyPr/>
                    <a:lstStyle/>
                    <a:p>
                      <a:pPr algn="ctr"/>
                      <a:r>
                        <a:rPr kumimoji="1" lang="en-US" altLang="ja-JP" sz="1600" dirty="0" smtClean="0"/>
                        <a:t>ESO3.6/TIMMI2</a:t>
                      </a:r>
                      <a:endParaRPr kumimoji="1" lang="ja-JP" altLang="en-US" sz="1600" dirty="0"/>
                    </a:p>
                  </a:txBody>
                  <a:tcPr/>
                </a:tc>
              </a:tr>
              <a:tr h="370327">
                <a:tc>
                  <a:txBody>
                    <a:bodyPr/>
                    <a:lstStyle/>
                    <a:p>
                      <a:pPr algn="ctr"/>
                      <a:r>
                        <a:rPr kumimoji="1" lang="en-US" altLang="ja-JP" sz="1600" dirty="0" smtClean="0"/>
                        <a:t>11.9</a:t>
                      </a:r>
                      <a:endParaRPr kumimoji="1" lang="ja-JP" altLang="en-US" sz="1600" dirty="0"/>
                    </a:p>
                  </a:txBody>
                  <a:tcPr/>
                </a:tc>
                <a:tc>
                  <a:txBody>
                    <a:bodyPr/>
                    <a:lstStyle/>
                    <a:p>
                      <a:pPr algn="ctr"/>
                      <a:r>
                        <a:rPr kumimoji="1" lang="en-US" altLang="ja-JP" sz="1600" dirty="0" smtClean="0"/>
                        <a:t>36.9</a:t>
                      </a:r>
                      <a:endParaRPr kumimoji="1" lang="ja-JP" altLang="en-US" sz="1600" dirty="0"/>
                    </a:p>
                  </a:txBody>
                  <a:tcPr/>
                </a:tc>
                <a:tc>
                  <a:txBody>
                    <a:bodyPr/>
                    <a:lstStyle/>
                    <a:p>
                      <a:pPr algn="ctr"/>
                      <a:r>
                        <a:rPr kumimoji="1" lang="en-US" altLang="ja-JP" sz="1600" dirty="0" smtClean="0"/>
                        <a:t>ESO3.6/TIMMI2</a:t>
                      </a:r>
                      <a:endParaRPr kumimoji="1" lang="ja-JP" altLang="en-US" sz="1600" dirty="0"/>
                    </a:p>
                  </a:txBody>
                  <a:tcPr/>
                </a:tc>
              </a:tr>
              <a:tr h="370327">
                <a:tc>
                  <a:txBody>
                    <a:bodyPr/>
                    <a:lstStyle/>
                    <a:p>
                      <a:pPr algn="ctr"/>
                      <a:r>
                        <a:rPr kumimoji="1" lang="en-US" altLang="ja-JP" sz="1600" dirty="0" smtClean="0"/>
                        <a:t>17.0</a:t>
                      </a:r>
                      <a:endParaRPr kumimoji="1" lang="ja-JP" altLang="en-US" sz="1600" dirty="0"/>
                    </a:p>
                  </a:txBody>
                  <a:tcPr/>
                </a:tc>
                <a:tc>
                  <a:txBody>
                    <a:bodyPr/>
                    <a:lstStyle/>
                    <a:p>
                      <a:pPr algn="ctr"/>
                      <a:r>
                        <a:rPr kumimoji="1" lang="en-US" altLang="ja-JP" sz="1600" dirty="0" smtClean="0"/>
                        <a:t>30</a:t>
                      </a:r>
                      <a:endParaRPr kumimoji="1" lang="ja-JP" altLang="en-US" sz="1600" dirty="0"/>
                    </a:p>
                  </a:txBody>
                  <a:tcPr/>
                </a:tc>
                <a:tc>
                  <a:txBody>
                    <a:bodyPr/>
                    <a:lstStyle/>
                    <a:p>
                      <a:pPr algn="ctr"/>
                      <a:r>
                        <a:rPr kumimoji="1" lang="en-US" altLang="ja-JP" sz="1600" dirty="0" smtClean="0"/>
                        <a:t>ESO3.6/TIMMI2</a:t>
                      </a:r>
                      <a:endParaRPr kumimoji="1" lang="ja-JP" altLang="en-US" sz="1600" dirty="0"/>
                    </a:p>
                  </a:txBody>
                  <a:tcPr/>
                </a:tc>
              </a:tr>
              <a:tr h="370327">
                <a:tc>
                  <a:txBody>
                    <a:bodyPr/>
                    <a:lstStyle/>
                    <a:p>
                      <a:pPr algn="ctr"/>
                      <a:r>
                        <a:rPr kumimoji="1" lang="en-US" altLang="ja-JP" sz="1600" dirty="0" smtClean="0"/>
                        <a:t>18.7</a:t>
                      </a:r>
                      <a:endParaRPr kumimoji="1" lang="ja-JP" altLang="en-US" sz="1600" dirty="0"/>
                    </a:p>
                  </a:txBody>
                  <a:tcPr/>
                </a:tc>
                <a:tc>
                  <a:txBody>
                    <a:bodyPr/>
                    <a:lstStyle/>
                    <a:p>
                      <a:pPr algn="ctr"/>
                      <a:r>
                        <a:rPr kumimoji="1" lang="en-US" altLang="ja-JP" sz="1600" dirty="0" smtClean="0"/>
                        <a:t>55±7</a:t>
                      </a:r>
                      <a:endParaRPr kumimoji="1" lang="ja-JP"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err="1" smtClean="0"/>
                        <a:t>miniTAO</a:t>
                      </a:r>
                      <a:r>
                        <a:rPr kumimoji="1" lang="en-US" altLang="ja-JP" sz="1600" dirty="0" smtClean="0"/>
                        <a:t>/MAX38</a:t>
                      </a:r>
                      <a:endParaRPr kumimoji="1" lang="ja-JP" altLang="en-US" sz="1600" dirty="0" smtClean="0"/>
                    </a:p>
                  </a:txBody>
                  <a:tcPr/>
                </a:tc>
              </a:tr>
              <a:tr h="370327">
                <a:tc>
                  <a:txBody>
                    <a:bodyPr/>
                    <a:lstStyle/>
                    <a:p>
                      <a:pPr algn="ctr"/>
                      <a:r>
                        <a:rPr kumimoji="1" lang="en-US" altLang="ja-JP" sz="1600" dirty="0" smtClean="0"/>
                        <a:t>31.7</a:t>
                      </a:r>
                      <a:endParaRPr kumimoji="1" lang="ja-JP" altLang="en-US" sz="1600" dirty="0"/>
                    </a:p>
                  </a:txBody>
                  <a:tcPr/>
                </a:tc>
                <a:tc>
                  <a:txBody>
                    <a:bodyPr/>
                    <a:lstStyle/>
                    <a:p>
                      <a:pPr algn="ctr"/>
                      <a:r>
                        <a:rPr kumimoji="1" lang="en-US" altLang="ja-JP" sz="1600" smtClean="0"/>
                        <a:t>157±40</a:t>
                      </a:r>
                      <a:endParaRPr kumimoji="1" lang="ja-JP" altLang="en-US" sz="1600" dirty="0"/>
                    </a:p>
                  </a:txBody>
                  <a:tcPr/>
                </a:tc>
                <a:tc>
                  <a:txBody>
                    <a:bodyPr/>
                    <a:lstStyle/>
                    <a:p>
                      <a:pPr algn="ctr"/>
                      <a:r>
                        <a:rPr kumimoji="1" lang="en-US" altLang="ja-JP" sz="1600" dirty="0" err="1" smtClean="0"/>
                        <a:t>miniTAO</a:t>
                      </a:r>
                      <a:r>
                        <a:rPr kumimoji="1" lang="en-US" altLang="ja-JP" sz="1600" dirty="0" smtClean="0"/>
                        <a:t>/MAX38</a:t>
                      </a:r>
                      <a:endParaRPr kumimoji="1" lang="ja-JP" altLang="en-US" sz="1600" dirty="0"/>
                    </a:p>
                  </a:txBody>
                  <a:tcPr/>
                </a:tc>
              </a:tr>
            </a:tbl>
          </a:graphicData>
        </a:graphic>
      </p:graphicFrame>
      <p:cxnSp>
        <p:nvCxnSpPr>
          <p:cNvPr id="61" name="直線コネクタ 60"/>
          <p:cNvCxnSpPr/>
          <p:nvPr/>
        </p:nvCxnSpPr>
        <p:spPr>
          <a:xfrm flipV="1">
            <a:off x="7624001" y="5013436"/>
            <a:ext cx="620407" cy="359780"/>
          </a:xfrm>
          <a:prstGeom prst="line">
            <a:avLst/>
          </a:prstGeom>
          <a:ln w="952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67" name="Text Box 9"/>
          <p:cNvSpPr txBox="1">
            <a:spLocks noChangeArrowheads="1"/>
          </p:cNvSpPr>
          <p:nvPr/>
        </p:nvSpPr>
        <p:spPr bwMode="auto">
          <a:xfrm>
            <a:off x="4305072" y="1844824"/>
            <a:ext cx="554960" cy="400110"/>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000" dirty="0" smtClean="0">
                <a:solidFill>
                  <a:schemeClr val="bg1"/>
                </a:solidFill>
              </a:rPr>
              <a:t>PSF</a:t>
            </a:r>
            <a:endParaRPr lang="en-US" altLang="ja-JP" sz="2000" dirty="0">
              <a:solidFill>
                <a:schemeClr val="bg1"/>
              </a:solidFill>
            </a:endParaRPr>
          </a:p>
        </p:txBody>
      </p:sp>
      <p:sp>
        <p:nvSpPr>
          <p:cNvPr id="68" name="Text Box 9"/>
          <p:cNvSpPr txBox="1">
            <a:spLocks noChangeArrowheads="1"/>
          </p:cNvSpPr>
          <p:nvPr/>
        </p:nvSpPr>
        <p:spPr bwMode="auto">
          <a:xfrm>
            <a:off x="1376612" y="1772816"/>
            <a:ext cx="1539204" cy="400110"/>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000" dirty="0" smtClean="0">
                <a:solidFill>
                  <a:schemeClr val="bg1"/>
                </a:solidFill>
              </a:rPr>
              <a:t>Object (Mz3)</a:t>
            </a:r>
            <a:endParaRPr lang="en-US" altLang="ja-JP" sz="2000" dirty="0">
              <a:solidFill>
                <a:schemeClr val="bg1"/>
              </a:solidFill>
            </a:endParaRPr>
          </a:p>
        </p:txBody>
      </p:sp>
      <p:sp>
        <p:nvSpPr>
          <p:cNvPr id="4" name="正方形/長方形 3"/>
          <p:cNvSpPr/>
          <p:nvPr/>
        </p:nvSpPr>
        <p:spPr bwMode="auto">
          <a:xfrm>
            <a:off x="418775" y="3645024"/>
            <a:ext cx="7776864" cy="348952"/>
          </a:xfrm>
          <a:prstGeom prst="rect">
            <a:avLst/>
          </a:prstGeom>
          <a:noFill/>
          <a:ln w="57150">
            <a:solidFill>
              <a:srgbClr val="FF000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Tree>
    <p:extLst>
      <p:ext uri="{BB962C8B-B14F-4D97-AF65-F5344CB8AC3E}">
        <p14:creationId xmlns:p14="http://schemas.microsoft.com/office/powerpoint/2010/main" xmlns="" val="159397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33327" y="3501008"/>
            <a:ext cx="4775177" cy="3342624"/>
          </a:xfrm>
          <a:prstGeom prst="rect">
            <a:avLst/>
          </a:prstGeom>
          <a:solidFill>
            <a:schemeClr val="bg1"/>
          </a:solidFill>
          <a:ln>
            <a:noFill/>
          </a:ln>
          <a:effectLst/>
        </p:spPr>
      </p:pic>
      <p:sp>
        <p:nvSpPr>
          <p:cNvPr id="2" name="タイトル 1"/>
          <p:cNvSpPr>
            <a:spLocks noGrp="1"/>
          </p:cNvSpPr>
          <p:nvPr>
            <p:ph type="title"/>
          </p:nvPr>
        </p:nvSpPr>
        <p:spPr>
          <a:xfrm>
            <a:off x="457200" y="-27384"/>
            <a:ext cx="8229600" cy="1143000"/>
          </a:xfrm>
        </p:spPr>
        <p:txBody>
          <a:bodyPr>
            <a:normAutofit/>
          </a:bodyPr>
          <a:lstStyle/>
          <a:p>
            <a:r>
              <a:rPr lang="en-US" altLang="ja-JP" dirty="0" smtClean="0">
                <a:solidFill>
                  <a:schemeClr val="bg1"/>
                </a:solidFill>
              </a:rPr>
              <a:t>Analysis : mass estimation</a:t>
            </a:r>
            <a:endParaRPr kumimoji="1" lang="ja-JP" altLang="en-US" dirty="0">
              <a:solidFill>
                <a:schemeClr val="bg1"/>
              </a:solidFill>
            </a:endParaRPr>
          </a:p>
        </p:txBody>
      </p:sp>
      <p:sp>
        <p:nvSpPr>
          <p:cNvPr id="3" name="コンテンツ プレースホルダー 2"/>
          <p:cNvSpPr>
            <a:spLocks noGrp="1"/>
          </p:cNvSpPr>
          <p:nvPr>
            <p:ph idx="1"/>
          </p:nvPr>
        </p:nvSpPr>
        <p:spPr>
          <a:xfrm>
            <a:off x="179512" y="1196751"/>
            <a:ext cx="8928992" cy="3096345"/>
          </a:xfrm>
        </p:spPr>
        <p:txBody>
          <a:bodyPr>
            <a:normAutofit/>
          </a:bodyPr>
          <a:lstStyle/>
          <a:p>
            <a:r>
              <a:rPr lang="en-US" altLang="ja-JP" sz="2000" dirty="0" smtClean="0">
                <a:solidFill>
                  <a:schemeClr val="bg1"/>
                </a:solidFill>
              </a:rPr>
              <a:t>Masses of the warm/cold component at the center are estimated by a </a:t>
            </a:r>
            <a:r>
              <a:rPr lang="en-US" altLang="ja-JP" sz="2000" dirty="0" err="1" smtClean="0">
                <a:solidFill>
                  <a:schemeClr val="bg1"/>
                </a:solidFill>
              </a:rPr>
              <a:t>graybody</a:t>
            </a:r>
            <a:r>
              <a:rPr lang="en-US" altLang="ja-JP" sz="2000" dirty="0" smtClean="0">
                <a:solidFill>
                  <a:schemeClr val="bg1"/>
                </a:solidFill>
              </a:rPr>
              <a:t> fitting with</a:t>
            </a:r>
            <a:r>
              <a:rPr lang="en-US" altLang="ja-JP" sz="2000" dirty="0">
                <a:solidFill>
                  <a:schemeClr val="bg1"/>
                </a:solidFill>
              </a:rPr>
              <a:t> λ</a:t>
            </a:r>
            <a:r>
              <a:rPr lang="en-US" altLang="ja-JP" sz="2000" baseline="30000" dirty="0">
                <a:solidFill>
                  <a:schemeClr val="bg1"/>
                </a:solidFill>
              </a:rPr>
              <a:t>-1</a:t>
            </a:r>
            <a:r>
              <a:rPr lang="en-US" altLang="ja-JP" sz="2000" dirty="0">
                <a:solidFill>
                  <a:schemeClr val="bg1"/>
                </a:solidFill>
              </a:rPr>
              <a:t> emissivity.</a:t>
            </a:r>
            <a:endParaRPr lang="en-US" altLang="ja-JP" sz="2000" dirty="0" smtClean="0">
              <a:solidFill>
                <a:schemeClr val="bg1"/>
              </a:solidFill>
            </a:endParaRPr>
          </a:p>
          <a:p>
            <a:pPr marL="0" indent="0">
              <a:buNone/>
            </a:pPr>
            <a:r>
              <a:rPr lang="en-US" altLang="ja-JP" sz="400" dirty="0" smtClean="0">
                <a:solidFill>
                  <a:schemeClr val="bg1"/>
                </a:solidFill>
              </a:rPr>
              <a:t> </a:t>
            </a:r>
          </a:p>
          <a:p>
            <a:pPr marL="0" indent="0">
              <a:buNone/>
            </a:pPr>
            <a:r>
              <a:rPr lang="en-US" altLang="ja-JP" sz="2000" dirty="0" smtClean="0">
                <a:solidFill>
                  <a:schemeClr val="bg1"/>
                </a:solidFill>
              </a:rPr>
              <a:t>      - We apply the equation of Smith (2005) to this results.</a:t>
            </a:r>
          </a:p>
          <a:p>
            <a:pPr marL="0" indent="0">
              <a:buNone/>
            </a:pPr>
            <a:endParaRPr lang="en-US" altLang="ja-JP" sz="2000" dirty="0">
              <a:solidFill>
                <a:schemeClr val="bg1"/>
              </a:solidFill>
            </a:endParaRPr>
          </a:p>
          <a:p>
            <a:pPr marL="0" indent="0">
              <a:buNone/>
            </a:pPr>
            <a:endParaRPr lang="en-US" altLang="ja-JP" sz="2000" dirty="0" smtClean="0">
              <a:solidFill>
                <a:schemeClr val="bg1"/>
              </a:solidFill>
            </a:endParaRPr>
          </a:p>
          <a:p>
            <a:pPr marL="0" indent="0">
              <a:buNone/>
            </a:pPr>
            <a:endParaRPr lang="en-US" altLang="ja-JP" sz="2000" dirty="0" smtClean="0">
              <a:solidFill>
                <a:schemeClr val="bg1"/>
              </a:solidFill>
            </a:endParaRPr>
          </a:p>
          <a:p>
            <a:pPr marL="0" indent="0">
              <a:buNone/>
            </a:pPr>
            <a:r>
              <a:rPr lang="ja-JP" altLang="en-US" sz="2000" dirty="0" smtClean="0">
                <a:solidFill>
                  <a:schemeClr val="bg1"/>
                </a:solidFill>
              </a:rPr>
              <a:t>     → </a:t>
            </a:r>
            <a:r>
              <a:rPr lang="en-US" altLang="ja-JP" sz="2000" dirty="0">
                <a:solidFill>
                  <a:schemeClr val="bg1"/>
                </a:solidFill>
              </a:rPr>
              <a:t>M</a:t>
            </a:r>
            <a:r>
              <a:rPr lang="en-US" altLang="ja-JP" sz="2000" dirty="0" smtClean="0">
                <a:solidFill>
                  <a:schemeClr val="bg1"/>
                </a:solidFill>
              </a:rPr>
              <a:t>assive dust torus in Mz3</a:t>
            </a:r>
          </a:p>
        </p:txBody>
      </p:sp>
      <p:sp>
        <p:nvSpPr>
          <p:cNvPr id="5" name="Text Box 8"/>
          <p:cNvSpPr txBox="1">
            <a:spLocks noChangeArrowheads="1"/>
          </p:cNvSpPr>
          <p:nvPr/>
        </p:nvSpPr>
        <p:spPr bwMode="auto">
          <a:xfrm>
            <a:off x="5885407" y="5982960"/>
            <a:ext cx="918841" cy="523220"/>
          </a:xfrm>
          <a:prstGeom prst="rect">
            <a:avLst/>
          </a:prstGeom>
          <a:noFill/>
          <a:ln w="5715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800" dirty="0">
                <a:solidFill>
                  <a:srgbClr val="FF0000"/>
                </a:solidFill>
              </a:rPr>
              <a:t>2</a:t>
            </a:r>
            <a:r>
              <a:rPr lang="en-US" altLang="ja-JP" sz="2800" dirty="0" smtClean="0">
                <a:solidFill>
                  <a:srgbClr val="FF0000"/>
                </a:solidFill>
              </a:rPr>
              <a:t>20K</a:t>
            </a:r>
            <a:endParaRPr lang="en-US" altLang="ja-JP" sz="2800" dirty="0">
              <a:solidFill>
                <a:srgbClr val="FF0000"/>
              </a:solidFill>
            </a:endParaRPr>
          </a:p>
        </p:txBody>
      </p:sp>
      <p:sp>
        <p:nvSpPr>
          <p:cNvPr id="6" name="Text Box 9"/>
          <p:cNvSpPr txBox="1">
            <a:spLocks noChangeArrowheads="1"/>
          </p:cNvSpPr>
          <p:nvPr/>
        </p:nvSpPr>
        <p:spPr bwMode="auto">
          <a:xfrm>
            <a:off x="7380312" y="6002124"/>
            <a:ext cx="736099" cy="523220"/>
          </a:xfrm>
          <a:prstGeom prst="rect">
            <a:avLst/>
          </a:prstGeom>
          <a:noFill/>
          <a:ln w="57150">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800" dirty="0" smtClean="0">
                <a:solidFill>
                  <a:srgbClr val="0000FF"/>
                </a:solidFill>
              </a:rPr>
              <a:t>70K</a:t>
            </a:r>
            <a:endParaRPr lang="en-US" altLang="ja-JP" sz="2800" dirty="0">
              <a:solidFill>
                <a:srgbClr val="0000FF"/>
              </a:solidFill>
            </a:endParaRPr>
          </a:p>
        </p:txBody>
      </p:sp>
      <p:graphicFrame>
        <p:nvGraphicFramePr>
          <p:cNvPr id="9" name="表 8"/>
          <p:cNvGraphicFramePr>
            <a:graphicFrameLocks noGrp="1"/>
          </p:cNvGraphicFramePr>
          <p:nvPr>
            <p:extLst>
              <p:ext uri="{D42A27DB-BD31-4B8C-83A1-F6EECF244321}">
                <p14:modId xmlns:p14="http://schemas.microsoft.com/office/powerpoint/2010/main" xmlns="" val="3738032807"/>
              </p:ext>
            </p:extLst>
          </p:nvPr>
        </p:nvGraphicFramePr>
        <p:xfrm>
          <a:off x="35496" y="4077072"/>
          <a:ext cx="4239096" cy="2435868"/>
        </p:xfrm>
        <a:graphic>
          <a:graphicData uri="http://schemas.openxmlformats.org/drawingml/2006/table">
            <a:tbl>
              <a:tblPr firstRow="1" bandRow="1">
                <a:tableStyleId>{5C22544A-7EE6-4342-B048-85BDC9FD1C3A}</a:tableStyleId>
              </a:tblPr>
              <a:tblGrid>
                <a:gridCol w="1059774"/>
                <a:gridCol w="1059774"/>
                <a:gridCol w="1120812"/>
                <a:gridCol w="998736"/>
              </a:tblGrid>
              <a:tr h="368834">
                <a:tc gridSpan="2">
                  <a:txBody>
                    <a:bodyPr/>
                    <a:lstStyle/>
                    <a:p>
                      <a:pPr algn="ctr"/>
                      <a:r>
                        <a:rPr kumimoji="1" lang="en-US" altLang="ja-JP" sz="1400" dirty="0" smtClean="0"/>
                        <a:t>Central region</a:t>
                      </a:r>
                      <a:endParaRPr kumimoji="1" lang="ja-JP" altLang="en-US" sz="1400" dirty="0"/>
                    </a:p>
                  </a:txBody>
                  <a:tcPr/>
                </a:tc>
                <a:tc hMerge="1">
                  <a:txBody>
                    <a:bodyPr/>
                    <a:lstStyle/>
                    <a:p>
                      <a:endParaRPr kumimoji="1" lang="ja-JP" altLang="en-US" dirty="0"/>
                    </a:p>
                  </a:txBody>
                  <a:tcPr/>
                </a:tc>
                <a:tc>
                  <a:txBody>
                    <a:bodyPr/>
                    <a:lstStyle/>
                    <a:p>
                      <a:pPr algn="ctr"/>
                      <a:r>
                        <a:rPr kumimoji="1" lang="en-US" altLang="ja-JP" sz="1400" dirty="0" smtClean="0"/>
                        <a:t>Smith+2005</a:t>
                      </a:r>
                      <a:endParaRPr kumimoji="1" lang="ja-JP" altLang="en-US" sz="1400" dirty="0"/>
                    </a:p>
                  </a:txBody>
                  <a:tcPr/>
                </a:tc>
                <a:tc>
                  <a:txBody>
                    <a:bodyPr/>
                    <a:lstStyle/>
                    <a:p>
                      <a:pPr algn="ctr"/>
                      <a:r>
                        <a:rPr kumimoji="1" lang="en-US" altLang="ja-JP" sz="1400" dirty="0" smtClean="0"/>
                        <a:t>This work</a:t>
                      </a:r>
                      <a:endParaRPr kumimoji="1" lang="ja-JP" altLang="en-US" sz="1400" dirty="0"/>
                    </a:p>
                  </a:txBody>
                  <a:tcPr/>
                </a:tc>
              </a:tr>
              <a:tr h="515357">
                <a:tc rowSpan="2">
                  <a:txBody>
                    <a:bodyPr/>
                    <a:lstStyle/>
                    <a:p>
                      <a:pPr algn="ctr"/>
                      <a:endParaRPr kumimoji="1" lang="en-US" altLang="ja-JP" sz="1400" dirty="0" smtClean="0">
                        <a:solidFill>
                          <a:srgbClr val="FF0000"/>
                        </a:solidFill>
                      </a:endParaRPr>
                    </a:p>
                    <a:p>
                      <a:pPr algn="ctr"/>
                      <a:r>
                        <a:rPr kumimoji="1" lang="en-US" altLang="ja-JP" sz="1400" dirty="0" smtClean="0">
                          <a:solidFill>
                            <a:srgbClr val="FF0000"/>
                          </a:solidFill>
                        </a:rPr>
                        <a:t>warm component</a:t>
                      </a:r>
                      <a:r>
                        <a:rPr kumimoji="1" lang="en-US" altLang="ja-JP" sz="1400" baseline="0" dirty="0" smtClean="0"/>
                        <a:t> </a:t>
                      </a:r>
                      <a:endParaRPr kumimoji="1" lang="ja-JP" altLang="en-US" sz="1400" dirty="0"/>
                    </a:p>
                  </a:txBody>
                  <a:tcPr/>
                </a:tc>
                <a:tc>
                  <a:txBody>
                    <a:bodyPr/>
                    <a:lstStyle/>
                    <a:p>
                      <a:pPr algn="ctr"/>
                      <a:r>
                        <a:rPr kumimoji="1" lang="en-US" altLang="ja-JP" sz="1200" dirty="0" smtClean="0"/>
                        <a:t>Dust mass </a:t>
                      </a:r>
                      <a:r>
                        <a:rPr kumimoji="1" lang="en-US" altLang="ja-JP" sz="1400" dirty="0" smtClean="0"/>
                        <a:t>[</a:t>
                      </a:r>
                      <a:r>
                        <a:rPr lang="en-US" altLang="ja-JP" sz="1400" dirty="0" smtClean="0">
                          <a:solidFill>
                            <a:schemeClr val="tx1"/>
                          </a:solidFill>
                        </a:rPr>
                        <a:t>M</a:t>
                      </a:r>
                      <a:r>
                        <a:rPr lang="ja-JP" altLang="en-US" sz="800" dirty="0" smtClean="0">
                          <a:solidFill>
                            <a:schemeClr val="tx1"/>
                          </a:solidFill>
                          <a:cs typeface="Calibri"/>
                        </a:rPr>
                        <a:t>☉</a:t>
                      </a:r>
                      <a:r>
                        <a:rPr kumimoji="1" lang="en-US" altLang="ja-JP" sz="1400" dirty="0" smtClean="0"/>
                        <a:t>]</a:t>
                      </a:r>
                      <a:endParaRPr kumimoji="1" lang="ja-JP"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1.1x10</a:t>
                      </a:r>
                      <a:r>
                        <a:rPr kumimoji="1" lang="en-US" altLang="ja-JP" sz="1800" baseline="30000" dirty="0" smtClean="0"/>
                        <a:t>-6</a:t>
                      </a:r>
                      <a:endParaRPr kumimoji="1" lang="ja-JP" altLang="en-US" sz="1800" baseline="30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0.8x10</a:t>
                      </a:r>
                      <a:r>
                        <a:rPr kumimoji="1" lang="en-US" altLang="ja-JP" sz="1800" baseline="30000" dirty="0" smtClean="0"/>
                        <a:t>-6</a:t>
                      </a:r>
                      <a:endParaRPr kumimoji="1" lang="ja-JP" altLang="en-US" sz="1800" baseline="30000" dirty="0" smtClean="0"/>
                    </a:p>
                  </a:txBody>
                  <a:tcPr/>
                </a:tc>
              </a:tr>
              <a:tr h="515357">
                <a:tc vMerge="1">
                  <a:txBody>
                    <a:bodyPr/>
                    <a:lstStyle/>
                    <a:p>
                      <a:endParaRPr kumimoji="1" lang="ja-JP" altLang="en-US" dirty="0"/>
                    </a:p>
                  </a:txBody>
                  <a:tcPr/>
                </a:tc>
                <a:tc>
                  <a:txBody>
                    <a:bodyPr/>
                    <a:lstStyle/>
                    <a:p>
                      <a:pPr algn="ctr"/>
                      <a:r>
                        <a:rPr kumimoji="1" lang="en-US" altLang="ja-JP" sz="1200" dirty="0" smtClean="0"/>
                        <a:t>Temperature</a:t>
                      </a:r>
                      <a:r>
                        <a:rPr kumimoji="1" lang="en-US" altLang="ja-JP" sz="1400" baseline="0" dirty="0" smtClean="0"/>
                        <a:t> [K]</a:t>
                      </a:r>
                      <a:endParaRPr kumimoji="1" lang="ja-JP" altLang="en-US" sz="1400" dirty="0"/>
                    </a:p>
                  </a:txBody>
                  <a:tcPr/>
                </a:tc>
                <a:tc>
                  <a:txBody>
                    <a:bodyPr/>
                    <a:lstStyle/>
                    <a:p>
                      <a:pPr algn="ctr"/>
                      <a:r>
                        <a:rPr kumimoji="1" lang="en-US" altLang="ja-JP" sz="1800" dirty="0" smtClean="0"/>
                        <a:t>320</a:t>
                      </a:r>
                      <a:endParaRPr kumimoji="1" lang="ja-JP" altLang="en-US" sz="1800" dirty="0"/>
                    </a:p>
                  </a:txBody>
                  <a:tcPr/>
                </a:tc>
                <a:tc>
                  <a:txBody>
                    <a:bodyPr/>
                    <a:lstStyle/>
                    <a:p>
                      <a:pPr algn="ctr"/>
                      <a:r>
                        <a:rPr kumimoji="1" lang="en-US" altLang="ja-JP" sz="1800" dirty="0" smtClean="0"/>
                        <a:t>220</a:t>
                      </a:r>
                      <a:endParaRPr kumimoji="1" lang="ja-JP" altLang="en-US" sz="1800" dirty="0"/>
                    </a:p>
                  </a:txBody>
                  <a:tcPr/>
                </a:tc>
              </a:tr>
              <a:tr h="51535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rgbClr val="0000FF"/>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0000FF"/>
                          </a:solidFill>
                        </a:rPr>
                        <a:t>cold component</a:t>
                      </a:r>
                      <a:r>
                        <a:rPr kumimoji="1" lang="en-US" altLang="ja-JP" sz="1400" baseline="0" dirty="0" smtClean="0">
                          <a:solidFill>
                            <a:srgbClr val="0000FF"/>
                          </a:solidFill>
                        </a:rPr>
                        <a:t> </a:t>
                      </a:r>
                      <a:endParaRPr kumimoji="1" lang="ja-JP" altLang="en-US" sz="1400" dirty="0" smtClean="0"/>
                    </a:p>
                  </a:txBody>
                  <a:tcPr/>
                </a:tc>
                <a:tc>
                  <a:txBody>
                    <a:bodyPr/>
                    <a:lstStyle/>
                    <a:p>
                      <a:pPr algn="ctr"/>
                      <a:r>
                        <a:rPr kumimoji="1" lang="en-US" altLang="ja-JP" sz="1200" dirty="0" smtClean="0"/>
                        <a:t>Dust mass </a:t>
                      </a:r>
                      <a:r>
                        <a:rPr kumimoji="1" lang="en-US" altLang="ja-JP" sz="1400" dirty="0" smtClean="0"/>
                        <a:t>[</a:t>
                      </a:r>
                      <a:r>
                        <a:rPr lang="en-US" altLang="ja-JP" sz="1400" dirty="0" smtClean="0">
                          <a:solidFill>
                            <a:schemeClr val="tx1"/>
                          </a:solidFill>
                        </a:rPr>
                        <a:t>M</a:t>
                      </a:r>
                      <a:r>
                        <a:rPr lang="ja-JP" altLang="en-US" sz="800" dirty="0" smtClean="0">
                          <a:solidFill>
                            <a:schemeClr val="tx1"/>
                          </a:solidFill>
                          <a:cs typeface="Calibri"/>
                        </a:rPr>
                        <a:t>☉</a:t>
                      </a:r>
                      <a:r>
                        <a:rPr kumimoji="1" lang="en-US" altLang="ja-JP" sz="1400" dirty="0" smtClean="0"/>
                        <a:t>]</a:t>
                      </a:r>
                      <a:endParaRPr kumimoji="1" lang="ja-JP"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a:t>
                      </a:r>
                      <a:endParaRPr kumimoji="1" lang="ja-JP" altLang="en-US" sz="18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rgbClr val="0000FF"/>
                          </a:solidFill>
                        </a:rPr>
                        <a:t>3.0x10</a:t>
                      </a:r>
                      <a:r>
                        <a:rPr kumimoji="1" lang="en-US" altLang="ja-JP" sz="1800" baseline="30000" dirty="0" smtClean="0">
                          <a:solidFill>
                            <a:srgbClr val="0000FF"/>
                          </a:solidFill>
                        </a:rPr>
                        <a:t>-3</a:t>
                      </a:r>
                      <a:endParaRPr kumimoji="1" lang="ja-JP" altLang="en-US" sz="1800" dirty="0" smtClean="0">
                        <a:solidFill>
                          <a:srgbClr val="0000FF"/>
                        </a:solidFill>
                      </a:endParaRPr>
                    </a:p>
                  </a:txBody>
                  <a:tcPr/>
                </a:tc>
              </a:tr>
              <a:tr h="515357">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Temperature</a:t>
                      </a:r>
                      <a:r>
                        <a:rPr kumimoji="1" lang="en-US" altLang="ja-JP" sz="1400" baseline="0" dirty="0" smtClean="0"/>
                        <a:t> [K]</a:t>
                      </a:r>
                      <a:endParaRPr kumimoji="1" lang="ja-JP" altLang="en-US" sz="1400" dirty="0" smtClean="0"/>
                    </a:p>
                  </a:txBody>
                  <a:tcPr/>
                </a:tc>
                <a:tc>
                  <a:txBody>
                    <a:bodyPr/>
                    <a:lstStyle/>
                    <a:p>
                      <a:pPr algn="ctr"/>
                      <a:r>
                        <a:rPr kumimoji="1" lang="en-US" altLang="ja-JP" sz="1800" dirty="0" smtClean="0"/>
                        <a:t>-</a:t>
                      </a:r>
                      <a:endParaRPr kumimoji="1" lang="ja-JP" altLang="en-US" sz="1800" dirty="0"/>
                    </a:p>
                  </a:txBody>
                  <a:tcPr/>
                </a:tc>
                <a:tc>
                  <a:txBody>
                    <a:bodyPr/>
                    <a:lstStyle/>
                    <a:p>
                      <a:pPr algn="ctr"/>
                      <a:r>
                        <a:rPr kumimoji="1" lang="en-US" altLang="ja-JP" sz="1800" dirty="0" smtClean="0">
                          <a:solidFill>
                            <a:srgbClr val="0000FF"/>
                          </a:solidFill>
                        </a:rPr>
                        <a:t>70</a:t>
                      </a:r>
                      <a:endParaRPr kumimoji="1" lang="ja-JP" altLang="en-US" sz="1800" dirty="0">
                        <a:solidFill>
                          <a:srgbClr val="0000FF"/>
                        </a:solidFill>
                      </a:endParaRPr>
                    </a:p>
                  </a:txBody>
                  <a:tcPr/>
                </a:tc>
              </a:tr>
            </a:tbl>
          </a:graphicData>
        </a:graphic>
      </p:graphicFrame>
      <p:sp>
        <p:nvSpPr>
          <p:cNvPr id="10" name="Text Box 8"/>
          <p:cNvSpPr txBox="1">
            <a:spLocks noChangeArrowheads="1"/>
          </p:cNvSpPr>
          <p:nvPr/>
        </p:nvSpPr>
        <p:spPr bwMode="auto">
          <a:xfrm>
            <a:off x="4819924" y="3645024"/>
            <a:ext cx="2128340" cy="338554"/>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ja-JP" sz="1600" dirty="0" err="1"/>
              <a:t>G</a:t>
            </a:r>
            <a:r>
              <a:rPr lang="en-US" altLang="ja-JP" sz="1600" dirty="0" err="1" smtClean="0"/>
              <a:t>raybody</a:t>
            </a:r>
            <a:r>
              <a:rPr lang="en-US" altLang="ja-JP" sz="1600" dirty="0" smtClean="0"/>
              <a:t> fitting results</a:t>
            </a:r>
          </a:p>
        </p:txBody>
      </p:sp>
      <p:sp>
        <p:nvSpPr>
          <p:cNvPr id="11" name="Text Box 8"/>
          <p:cNvSpPr txBox="1">
            <a:spLocks noChangeArrowheads="1"/>
          </p:cNvSpPr>
          <p:nvPr/>
        </p:nvSpPr>
        <p:spPr bwMode="auto">
          <a:xfrm>
            <a:off x="7524328" y="6598800"/>
            <a:ext cx="1414426" cy="307777"/>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1400" dirty="0" smtClean="0"/>
              <a:t>wavelength [um]</a:t>
            </a:r>
            <a:endParaRPr lang="en-US" altLang="ja-JP" sz="1400" dirty="0"/>
          </a:p>
        </p:txBody>
      </p:sp>
      <p:sp>
        <p:nvSpPr>
          <p:cNvPr id="12" name="Text Box 8"/>
          <p:cNvSpPr txBox="1">
            <a:spLocks noChangeArrowheads="1"/>
          </p:cNvSpPr>
          <p:nvPr/>
        </p:nvSpPr>
        <p:spPr bwMode="auto">
          <a:xfrm rot="-5400000">
            <a:off x="4123221" y="4960956"/>
            <a:ext cx="742511" cy="307777"/>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1400" dirty="0" smtClean="0"/>
              <a:t>flux [</a:t>
            </a:r>
            <a:r>
              <a:rPr lang="en-US" altLang="ja-JP" sz="1400" dirty="0" err="1" smtClean="0"/>
              <a:t>Jy</a:t>
            </a:r>
            <a:r>
              <a:rPr lang="en-US" altLang="ja-JP" sz="1400" dirty="0" smtClean="0"/>
              <a:t>]</a:t>
            </a:r>
            <a:endParaRPr lang="en-US" altLang="ja-JP" sz="1400" dirty="0"/>
          </a:p>
        </p:txBody>
      </p:sp>
      <mc:AlternateContent xmlns:mc="http://schemas.openxmlformats.org/markup-compatibility/2006">
        <mc:Choice xmlns:a14="http://schemas.microsoft.com/office/drawing/2010/main" xmlns="" Requires="a14">
          <p:sp>
            <p:nvSpPr>
              <p:cNvPr id="15" name="Text Box 8"/>
              <p:cNvSpPr txBox="1">
                <a:spLocks noChangeArrowheads="1"/>
              </p:cNvSpPr>
              <p:nvPr/>
            </p:nvSpPr>
            <p:spPr bwMode="auto">
              <a:xfrm>
                <a:off x="802365" y="2495407"/>
                <a:ext cx="2905539" cy="645561"/>
              </a:xfrm>
              <a:prstGeom prst="rect">
                <a:avLst/>
              </a:prstGeom>
              <a:noFill/>
              <a:ln w="57150">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i="1" smtClean="0">
                              <a:solidFill>
                                <a:schemeClr val="bg1"/>
                              </a:solidFill>
                              <a:latin typeface="Cambria Math"/>
                            </a:rPr>
                          </m:ctrlPr>
                        </m:sSubPr>
                        <m:e>
                          <m:r>
                            <a:rPr lang="en-US" altLang="ja-JP" sz="1600" i="1">
                              <a:solidFill>
                                <a:schemeClr val="bg1"/>
                              </a:solidFill>
                              <a:latin typeface="Cambria Math"/>
                            </a:rPr>
                            <m:t>𝑀</m:t>
                          </m:r>
                        </m:e>
                        <m:sub>
                          <m:r>
                            <a:rPr lang="en-US" altLang="ja-JP" sz="1600" i="1">
                              <a:solidFill>
                                <a:schemeClr val="bg1"/>
                              </a:solidFill>
                              <a:latin typeface="Cambria Math"/>
                            </a:rPr>
                            <m:t>𝑑</m:t>
                          </m:r>
                          <m:r>
                            <a:rPr lang="en-US" altLang="ja-JP" sz="1600" b="0" i="1" smtClean="0">
                              <a:solidFill>
                                <a:schemeClr val="bg1"/>
                              </a:solidFill>
                              <a:latin typeface="Cambria Math"/>
                            </a:rPr>
                            <m:t>𝑢𝑠𝑡</m:t>
                          </m:r>
                        </m:sub>
                      </m:sSub>
                      <m:r>
                        <a:rPr lang="en-US" altLang="ja-JP" sz="1600" i="1">
                          <a:solidFill>
                            <a:schemeClr val="bg1"/>
                          </a:solidFill>
                          <a:latin typeface="Cambria Math"/>
                          <a:ea typeface="Cambria Math"/>
                        </a:rPr>
                        <m:t>=</m:t>
                      </m:r>
                      <m:d>
                        <m:dPr>
                          <m:ctrlPr>
                            <a:rPr lang="en-US" altLang="ja-JP" sz="1600" i="1">
                              <a:solidFill>
                                <a:schemeClr val="bg1"/>
                              </a:solidFill>
                              <a:latin typeface="Cambria Math"/>
                              <a:ea typeface="Cambria Math"/>
                            </a:rPr>
                          </m:ctrlPr>
                        </m:dPr>
                        <m:e>
                          <m:f>
                            <m:fPr>
                              <m:ctrlPr>
                                <a:rPr lang="en-US" altLang="ja-JP" sz="1600" i="1">
                                  <a:solidFill>
                                    <a:schemeClr val="bg1"/>
                                  </a:solidFill>
                                  <a:latin typeface="Cambria Math"/>
                                  <a:ea typeface="Cambria Math"/>
                                </a:rPr>
                              </m:ctrlPr>
                            </m:fPr>
                            <m:num>
                              <m:r>
                                <a:rPr lang="en-US" altLang="ja-JP" sz="1600" i="1">
                                  <a:solidFill>
                                    <a:schemeClr val="bg1"/>
                                  </a:solidFill>
                                  <a:latin typeface="Cambria Math"/>
                                  <a:ea typeface="Cambria Math"/>
                                </a:rPr>
                                <m:t>𝑎</m:t>
                              </m:r>
                              <m:r>
                                <a:rPr lang="ja-JP" altLang="en-US" sz="1600" i="1">
                                  <a:solidFill>
                                    <a:schemeClr val="bg1"/>
                                  </a:solidFill>
                                  <a:latin typeface="Cambria Math"/>
                                  <a:ea typeface="Cambria Math"/>
                                </a:rPr>
                                <m:t>𝜌</m:t>
                              </m:r>
                            </m:num>
                            <m:den>
                              <m:r>
                                <a:rPr lang="en-US" altLang="ja-JP" sz="1600" i="1">
                                  <a:solidFill>
                                    <a:schemeClr val="bg1"/>
                                  </a:solidFill>
                                  <a:latin typeface="Cambria Math"/>
                                  <a:ea typeface="Cambria Math"/>
                                </a:rPr>
                                <m:t>3</m:t>
                              </m:r>
                              <m:r>
                                <a:rPr lang="ja-JP" altLang="en-US" sz="1600" i="1">
                                  <a:solidFill>
                                    <a:schemeClr val="bg1"/>
                                  </a:solidFill>
                                  <a:latin typeface="Cambria Math"/>
                                  <a:ea typeface="Cambria Math"/>
                                </a:rPr>
                                <m:t>𝜎</m:t>
                              </m:r>
                              <m:sSub>
                                <m:sSubPr>
                                  <m:ctrlPr>
                                    <a:rPr lang="en-US" altLang="ja-JP" sz="1600" i="1">
                                      <a:solidFill>
                                        <a:schemeClr val="bg1"/>
                                      </a:solidFill>
                                      <a:latin typeface="Cambria Math"/>
                                      <a:ea typeface="Cambria Math"/>
                                    </a:rPr>
                                  </m:ctrlPr>
                                </m:sSubPr>
                                <m:e>
                                  <m:r>
                                    <a:rPr lang="en-US" altLang="ja-JP" sz="1600" i="1">
                                      <a:solidFill>
                                        <a:schemeClr val="bg1"/>
                                      </a:solidFill>
                                      <a:latin typeface="Cambria Math"/>
                                      <a:ea typeface="Cambria Math"/>
                                    </a:rPr>
                                    <m:t>𝑄</m:t>
                                  </m:r>
                                </m:e>
                                <m:sub>
                                  <m:r>
                                    <a:rPr lang="en-US" altLang="ja-JP" sz="1600" i="1">
                                      <a:solidFill>
                                        <a:schemeClr val="bg1"/>
                                      </a:solidFill>
                                      <a:latin typeface="Cambria Math"/>
                                      <a:ea typeface="Cambria Math"/>
                                    </a:rPr>
                                    <m:t>𝑒</m:t>
                                  </m:r>
                                </m:sub>
                              </m:sSub>
                              <m:sSup>
                                <m:sSupPr>
                                  <m:ctrlPr>
                                    <a:rPr lang="en-US" altLang="ja-JP" sz="1600" i="1">
                                      <a:solidFill>
                                        <a:schemeClr val="bg1"/>
                                      </a:solidFill>
                                      <a:latin typeface="Cambria Math"/>
                                      <a:ea typeface="Cambria Math"/>
                                    </a:rPr>
                                  </m:ctrlPr>
                                </m:sSupPr>
                                <m:e>
                                  <m:d>
                                    <m:dPr>
                                      <m:ctrlPr>
                                        <a:rPr lang="en-US" altLang="ja-JP" sz="1600" i="1">
                                          <a:solidFill>
                                            <a:schemeClr val="bg1"/>
                                          </a:solidFill>
                                          <a:latin typeface="Cambria Math"/>
                                          <a:ea typeface="Cambria Math"/>
                                        </a:rPr>
                                      </m:ctrlPr>
                                    </m:dPr>
                                    <m:e>
                                      <m:sSub>
                                        <m:sSubPr>
                                          <m:ctrlPr>
                                            <a:rPr lang="en-US" altLang="ja-JP" sz="1600" i="1">
                                              <a:solidFill>
                                                <a:schemeClr val="bg1"/>
                                              </a:solidFill>
                                              <a:latin typeface="Cambria Math"/>
                                              <a:ea typeface="Cambria Math"/>
                                            </a:rPr>
                                          </m:ctrlPr>
                                        </m:sSubPr>
                                        <m:e>
                                          <m:r>
                                            <a:rPr lang="en-US" altLang="ja-JP" sz="1600" i="1">
                                              <a:solidFill>
                                                <a:schemeClr val="bg1"/>
                                              </a:solidFill>
                                              <a:latin typeface="Cambria Math"/>
                                              <a:ea typeface="Cambria Math"/>
                                            </a:rPr>
                                            <m:t>𝑇</m:t>
                                          </m:r>
                                        </m:e>
                                        <m:sub>
                                          <m:r>
                                            <a:rPr lang="en-US" altLang="ja-JP" sz="1600" b="0" i="1" smtClean="0">
                                              <a:solidFill>
                                                <a:schemeClr val="bg1"/>
                                              </a:solidFill>
                                              <a:latin typeface="Cambria Math"/>
                                              <a:ea typeface="Cambria Math"/>
                                            </a:rPr>
                                            <m:t>𝑑𝑢𝑠𝑡</m:t>
                                          </m:r>
                                        </m:sub>
                                      </m:sSub>
                                    </m:e>
                                  </m:d>
                                </m:e>
                                <m:sup>
                                  <m:r>
                                    <a:rPr lang="en-US" altLang="ja-JP" sz="1600" i="1">
                                      <a:solidFill>
                                        <a:schemeClr val="bg1"/>
                                      </a:solidFill>
                                      <a:latin typeface="Cambria Math"/>
                                      <a:ea typeface="Cambria Math"/>
                                    </a:rPr>
                                    <m:t>4</m:t>
                                  </m:r>
                                </m:sup>
                              </m:sSup>
                            </m:den>
                          </m:f>
                        </m:e>
                      </m:d>
                      <m:sSub>
                        <m:sSubPr>
                          <m:ctrlPr>
                            <a:rPr lang="en-US" altLang="ja-JP" sz="1600" i="1">
                              <a:solidFill>
                                <a:schemeClr val="bg1"/>
                              </a:solidFill>
                              <a:latin typeface="Cambria Math"/>
                              <a:ea typeface="Cambria Math"/>
                            </a:rPr>
                          </m:ctrlPr>
                        </m:sSubPr>
                        <m:e>
                          <m:r>
                            <a:rPr lang="en-US" altLang="ja-JP" sz="1600" i="1">
                              <a:solidFill>
                                <a:schemeClr val="bg1"/>
                              </a:solidFill>
                              <a:latin typeface="Cambria Math"/>
                              <a:ea typeface="Cambria Math"/>
                            </a:rPr>
                            <m:t>𝐿</m:t>
                          </m:r>
                        </m:e>
                        <m:sub>
                          <m:r>
                            <a:rPr lang="en-US" altLang="ja-JP" sz="1600" i="1">
                              <a:solidFill>
                                <a:schemeClr val="bg1"/>
                              </a:solidFill>
                              <a:latin typeface="Cambria Math"/>
                              <a:ea typeface="Cambria Math"/>
                            </a:rPr>
                            <m:t>𝑑</m:t>
                          </m:r>
                          <m:r>
                            <a:rPr lang="en-US" altLang="ja-JP" sz="1600" b="0" i="1" smtClean="0">
                              <a:solidFill>
                                <a:schemeClr val="bg1"/>
                              </a:solidFill>
                              <a:latin typeface="Cambria Math"/>
                              <a:ea typeface="Cambria Math"/>
                            </a:rPr>
                            <m:t>𝑢𝑠𝑡</m:t>
                          </m:r>
                        </m:sub>
                      </m:sSub>
                    </m:oMath>
                  </m:oMathPara>
                </a14:m>
                <a:endParaRPr lang="en-US" altLang="ja-JP" sz="1600" dirty="0">
                  <a:solidFill>
                    <a:schemeClr val="bg1"/>
                  </a:solidFill>
                </a:endParaRPr>
              </a:p>
            </p:txBody>
          </p:sp>
        </mc:Choice>
        <mc:Fallback>
          <p:sp>
            <p:nvSpPr>
              <p:cNvPr id="15" name="Text Box 8"/>
              <p:cNvSpPr txBox="1">
                <a:spLocks noRot="1" noChangeAspect="1" noMove="1" noResize="1" noEditPoints="1" noAdjustHandles="1" noChangeArrowheads="1" noChangeShapeType="1" noTextEdit="1"/>
              </p:cNvSpPr>
              <p:nvPr/>
            </p:nvSpPr>
            <p:spPr bwMode="auto">
              <a:xfrm>
                <a:off x="802365" y="2495407"/>
                <a:ext cx="2905539" cy="645561"/>
              </a:xfrm>
              <a:prstGeom prst="rect">
                <a:avLst/>
              </a:prstGeom>
              <a:blipFill rotWithShape="1">
                <a:blip r:embed="rId4" cstate="print"/>
                <a:stretch>
                  <a:fillRect/>
                </a:stretch>
              </a:blip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ja-JP" altLang="en-US">
                    <a:noFill/>
                  </a:rPr>
                  <a:t> </a:t>
                </a:r>
              </a:p>
            </p:txBody>
          </p:sp>
        </mc:Fallback>
      </mc:AlternateContent>
      <p:grpSp>
        <p:nvGrpSpPr>
          <p:cNvPr id="18" name="グループ化 17"/>
          <p:cNvGrpSpPr/>
          <p:nvPr/>
        </p:nvGrpSpPr>
        <p:grpSpPr>
          <a:xfrm>
            <a:off x="4939552" y="3977570"/>
            <a:ext cx="1638336" cy="400110"/>
            <a:chOff x="7380312" y="3657600"/>
            <a:chExt cx="1638336" cy="400110"/>
          </a:xfrm>
        </p:grpSpPr>
        <p:sp>
          <p:nvSpPr>
            <p:cNvPr id="4" name="正方形/長方形 3"/>
            <p:cNvSpPr/>
            <p:nvPr/>
          </p:nvSpPr>
          <p:spPr bwMode="auto">
            <a:xfrm>
              <a:off x="7380312" y="3789040"/>
              <a:ext cx="160036" cy="160036"/>
            </a:xfrm>
            <a:prstGeom prst="rect">
              <a:avLst/>
            </a:prstGeom>
            <a:solidFill>
              <a:srgbClr val="FF00FF"/>
            </a:solidFill>
            <a:ln w="57150">
              <a:noFill/>
              <a:round/>
              <a:headEnd type="stealth" w="med" len="med"/>
              <a:tailEnd type="stealth" w="med" len="med"/>
            </a:ln>
            <a:effectLst/>
            <a:extLst/>
          </p:spPr>
          <p:txBody>
            <a:bodyPr rtlCol="0" anchor="ctr"/>
            <a:lstStyle/>
            <a:p>
              <a:pPr algn="ctr"/>
              <a:endParaRPr kumimoji="1" lang="ja-JP" altLang="en-US"/>
            </a:p>
          </p:txBody>
        </p:sp>
        <p:sp>
          <p:nvSpPr>
            <p:cNvPr id="14" name="Text Box 8"/>
            <p:cNvSpPr txBox="1">
              <a:spLocks noChangeArrowheads="1"/>
            </p:cNvSpPr>
            <p:nvPr/>
          </p:nvSpPr>
          <p:spPr bwMode="auto">
            <a:xfrm>
              <a:off x="7524328" y="3657600"/>
              <a:ext cx="1494320" cy="400110"/>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000" dirty="0" smtClean="0">
                  <a:solidFill>
                    <a:srgbClr val="FF00FF"/>
                  </a:solidFill>
                </a:rPr>
                <a:t>Smith+ 2005</a:t>
              </a:r>
              <a:endParaRPr lang="en-US" altLang="ja-JP" sz="2000" dirty="0">
                <a:solidFill>
                  <a:srgbClr val="FF00FF"/>
                </a:solidFill>
              </a:endParaRPr>
            </a:p>
          </p:txBody>
        </p:sp>
      </p:grpSp>
      <p:grpSp>
        <p:nvGrpSpPr>
          <p:cNvPr id="19" name="グループ化 18"/>
          <p:cNvGrpSpPr/>
          <p:nvPr/>
        </p:nvGrpSpPr>
        <p:grpSpPr>
          <a:xfrm>
            <a:off x="4932040" y="4325034"/>
            <a:ext cx="1335698" cy="400110"/>
            <a:chOff x="7372800" y="4005064"/>
            <a:chExt cx="1335698" cy="400110"/>
          </a:xfrm>
        </p:grpSpPr>
        <p:sp>
          <p:nvSpPr>
            <p:cNvPr id="8" name="円/楕円 7"/>
            <p:cNvSpPr/>
            <p:nvPr/>
          </p:nvSpPr>
          <p:spPr bwMode="auto">
            <a:xfrm>
              <a:off x="7372800" y="4123346"/>
              <a:ext cx="169750" cy="169750"/>
            </a:xfrm>
            <a:prstGeom prst="ellipse">
              <a:avLst/>
            </a:prstGeom>
            <a:solidFill>
              <a:srgbClr val="00FFFF"/>
            </a:solidFill>
            <a:ln w="57150">
              <a:noFill/>
              <a:round/>
              <a:headEnd type="stealth" w="med" len="med"/>
              <a:tailEnd type="stealth" w="med" len="med"/>
            </a:ln>
            <a:effectLst/>
            <a:extLst/>
          </p:spPr>
          <p:txBody>
            <a:bodyPr rtlCol="0" anchor="ctr"/>
            <a:lstStyle/>
            <a:p>
              <a:pPr algn="ctr"/>
              <a:endParaRPr kumimoji="1" lang="ja-JP" altLang="en-US"/>
            </a:p>
          </p:txBody>
        </p:sp>
        <p:sp>
          <p:nvSpPr>
            <p:cNvPr id="17" name="Text Box 8"/>
            <p:cNvSpPr txBox="1">
              <a:spLocks noChangeArrowheads="1"/>
            </p:cNvSpPr>
            <p:nvPr/>
          </p:nvSpPr>
          <p:spPr bwMode="auto">
            <a:xfrm>
              <a:off x="7524328" y="4005064"/>
              <a:ext cx="1184170" cy="400110"/>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000" dirty="0" smtClean="0">
                  <a:solidFill>
                    <a:srgbClr val="00FFFF"/>
                  </a:solidFill>
                </a:rPr>
                <a:t>This work</a:t>
              </a:r>
              <a:endParaRPr lang="en-US" altLang="ja-JP" sz="2000" dirty="0">
                <a:solidFill>
                  <a:srgbClr val="00FFFF"/>
                </a:solidFill>
              </a:endParaRPr>
            </a:p>
          </p:txBody>
        </p:sp>
      </p:grpSp>
      <p:graphicFrame>
        <p:nvGraphicFramePr>
          <p:cNvPr id="13" name="表 12"/>
          <p:cNvGraphicFramePr>
            <a:graphicFrameLocks noGrp="1"/>
          </p:cNvGraphicFramePr>
          <p:nvPr>
            <p:extLst>
              <p:ext uri="{D42A27DB-BD31-4B8C-83A1-F6EECF244321}">
                <p14:modId xmlns:p14="http://schemas.microsoft.com/office/powerpoint/2010/main" xmlns="" val="2152863637"/>
              </p:ext>
            </p:extLst>
          </p:nvPr>
        </p:nvGraphicFramePr>
        <p:xfrm>
          <a:off x="179512" y="4221088"/>
          <a:ext cx="3888432" cy="2133600"/>
        </p:xfrm>
        <a:graphic>
          <a:graphicData uri="http://schemas.openxmlformats.org/drawingml/2006/table">
            <a:tbl>
              <a:tblPr firstRow="1" bandRow="1">
                <a:tableStyleId>{073A0DAA-6AF3-43AB-8588-CEC1D06C72B9}</a:tableStyleId>
              </a:tblPr>
              <a:tblGrid>
                <a:gridCol w="579815"/>
                <a:gridCol w="1508417"/>
                <a:gridCol w="1800200"/>
              </a:tblGrid>
              <a:tr h="303615">
                <a:tc>
                  <a:txBody>
                    <a:bodyPr/>
                    <a:lstStyle/>
                    <a:p>
                      <a:pPr algn="ctr"/>
                      <a:endParaRPr kumimoji="1" lang="ja-JP" altLang="en-US" sz="1400" dirty="0"/>
                    </a:p>
                  </a:txBody>
                  <a:tcPr/>
                </a:tc>
                <a:tc>
                  <a:txBody>
                    <a:bodyPr/>
                    <a:lstStyle/>
                    <a:p>
                      <a:pPr algn="ctr"/>
                      <a:r>
                        <a:rPr kumimoji="1" lang="en-US" altLang="ja-JP" sz="1400" dirty="0" smtClean="0"/>
                        <a:t>parameter</a:t>
                      </a:r>
                      <a:endParaRPr kumimoji="1" lang="ja-JP" altLang="en-US" sz="1400" dirty="0"/>
                    </a:p>
                  </a:txBody>
                  <a:tcPr/>
                </a:tc>
                <a:tc>
                  <a:txBody>
                    <a:bodyPr/>
                    <a:lstStyle/>
                    <a:p>
                      <a:pPr algn="ctr"/>
                      <a:r>
                        <a:rPr kumimoji="1" lang="en-US" altLang="ja-JP" sz="1400" dirty="0" smtClean="0"/>
                        <a:t>value</a:t>
                      </a:r>
                      <a:endParaRPr kumimoji="1" lang="ja-JP" altLang="en-US" sz="1400" dirty="0"/>
                    </a:p>
                  </a:txBody>
                  <a:tcPr/>
                </a:tc>
              </a:tr>
              <a:tr h="303615">
                <a:tc>
                  <a:txBody>
                    <a:bodyPr/>
                    <a:lstStyle/>
                    <a:p>
                      <a:pPr algn="ctr"/>
                      <a:r>
                        <a:rPr kumimoji="1" lang="en-US" altLang="ja-JP" sz="1400" dirty="0" smtClean="0"/>
                        <a:t>a</a:t>
                      </a:r>
                      <a:endParaRPr kumimoji="1" lang="ja-JP" altLang="en-US" sz="1400" dirty="0"/>
                    </a:p>
                  </a:txBody>
                  <a:tcPr/>
                </a:tc>
                <a:tc>
                  <a:txBody>
                    <a:bodyPr/>
                    <a:lstStyle/>
                    <a:p>
                      <a:pPr algn="ctr"/>
                      <a:r>
                        <a:rPr kumimoji="1" lang="en-US" altLang="ja-JP" sz="1400" dirty="0" smtClean="0"/>
                        <a:t>Grain size</a:t>
                      </a:r>
                      <a:endParaRPr kumimoji="1" lang="ja-JP" altLang="en-US" sz="1400" dirty="0"/>
                    </a:p>
                  </a:txBody>
                  <a:tcPr/>
                </a:tc>
                <a:tc>
                  <a:txBody>
                    <a:bodyPr/>
                    <a:lstStyle/>
                    <a:p>
                      <a:pPr algn="ctr"/>
                      <a:r>
                        <a:rPr kumimoji="1" lang="en-US" altLang="ja-JP" sz="1400" dirty="0" smtClean="0"/>
                        <a:t>0.05-1.0 [um]</a:t>
                      </a:r>
                      <a:endParaRPr kumimoji="1" lang="ja-JP" altLang="en-US" sz="1400" dirty="0"/>
                    </a:p>
                  </a:txBody>
                  <a:tcPr/>
                </a:tc>
              </a:tr>
              <a:tr h="303615">
                <a:tc>
                  <a:txBody>
                    <a:bodyPr/>
                    <a:lstStyle/>
                    <a:p>
                      <a:pPr algn="ctr"/>
                      <a:r>
                        <a:rPr kumimoji="1" lang="en-US" altLang="ja-JP" sz="1400" dirty="0" smtClean="0"/>
                        <a:t>ρ</a:t>
                      </a:r>
                      <a:endParaRPr kumimoji="1" lang="ja-JP" altLang="en-US" sz="1400" dirty="0"/>
                    </a:p>
                  </a:txBody>
                  <a:tcPr/>
                </a:tc>
                <a:tc>
                  <a:txBody>
                    <a:bodyPr/>
                    <a:lstStyle/>
                    <a:p>
                      <a:pPr algn="ctr"/>
                      <a:r>
                        <a:rPr kumimoji="1" lang="en-US" altLang="ja-JP" sz="1400" dirty="0" smtClean="0"/>
                        <a:t>Density</a:t>
                      </a:r>
                      <a:endParaRPr kumimoji="1" lang="ja-JP"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2.25 [g/cm</a:t>
                      </a:r>
                      <a:r>
                        <a:rPr kumimoji="1" lang="en-US" altLang="ja-JP" sz="1400" baseline="30000" dirty="0" smtClean="0"/>
                        <a:t>3</a:t>
                      </a:r>
                      <a:r>
                        <a:rPr kumimoji="1" lang="en-US" altLang="ja-JP" sz="1400" dirty="0" smtClean="0"/>
                        <a:t>]</a:t>
                      </a:r>
                      <a:endParaRPr kumimoji="1" lang="ja-JP" altLang="en-US" sz="1400" dirty="0"/>
                    </a:p>
                  </a:txBody>
                  <a:tcPr/>
                </a:tc>
              </a:tr>
              <a:tr h="303615">
                <a:tc>
                  <a:txBody>
                    <a:bodyPr/>
                    <a:lstStyle/>
                    <a:p>
                      <a:pPr algn="ctr"/>
                      <a:r>
                        <a:rPr kumimoji="1" lang="en-US" altLang="ja-JP" sz="1400" dirty="0" smtClean="0"/>
                        <a:t>σ</a:t>
                      </a:r>
                      <a:endParaRPr kumimoji="1" lang="ja-JP" altLang="en-US" sz="1400" dirty="0"/>
                    </a:p>
                  </a:txBody>
                  <a:tcPr/>
                </a:tc>
                <a:tc>
                  <a:txBody>
                    <a:bodyPr/>
                    <a:lstStyle/>
                    <a:p>
                      <a:pPr algn="ctr"/>
                      <a:r>
                        <a:rPr kumimoji="1" lang="en-US" altLang="ja-JP" sz="1400" dirty="0" smtClean="0"/>
                        <a:t>Stefan-</a:t>
                      </a:r>
                      <a:r>
                        <a:rPr kumimoji="1" lang="en-US" altLang="ja-JP" sz="1400" dirty="0" err="1" smtClean="0"/>
                        <a:t>Boltzman</a:t>
                      </a:r>
                      <a:endParaRPr kumimoji="1" lang="ja-JP" altLang="en-US" sz="1400" dirty="0"/>
                    </a:p>
                  </a:txBody>
                  <a:tcPr/>
                </a:tc>
                <a:tc>
                  <a:txBody>
                    <a:bodyPr/>
                    <a:lstStyle/>
                    <a:p>
                      <a:pPr algn="ctr"/>
                      <a:r>
                        <a:rPr kumimoji="1" lang="en-US" altLang="ja-JP" sz="1400" dirty="0" smtClean="0"/>
                        <a:t>5.7e-8 [W/m</a:t>
                      </a:r>
                      <a:r>
                        <a:rPr kumimoji="1" lang="en-US" altLang="ja-JP" sz="1400" baseline="30000" dirty="0" smtClean="0"/>
                        <a:t>2</a:t>
                      </a:r>
                      <a:r>
                        <a:rPr kumimoji="1" lang="en-US" altLang="ja-JP" sz="1400" dirty="0" smtClean="0"/>
                        <a:t>/K</a:t>
                      </a:r>
                      <a:r>
                        <a:rPr kumimoji="1" lang="en-US" altLang="ja-JP" sz="1400" baseline="30000" dirty="0" smtClean="0"/>
                        <a:t>4</a:t>
                      </a:r>
                      <a:r>
                        <a:rPr kumimoji="1" lang="en-US" altLang="ja-JP" sz="1400" dirty="0" smtClean="0"/>
                        <a:t>]</a:t>
                      </a:r>
                      <a:endParaRPr kumimoji="1" lang="ja-JP" altLang="en-US" sz="1400" dirty="0"/>
                    </a:p>
                  </a:txBody>
                  <a:tcPr/>
                </a:tc>
              </a:tr>
              <a:tr h="303615">
                <a:tc>
                  <a:txBody>
                    <a:bodyPr/>
                    <a:lstStyle/>
                    <a:p>
                      <a:pPr algn="ctr"/>
                      <a:r>
                        <a:rPr lang="en-US" altLang="ja-JP" sz="1400" dirty="0" err="1" smtClean="0">
                          <a:solidFill>
                            <a:schemeClr val="tx1"/>
                          </a:solidFill>
                        </a:rPr>
                        <a:t>Q</a:t>
                      </a:r>
                      <a:r>
                        <a:rPr lang="en-US" altLang="ja-JP" sz="1400" baseline="-25000" dirty="0" err="1" smtClean="0">
                          <a:solidFill>
                            <a:schemeClr val="tx1"/>
                          </a:solidFill>
                        </a:rPr>
                        <a:t>e</a:t>
                      </a:r>
                      <a:r>
                        <a:rPr lang="en-US" altLang="ja-JP" sz="1400" baseline="-25000" dirty="0" smtClean="0">
                          <a:solidFill>
                            <a:schemeClr val="tx1"/>
                          </a:solidFill>
                        </a:rPr>
                        <a:t> </a:t>
                      </a:r>
                      <a:endParaRPr kumimoji="1" lang="ja-JP" altLang="en-US" sz="1400" dirty="0"/>
                    </a:p>
                  </a:txBody>
                  <a:tcPr/>
                </a:tc>
                <a:tc>
                  <a:txBody>
                    <a:bodyPr/>
                    <a:lstStyle/>
                    <a:p>
                      <a:pPr algn="ctr"/>
                      <a:r>
                        <a:rPr kumimoji="1" lang="en-US" altLang="ja-JP" sz="1400" dirty="0" smtClean="0"/>
                        <a:t>Emissivity</a:t>
                      </a:r>
                      <a:endParaRPr kumimoji="1" lang="ja-JP"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Gilman+ 1974</a:t>
                      </a:r>
                      <a:endParaRPr kumimoji="1" lang="ja-JP" altLang="en-US" sz="1400" dirty="0" smtClean="0"/>
                    </a:p>
                  </a:txBody>
                  <a:tcPr/>
                </a:tc>
              </a:tr>
              <a:tr h="303615">
                <a:tc>
                  <a:txBody>
                    <a:bodyPr/>
                    <a:lstStyle/>
                    <a:p>
                      <a:pPr algn="ctr"/>
                      <a:r>
                        <a:rPr lang="en-US" altLang="ja-JP" sz="1400" dirty="0" err="1" smtClean="0">
                          <a:solidFill>
                            <a:schemeClr val="tx1"/>
                          </a:solidFill>
                        </a:rPr>
                        <a:t>T</a:t>
                      </a:r>
                      <a:r>
                        <a:rPr lang="en-US" altLang="ja-JP" sz="1400" baseline="-25000" dirty="0" err="1" smtClean="0">
                          <a:solidFill>
                            <a:schemeClr val="tx1"/>
                          </a:solidFill>
                        </a:rPr>
                        <a:t>dust</a:t>
                      </a:r>
                      <a:endParaRPr kumimoji="1" lang="ja-JP" altLang="en-US" sz="1400" dirty="0"/>
                    </a:p>
                  </a:txBody>
                  <a:tcPr/>
                </a:tc>
                <a:tc>
                  <a:txBody>
                    <a:bodyPr/>
                    <a:lstStyle/>
                    <a:p>
                      <a:pPr algn="ctr"/>
                      <a:r>
                        <a:rPr kumimoji="1" lang="en-US" altLang="ja-JP" sz="1400" dirty="0" smtClean="0"/>
                        <a:t>Temperature</a:t>
                      </a:r>
                      <a:endParaRPr kumimoji="1" lang="ja-JP" altLang="en-US" sz="1400" dirty="0"/>
                    </a:p>
                  </a:txBody>
                  <a:tcPr/>
                </a:tc>
                <a:tc>
                  <a:txBody>
                    <a:bodyPr/>
                    <a:lstStyle/>
                    <a:p>
                      <a:pPr algn="ctr"/>
                      <a:r>
                        <a:rPr kumimoji="1" lang="en-US" altLang="ja-JP" sz="1400" dirty="0" smtClean="0"/>
                        <a:t>70 [K]</a:t>
                      </a:r>
                      <a:endParaRPr kumimoji="1" lang="ja-JP" altLang="en-US" sz="1400" dirty="0"/>
                    </a:p>
                  </a:txBody>
                  <a:tcPr/>
                </a:tc>
              </a:tr>
              <a:tr h="303615">
                <a:tc>
                  <a:txBody>
                    <a:bodyPr/>
                    <a:lstStyle/>
                    <a:p>
                      <a:pPr algn="ctr"/>
                      <a:r>
                        <a:rPr lang="en-US" altLang="ja-JP" sz="1400" dirty="0" err="1" smtClean="0">
                          <a:solidFill>
                            <a:schemeClr val="tx1"/>
                          </a:solidFill>
                        </a:rPr>
                        <a:t>L</a:t>
                      </a:r>
                      <a:r>
                        <a:rPr lang="en-US" altLang="ja-JP" sz="1400" baseline="-25000" dirty="0" err="1" smtClean="0">
                          <a:solidFill>
                            <a:schemeClr val="tx1"/>
                          </a:solidFill>
                        </a:rPr>
                        <a:t>dust</a:t>
                      </a:r>
                      <a:endParaRPr kumimoji="1" lang="ja-JP" altLang="en-US" sz="1400" dirty="0"/>
                    </a:p>
                  </a:txBody>
                  <a:tcPr/>
                </a:tc>
                <a:tc>
                  <a:txBody>
                    <a:bodyPr/>
                    <a:lstStyle/>
                    <a:p>
                      <a:pPr algn="ctr"/>
                      <a:r>
                        <a:rPr kumimoji="1" lang="en-US" altLang="ja-JP" sz="1400" dirty="0" smtClean="0"/>
                        <a:t>Luminosity</a:t>
                      </a:r>
                      <a:endParaRPr kumimoji="1" lang="ja-JP" altLang="en-US" sz="1400" dirty="0"/>
                    </a:p>
                  </a:txBody>
                  <a:tcPr/>
                </a:tc>
                <a:tc>
                  <a:txBody>
                    <a:bodyPr/>
                    <a:lstStyle/>
                    <a:p>
                      <a:pPr algn="ctr"/>
                      <a:r>
                        <a:rPr kumimoji="1" lang="en-US" altLang="ja-JP" sz="1400" dirty="0" smtClean="0"/>
                        <a:t>540 [L</a:t>
                      </a:r>
                      <a:r>
                        <a:rPr lang="ja-JP" altLang="en-US" sz="800" dirty="0" smtClean="0">
                          <a:solidFill>
                            <a:schemeClr val="tx1"/>
                          </a:solidFill>
                          <a:cs typeface="Calibri"/>
                        </a:rPr>
                        <a:t>☉</a:t>
                      </a:r>
                      <a:r>
                        <a:rPr kumimoji="1" lang="en-US" altLang="ja-JP" sz="1400" dirty="0" smtClean="0"/>
                        <a:t>]</a:t>
                      </a:r>
                      <a:endParaRPr kumimoji="1" lang="ja-JP" altLang="en-US" sz="1400" dirty="0"/>
                    </a:p>
                  </a:txBody>
                  <a:tcPr/>
                </a:tc>
              </a:tr>
            </a:tbl>
          </a:graphicData>
        </a:graphic>
      </p:graphicFrame>
      <p:sp>
        <p:nvSpPr>
          <p:cNvPr id="16" name="正方形/長方形 15"/>
          <p:cNvSpPr/>
          <p:nvPr/>
        </p:nvSpPr>
        <p:spPr bwMode="auto">
          <a:xfrm>
            <a:off x="3203848" y="5445224"/>
            <a:ext cx="1116152" cy="1112700"/>
          </a:xfrm>
          <a:prstGeom prst="rect">
            <a:avLst/>
          </a:prstGeom>
          <a:noFill/>
          <a:ln w="57150">
            <a:solidFill>
              <a:srgbClr val="00FFFF"/>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24" name="正方形/長方形 23"/>
          <p:cNvSpPr/>
          <p:nvPr/>
        </p:nvSpPr>
        <p:spPr bwMode="auto">
          <a:xfrm>
            <a:off x="539552" y="3284984"/>
            <a:ext cx="3096344" cy="588640"/>
          </a:xfrm>
          <a:prstGeom prst="rect">
            <a:avLst/>
          </a:prstGeom>
          <a:noFill/>
          <a:ln w="57150">
            <a:solidFill>
              <a:srgbClr val="00FFFF"/>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grpSp>
        <p:nvGrpSpPr>
          <p:cNvPr id="26" name="グループ化 25"/>
          <p:cNvGrpSpPr/>
          <p:nvPr/>
        </p:nvGrpSpPr>
        <p:grpSpPr>
          <a:xfrm>
            <a:off x="7884368" y="3861048"/>
            <a:ext cx="91012" cy="360239"/>
            <a:chOff x="7910870" y="4545024"/>
            <a:chExt cx="91012" cy="360239"/>
          </a:xfrm>
        </p:grpSpPr>
        <p:sp>
          <p:nvSpPr>
            <p:cNvPr id="27" name="Line 10"/>
            <p:cNvSpPr>
              <a:spLocks noChangeShapeType="1"/>
            </p:cNvSpPr>
            <p:nvPr/>
          </p:nvSpPr>
          <p:spPr bwMode="auto">
            <a:xfrm>
              <a:off x="7957743" y="4545024"/>
              <a:ext cx="0" cy="360239"/>
            </a:xfrm>
            <a:prstGeom prst="line">
              <a:avLst/>
            </a:prstGeom>
            <a:noFill/>
            <a:ln w="38100">
              <a:solidFill>
                <a:srgbClr val="00FFFF"/>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28" name="Oval 12"/>
            <p:cNvSpPr>
              <a:spLocks noChangeAspect="1" noChangeArrowheads="1"/>
            </p:cNvSpPr>
            <p:nvPr/>
          </p:nvSpPr>
          <p:spPr bwMode="auto">
            <a:xfrm>
              <a:off x="7910870" y="4681840"/>
              <a:ext cx="91012" cy="91012"/>
            </a:xfrm>
            <a:prstGeom prst="ellipse">
              <a:avLst/>
            </a:prstGeom>
            <a:solidFill>
              <a:srgbClr val="00FFFF"/>
            </a:solidFill>
            <a:ln w="9525">
              <a:solidFill>
                <a:schemeClr val="tx1"/>
              </a:solidFill>
              <a:round/>
              <a:headEnd/>
              <a:tailEnd/>
            </a:ln>
            <a:effectLst/>
          </p:spPr>
          <p:txBody>
            <a:bodyPr wrap="none" anchor="ctr"/>
            <a:lstStyle/>
            <a:p>
              <a:endParaRPr lang="ja-JP" altLang="en-US"/>
            </a:p>
          </p:txBody>
        </p:sp>
      </p:grpSp>
      <p:sp>
        <p:nvSpPr>
          <p:cNvPr id="25" name="正方形/長方形 24"/>
          <p:cNvSpPr/>
          <p:nvPr/>
        </p:nvSpPr>
        <p:spPr bwMode="auto">
          <a:xfrm>
            <a:off x="7322712" y="4449600"/>
            <a:ext cx="72000" cy="72000"/>
          </a:xfrm>
          <a:prstGeom prst="rect">
            <a:avLst/>
          </a:prstGeom>
          <a:solidFill>
            <a:srgbClr val="FF00FF"/>
          </a:solidFill>
          <a:ln w="57150">
            <a:noFill/>
            <a:round/>
            <a:headEnd type="stealth" w="med" len="med"/>
            <a:tailEnd type="stealth" w="med" len="med"/>
          </a:ln>
          <a:effectLst/>
          <a:extLst/>
        </p:spPr>
        <p:txBody>
          <a:bodyPr rtlCol="0" anchor="ctr"/>
          <a:lstStyle/>
          <a:p>
            <a:pPr algn="ctr"/>
            <a:endParaRPr kumimoji="1" lang="ja-JP" altLang="en-US"/>
          </a:p>
        </p:txBody>
      </p:sp>
      <p:grpSp>
        <p:nvGrpSpPr>
          <p:cNvPr id="22" name="グループ化 21"/>
          <p:cNvGrpSpPr/>
          <p:nvPr/>
        </p:nvGrpSpPr>
        <p:grpSpPr>
          <a:xfrm>
            <a:off x="7394400" y="4269600"/>
            <a:ext cx="63708" cy="268303"/>
            <a:chOff x="7394400" y="4293096"/>
            <a:chExt cx="63708" cy="268303"/>
          </a:xfrm>
        </p:grpSpPr>
        <p:sp>
          <p:nvSpPr>
            <p:cNvPr id="30" name="Line 10"/>
            <p:cNvSpPr>
              <a:spLocks noChangeShapeType="1"/>
            </p:cNvSpPr>
            <p:nvPr/>
          </p:nvSpPr>
          <p:spPr bwMode="auto">
            <a:xfrm>
              <a:off x="7429033" y="4293096"/>
              <a:ext cx="1367" cy="268303"/>
            </a:xfrm>
            <a:prstGeom prst="line">
              <a:avLst/>
            </a:prstGeom>
            <a:noFill/>
            <a:ln w="38100">
              <a:solidFill>
                <a:srgbClr val="00FFFF"/>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31" name="Oval 12"/>
            <p:cNvSpPr>
              <a:spLocks noChangeAspect="1" noChangeArrowheads="1"/>
            </p:cNvSpPr>
            <p:nvPr/>
          </p:nvSpPr>
          <p:spPr bwMode="auto">
            <a:xfrm>
              <a:off x="7394400" y="4392000"/>
              <a:ext cx="63708" cy="63708"/>
            </a:xfrm>
            <a:prstGeom prst="ellipse">
              <a:avLst/>
            </a:prstGeom>
            <a:solidFill>
              <a:srgbClr val="00FFFF"/>
            </a:solidFill>
            <a:ln w="9525">
              <a:solidFill>
                <a:schemeClr val="tx1"/>
              </a:solidFill>
              <a:round/>
              <a:headEnd/>
              <a:tailEnd/>
            </a:ln>
            <a:effectLst/>
          </p:spPr>
          <p:txBody>
            <a:bodyPr wrap="none" anchor="ctr"/>
            <a:lstStyle/>
            <a:p>
              <a:endParaRPr lang="ja-JP" altLang="en-US"/>
            </a:p>
          </p:txBody>
        </p:sp>
      </p:grpSp>
      <p:sp>
        <p:nvSpPr>
          <p:cNvPr id="36" name="正方形/長方形 35"/>
          <p:cNvSpPr/>
          <p:nvPr/>
        </p:nvSpPr>
        <p:spPr bwMode="auto">
          <a:xfrm>
            <a:off x="6966000" y="4503600"/>
            <a:ext cx="72000" cy="72000"/>
          </a:xfrm>
          <a:prstGeom prst="rect">
            <a:avLst/>
          </a:prstGeom>
          <a:solidFill>
            <a:srgbClr val="FF00FF"/>
          </a:solidFill>
          <a:ln w="57150">
            <a:noFill/>
            <a:round/>
            <a:headEnd type="stealth" w="med" len="med"/>
            <a:tailEnd type="stealth" w="med" len="med"/>
          </a:ln>
          <a:effectLst/>
          <a:extLst/>
        </p:spPr>
        <p:txBody>
          <a:bodyPr rtlCol="0" anchor="ctr"/>
          <a:lstStyle/>
          <a:p>
            <a:pPr algn="ctr"/>
            <a:endParaRPr kumimoji="1" lang="ja-JP" altLang="en-US"/>
          </a:p>
        </p:txBody>
      </p:sp>
      <p:sp>
        <p:nvSpPr>
          <p:cNvPr id="37" name="正方形/長方形 36"/>
          <p:cNvSpPr/>
          <p:nvPr/>
        </p:nvSpPr>
        <p:spPr bwMode="auto">
          <a:xfrm>
            <a:off x="6699600" y="4521600"/>
            <a:ext cx="72000" cy="72000"/>
          </a:xfrm>
          <a:prstGeom prst="rect">
            <a:avLst/>
          </a:prstGeom>
          <a:solidFill>
            <a:srgbClr val="FF00FF"/>
          </a:solidFill>
          <a:ln w="57150">
            <a:noFill/>
            <a:round/>
            <a:headEnd type="stealth" w="med" len="med"/>
            <a:tailEnd type="stealth" w="med" len="med"/>
          </a:ln>
          <a:effectLst/>
          <a:extLst/>
        </p:spPr>
        <p:txBody>
          <a:bodyPr rtlCol="0" anchor="ctr"/>
          <a:lstStyle/>
          <a:p>
            <a:pPr algn="ctr"/>
            <a:endParaRPr kumimoji="1" lang="ja-JP" altLang="en-US"/>
          </a:p>
        </p:txBody>
      </p:sp>
      <p:sp>
        <p:nvSpPr>
          <p:cNvPr id="38" name="正方形/長方形 37"/>
          <p:cNvSpPr/>
          <p:nvPr/>
        </p:nvSpPr>
        <p:spPr bwMode="auto">
          <a:xfrm>
            <a:off x="7063200" y="4437112"/>
            <a:ext cx="72000" cy="72000"/>
          </a:xfrm>
          <a:prstGeom prst="rect">
            <a:avLst/>
          </a:prstGeom>
          <a:solidFill>
            <a:srgbClr val="FF00FF"/>
          </a:solidFill>
          <a:ln w="57150">
            <a:noFill/>
            <a:round/>
            <a:headEnd type="stealth" w="med" len="med"/>
            <a:tailEnd type="stealth" w="med" len="med"/>
          </a:ln>
          <a:effectLst/>
          <a:extLst/>
        </p:spPr>
        <p:txBody>
          <a:bodyPr rtlCol="0" anchor="ctr"/>
          <a:lstStyle/>
          <a:p>
            <a:pPr algn="ctr"/>
            <a:endParaRPr kumimoji="1" lang="ja-JP" altLang="en-US"/>
          </a:p>
        </p:txBody>
      </p:sp>
    </p:spTree>
    <p:extLst>
      <p:ext uri="{BB962C8B-B14F-4D97-AF65-F5344CB8AC3E}">
        <p14:creationId xmlns:p14="http://schemas.microsoft.com/office/powerpoint/2010/main" xmlns="" val="2051967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57200" y="-27384"/>
            <a:ext cx="8229600" cy="1143000"/>
          </a:xfrm>
        </p:spPr>
        <p:txBody>
          <a:bodyPr/>
          <a:lstStyle/>
          <a:p>
            <a:r>
              <a:rPr kumimoji="1" lang="en-US" altLang="ja-JP" dirty="0" smtClean="0">
                <a:solidFill>
                  <a:schemeClr val="bg1"/>
                </a:solidFill>
              </a:rPr>
              <a:t>Massive dust torus in Mz3</a:t>
            </a:r>
            <a:endParaRPr kumimoji="1" lang="ja-JP" altLang="en-US" dirty="0">
              <a:solidFill>
                <a:schemeClr val="bg1"/>
              </a:solidFill>
            </a:endParaRPr>
          </a:p>
        </p:txBody>
      </p:sp>
      <p:grpSp>
        <p:nvGrpSpPr>
          <p:cNvPr id="7" name="グループ化 6"/>
          <p:cNvGrpSpPr/>
          <p:nvPr/>
        </p:nvGrpSpPr>
        <p:grpSpPr>
          <a:xfrm>
            <a:off x="5724128" y="1545552"/>
            <a:ext cx="1835696" cy="4835776"/>
            <a:chOff x="7452320" y="1545552"/>
            <a:chExt cx="1835696" cy="4835776"/>
          </a:xfrm>
        </p:grpSpPr>
        <p:sp>
          <p:nvSpPr>
            <p:cNvPr id="31" name="正方形/長方形 30"/>
            <p:cNvSpPr/>
            <p:nvPr/>
          </p:nvSpPr>
          <p:spPr bwMode="auto">
            <a:xfrm>
              <a:off x="7452320" y="1545552"/>
              <a:ext cx="1835696" cy="4835776"/>
            </a:xfrm>
            <a:prstGeom prst="rect">
              <a:avLst/>
            </a:prstGeom>
            <a:solidFill>
              <a:schemeClr val="tx1"/>
            </a:solidFill>
            <a:ln w="57150">
              <a:noFill/>
              <a:round/>
              <a:headEnd type="stealth" w="med" len="med"/>
              <a:tailEnd type="stealth" w="med" len="med"/>
            </a:ln>
            <a:effectLst/>
            <a:extLst/>
          </p:spPr>
          <p:txBody>
            <a:bodyPr rtlCol="0" anchor="ctr"/>
            <a:lstStyle/>
            <a:p>
              <a:pPr algn="ctr"/>
              <a:endParaRPr kumimoji="1" lang="ja-JP" alt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34275" y="1627783"/>
              <a:ext cx="1609725" cy="468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4" name="グループ化 3"/>
          <p:cNvGrpSpPr/>
          <p:nvPr/>
        </p:nvGrpSpPr>
        <p:grpSpPr>
          <a:xfrm>
            <a:off x="1584176" y="1545552"/>
            <a:ext cx="1835696" cy="4835776"/>
            <a:chOff x="0" y="1411759"/>
            <a:chExt cx="1835696" cy="4835776"/>
          </a:xfrm>
        </p:grpSpPr>
        <p:sp>
          <p:nvSpPr>
            <p:cNvPr id="2" name="正方形/長方形 1"/>
            <p:cNvSpPr/>
            <p:nvPr/>
          </p:nvSpPr>
          <p:spPr bwMode="auto">
            <a:xfrm>
              <a:off x="0" y="1411759"/>
              <a:ext cx="1835696" cy="4835776"/>
            </a:xfrm>
            <a:prstGeom prst="rect">
              <a:avLst/>
            </a:prstGeom>
            <a:solidFill>
              <a:schemeClr val="tx1"/>
            </a:solidFill>
            <a:ln w="57150">
              <a:noFill/>
              <a:round/>
              <a:headEnd type="stealth" w="med" len="med"/>
              <a:tailEnd type="stealth" w="med" len="med"/>
            </a:ln>
            <a:effectLst/>
            <a:extLst/>
          </p:spPr>
          <p:txBody>
            <a:bodyPr rtlCol="0" anchor="ctr"/>
            <a:lstStyle/>
            <a:p>
              <a:pPr algn="ctr"/>
              <a:endParaRPr kumimoji="1" lang="ja-JP" alt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463" y="1411759"/>
              <a:ext cx="1487487" cy="468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30" name="Text Box 15"/>
          <p:cNvSpPr txBox="1">
            <a:spLocks noChangeArrowheads="1"/>
          </p:cNvSpPr>
          <p:nvPr/>
        </p:nvSpPr>
        <p:spPr bwMode="auto">
          <a:xfrm>
            <a:off x="1691680" y="2338657"/>
            <a:ext cx="1552155" cy="646331"/>
          </a:xfrm>
          <a:prstGeom prst="rect">
            <a:avLst/>
          </a:prstGeom>
          <a:noFill/>
          <a:ln w="38100">
            <a:solidFill>
              <a:srgbClr val="FFFF00"/>
            </a:solidFill>
          </a:ln>
          <a:effectLst/>
          <a:extLst/>
        </p:spPr>
        <p:txBody>
          <a:bodyPr wrap="none">
            <a:spAutoFit/>
          </a:bodyPr>
          <a:lstStyle/>
          <a:p>
            <a:pPr algn="ctr"/>
            <a:r>
              <a:rPr lang="en-US" altLang="ja-JP" dirty="0" smtClean="0">
                <a:solidFill>
                  <a:srgbClr val="FFFF00"/>
                </a:solidFill>
              </a:rPr>
              <a:t>Light dust disk</a:t>
            </a:r>
          </a:p>
          <a:p>
            <a:pPr algn="ctr"/>
            <a:r>
              <a:rPr lang="en-US" altLang="ja-JP" dirty="0">
                <a:solidFill>
                  <a:srgbClr val="FFFF00"/>
                </a:solidFill>
              </a:rPr>
              <a:t>1.0x10</a:t>
            </a:r>
            <a:r>
              <a:rPr lang="en-US" altLang="ja-JP" baseline="30000" dirty="0">
                <a:solidFill>
                  <a:srgbClr val="FFFF00"/>
                </a:solidFill>
              </a:rPr>
              <a:t>-5</a:t>
            </a:r>
            <a:r>
              <a:rPr lang="en-US" altLang="ja-JP" dirty="0">
                <a:solidFill>
                  <a:srgbClr val="FFFF00"/>
                </a:solidFill>
              </a:rPr>
              <a:t> M</a:t>
            </a:r>
            <a:r>
              <a:rPr lang="ja-JP" altLang="en-US" sz="900" dirty="0">
                <a:solidFill>
                  <a:srgbClr val="FFFF00"/>
                </a:solidFill>
                <a:cs typeface="Calibri"/>
              </a:rPr>
              <a:t>☉</a:t>
            </a:r>
            <a:endParaRPr lang="en-US" altLang="ja-JP" dirty="0">
              <a:solidFill>
                <a:srgbClr val="FFFF00"/>
              </a:solidFill>
            </a:endParaRPr>
          </a:p>
        </p:txBody>
      </p:sp>
      <p:sp>
        <p:nvSpPr>
          <p:cNvPr id="20" name="Text Box 15"/>
          <p:cNvSpPr txBox="1">
            <a:spLocks noChangeArrowheads="1"/>
          </p:cNvSpPr>
          <p:nvPr/>
        </p:nvSpPr>
        <p:spPr bwMode="auto">
          <a:xfrm>
            <a:off x="2051720" y="6444044"/>
            <a:ext cx="985206" cy="369332"/>
          </a:xfrm>
          <a:prstGeom prst="rect">
            <a:avLst/>
          </a:prstGeom>
          <a:noFill/>
          <a:ln w="38100">
            <a:solidFill>
              <a:srgbClr val="FFFF00"/>
            </a:solidFill>
          </a:ln>
          <a:effectLst/>
          <a:extLst/>
        </p:spPr>
        <p:txBody>
          <a:bodyPr wrap="none">
            <a:spAutoFit/>
          </a:bodyPr>
          <a:lstStyle/>
          <a:p>
            <a:pPr algn="ctr"/>
            <a:r>
              <a:rPr lang="en-US" altLang="ja-JP" dirty="0">
                <a:solidFill>
                  <a:schemeClr val="bg1"/>
                </a:solidFill>
              </a:rPr>
              <a:t>P</a:t>
            </a:r>
            <a:r>
              <a:rPr lang="en-US" altLang="ja-JP" dirty="0" smtClean="0">
                <a:solidFill>
                  <a:schemeClr val="bg1"/>
                </a:solidFill>
              </a:rPr>
              <a:t>revious</a:t>
            </a:r>
            <a:endParaRPr lang="en-US" altLang="ja-JP" dirty="0">
              <a:solidFill>
                <a:schemeClr val="bg1"/>
              </a:solidFill>
            </a:endParaRPr>
          </a:p>
        </p:txBody>
      </p:sp>
      <p:sp>
        <p:nvSpPr>
          <p:cNvPr id="24" name="右矢印 23"/>
          <p:cNvSpPr/>
          <p:nvPr/>
        </p:nvSpPr>
        <p:spPr bwMode="auto">
          <a:xfrm>
            <a:off x="4067944" y="3606680"/>
            <a:ext cx="1152128" cy="720080"/>
          </a:xfrm>
          <a:prstGeom prst="rightArrow">
            <a:avLst/>
          </a:prstGeom>
          <a:solidFill>
            <a:srgbClr val="FF0000"/>
          </a:solidFill>
          <a:ln w="57150">
            <a:solidFill>
              <a:srgbClr val="FF0000"/>
            </a:solidFill>
            <a:round/>
            <a:headEnd type="stealth" w="med" len="med"/>
            <a:tailEnd type="stealth" w="med" len="med"/>
          </a:ln>
          <a:effectLst/>
          <a:extLst/>
        </p:spPr>
        <p:txBody>
          <a:bodyPr rtlCol="0" anchor="ctr"/>
          <a:lstStyle/>
          <a:p>
            <a:pPr algn="ctr"/>
            <a:endParaRPr kumimoji="1" lang="ja-JP" altLang="en-US"/>
          </a:p>
        </p:txBody>
      </p:sp>
      <p:sp>
        <p:nvSpPr>
          <p:cNvPr id="49" name="Text Box 15"/>
          <p:cNvSpPr txBox="1">
            <a:spLocks noChangeArrowheads="1"/>
          </p:cNvSpPr>
          <p:nvPr/>
        </p:nvSpPr>
        <p:spPr bwMode="auto">
          <a:xfrm>
            <a:off x="5652120" y="2422629"/>
            <a:ext cx="1931298" cy="646331"/>
          </a:xfrm>
          <a:prstGeom prst="rect">
            <a:avLst/>
          </a:prstGeom>
          <a:noFill/>
          <a:ln w="38100">
            <a:solidFill>
              <a:srgbClr val="00FFFF"/>
            </a:solidFill>
          </a:ln>
          <a:effectLst/>
          <a:extLst/>
        </p:spPr>
        <p:txBody>
          <a:bodyPr wrap="none">
            <a:spAutoFit/>
          </a:bodyPr>
          <a:lstStyle/>
          <a:p>
            <a:pPr algn="ctr"/>
            <a:r>
              <a:rPr lang="en-US" altLang="ja-JP" dirty="0" smtClean="0">
                <a:solidFill>
                  <a:srgbClr val="00FFFF"/>
                </a:solidFill>
              </a:rPr>
              <a:t>massive dust torus</a:t>
            </a:r>
          </a:p>
          <a:p>
            <a:pPr algn="ctr"/>
            <a:r>
              <a:rPr lang="en-US" altLang="ja-JP" dirty="0">
                <a:solidFill>
                  <a:srgbClr val="00FFFF"/>
                </a:solidFill>
              </a:rPr>
              <a:t>3</a:t>
            </a:r>
            <a:r>
              <a:rPr lang="en-US" altLang="ja-JP" dirty="0" smtClean="0">
                <a:solidFill>
                  <a:srgbClr val="00FFFF"/>
                </a:solidFill>
              </a:rPr>
              <a:t>.0x10</a:t>
            </a:r>
            <a:r>
              <a:rPr lang="en-US" altLang="ja-JP" baseline="30000" dirty="0" smtClean="0">
                <a:solidFill>
                  <a:srgbClr val="00FFFF"/>
                </a:solidFill>
              </a:rPr>
              <a:t>-3</a:t>
            </a:r>
            <a:r>
              <a:rPr lang="en-US" altLang="ja-JP" dirty="0" smtClean="0">
                <a:solidFill>
                  <a:srgbClr val="00FFFF"/>
                </a:solidFill>
              </a:rPr>
              <a:t> </a:t>
            </a:r>
            <a:r>
              <a:rPr lang="en-US" altLang="ja-JP" dirty="0">
                <a:solidFill>
                  <a:srgbClr val="00FFFF"/>
                </a:solidFill>
              </a:rPr>
              <a:t>M</a:t>
            </a:r>
            <a:r>
              <a:rPr lang="ja-JP" altLang="en-US" sz="900" dirty="0">
                <a:solidFill>
                  <a:srgbClr val="00FFFF"/>
                </a:solidFill>
                <a:cs typeface="Calibri"/>
              </a:rPr>
              <a:t>☉</a:t>
            </a:r>
            <a:endParaRPr lang="en-US" altLang="ja-JP" dirty="0">
              <a:solidFill>
                <a:srgbClr val="00FFFF"/>
              </a:solidFill>
            </a:endParaRPr>
          </a:p>
        </p:txBody>
      </p:sp>
      <p:sp>
        <p:nvSpPr>
          <p:cNvPr id="21" name="Text Box 15"/>
          <p:cNvSpPr txBox="1">
            <a:spLocks noChangeArrowheads="1"/>
          </p:cNvSpPr>
          <p:nvPr/>
        </p:nvSpPr>
        <p:spPr bwMode="auto">
          <a:xfrm>
            <a:off x="6080850" y="6444044"/>
            <a:ext cx="1083438" cy="369332"/>
          </a:xfrm>
          <a:prstGeom prst="rect">
            <a:avLst/>
          </a:prstGeom>
          <a:noFill/>
          <a:ln w="38100">
            <a:solidFill>
              <a:srgbClr val="00FFFF"/>
            </a:solidFill>
          </a:ln>
          <a:effectLst/>
          <a:extLst/>
        </p:spPr>
        <p:txBody>
          <a:bodyPr wrap="none">
            <a:spAutoFit/>
          </a:bodyPr>
          <a:lstStyle/>
          <a:p>
            <a:pPr algn="ctr"/>
            <a:r>
              <a:rPr lang="en-US" altLang="ja-JP" dirty="0" smtClean="0">
                <a:solidFill>
                  <a:schemeClr val="bg1"/>
                </a:solidFill>
              </a:rPr>
              <a:t>This work</a:t>
            </a:r>
            <a:endParaRPr lang="en-US" altLang="ja-JP" dirty="0">
              <a:solidFill>
                <a:schemeClr val="bg1"/>
              </a:solidFill>
            </a:endParaRPr>
          </a:p>
        </p:txBody>
      </p:sp>
    </p:spTree>
    <p:extLst>
      <p:ext uri="{BB962C8B-B14F-4D97-AF65-F5344CB8AC3E}">
        <p14:creationId xmlns:p14="http://schemas.microsoft.com/office/powerpoint/2010/main" xmlns="" val="20017658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185917" cy="1431032"/>
          </a:xfrm>
        </p:spPr>
        <p:txBody>
          <a:bodyPr>
            <a:normAutofit/>
          </a:bodyPr>
          <a:lstStyle/>
          <a:p>
            <a:r>
              <a:rPr lang="en-US" altLang="ja-JP" dirty="0" smtClean="0">
                <a:solidFill>
                  <a:schemeClr val="bg1"/>
                </a:solidFill>
              </a:rPr>
              <a:t>Discussion : cold torus</a:t>
            </a:r>
            <a:endParaRPr kumimoji="1" lang="ja-JP" altLang="en-US" dirty="0">
              <a:solidFill>
                <a:schemeClr val="bg1"/>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93504" y="2857500"/>
            <a:ext cx="5715000" cy="4000500"/>
          </a:xfrm>
          <a:prstGeom prst="rect">
            <a:avLst/>
          </a:prstGeom>
          <a:solidFill>
            <a:schemeClr val="bg1"/>
          </a:solidFill>
          <a:ln>
            <a:noFill/>
          </a:ln>
          <a:effectLst/>
        </p:spPr>
      </p:pic>
      <p:sp>
        <p:nvSpPr>
          <p:cNvPr id="25" name="Text Box 16"/>
          <p:cNvSpPr txBox="1">
            <a:spLocks noChangeArrowheads="1"/>
          </p:cNvSpPr>
          <p:nvPr/>
        </p:nvSpPr>
        <p:spPr bwMode="auto">
          <a:xfrm rot="16200000">
            <a:off x="2430594" y="4634303"/>
            <a:ext cx="2203873" cy="369332"/>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a:t>d</a:t>
            </a:r>
            <a:r>
              <a:rPr lang="en-US" altLang="ja-JP" dirty="0" smtClean="0"/>
              <a:t>ust temperature [K]</a:t>
            </a:r>
            <a:endParaRPr lang="en-US" altLang="ja-JP" dirty="0"/>
          </a:p>
        </p:txBody>
      </p:sp>
      <p:grpSp>
        <p:nvGrpSpPr>
          <p:cNvPr id="14" name="グループ化 13"/>
          <p:cNvGrpSpPr/>
          <p:nvPr/>
        </p:nvGrpSpPr>
        <p:grpSpPr>
          <a:xfrm>
            <a:off x="7776000" y="6566400"/>
            <a:ext cx="1437253" cy="369332"/>
            <a:chOff x="7776000" y="6566400"/>
            <a:chExt cx="1437253" cy="369332"/>
          </a:xfrm>
        </p:grpSpPr>
        <p:sp>
          <p:nvSpPr>
            <p:cNvPr id="22" name="正方形/長方形 21"/>
            <p:cNvSpPr/>
            <p:nvPr/>
          </p:nvSpPr>
          <p:spPr>
            <a:xfrm>
              <a:off x="8460432" y="6659487"/>
              <a:ext cx="6480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Text Box 16"/>
            <p:cNvSpPr txBox="1">
              <a:spLocks noChangeArrowheads="1"/>
            </p:cNvSpPr>
            <p:nvPr/>
          </p:nvSpPr>
          <p:spPr bwMode="auto">
            <a:xfrm>
              <a:off x="7776000" y="6566400"/>
              <a:ext cx="1437253" cy="369332"/>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a:t>d</a:t>
              </a:r>
              <a:r>
                <a:rPr lang="en-US" altLang="ja-JP" dirty="0" smtClean="0"/>
                <a:t>istance [AU]</a:t>
              </a:r>
              <a:endParaRPr lang="en-US" altLang="ja-JP" dirty="0"/>
            </a:p>
          </p:txBody>
        </p:sp>
      </p:grpSp>
      <p:cxnSp>
        <p:nvCxnSpPr>
          <p:cNvPr id="8" name="直線コネクタ 7"/>
          <p:cNvCxnSpPr/>
          <p:nvPr/>
        </p:nvCxnSpPr>
        <p:spPr>
          <a:xfrm>
            <a:off x="3938188" y="5301208"/>
            <a:ext cx="5026300" cy="0"/>
          </a:xfrm>
          <a:prstGeom prst="line">
            <a:avLst/>
          </a:prstGeom>
          <a:ln w="63500">
            <a:solidFill>
              <a:srgbClr val="0000FF">
                <a:alpha val="70000"/>
              </a:srgbClr>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bwMode="auto">
          <a:xfrm>
            <a:off x="3938188" y="2996952"/>
            <a:ext cx="3442124" cy="3662535"/>
          </a:xfrm>
          <a:prstGeom prst="rect">
            <a:avLst/>
          </a:prstGeom>
          <a:solidFill>
            <a:srgbClr val="65FD5D">
              <a:alpha val="20000"/>
            </a:srgbClr>
          </a:solidFill>
          <a:ln w="57150">
            <a:solidFill>
              <a:srgbClr val="00FF00">
                <a:alpha val="50000"/>
              </a:srgbClr>
            </a:solidFill>
            <a:round/>
            <a:headEnd type="stealth" w="med" len="med"/>
            <a:tailEnd type="stealth" w="med" len="med"/>
          </a:ln>
          <a:effectLst/>
          <a:extLst/>
        </p:spPr>
        <p:txBody>
          <a:bodyPr rtlCol="0" anchor="ctr"/>
          <a:lstStyle/>
          <a:p>
            <a:pPr algn="ctr"/>
            <a:endParaRPr kumimoji="1" lang="ja-JP" altLang="en-US"/>
          </a:p>
        </p:txBody>
      </p:sp>
      <p:sp>
        <p:nvSpPr>
          <p:cNvPr id="29" name="正方形/長方形 28"/>
          <p:cNvSpPr/>
          <p:nvPr/>
        </p:nvSpPr>
        <p:spPr bwMode="auto">
          <a:xfrm>
            <a:off x="7380312" y="2996952"/>
            <a:ext cx="1584176" cy="3662535"/>
          </a:xfrm>
          <a:prstGeom prst="rect">
            <a:avLst/>
          </a:prstGeom>
          <a:solidFill>
            <a:srgbClr val="00FFFF">
              <a:alpha val="15000"/>
            </a:srgbClr>
          </a:solidFill>
          <a:ln w="57150">
            <a:solidFill>
              <a:srgbClr val="00FFFF">
                <a:alpha val="50000"/>
              </a:srgbClr>
            </a:solidFill>
            <a:round/>
            <a:headEnd type="stealth" w="med" len="med"/>
            <a:tailEnd type="stealth" w="med" len="med"/>
          </a:ln>
          <a:effectLst/>
          <a:extLst/>
        </p:spPr>
        <p:txBody>
          <a:bodyPr rtlCol="0" anchor="ctr"/>
          <a:lstStyle/>
          <a:p>
            <a:pPr algn="ctr"/>
            <a:endParaRPr kumimoji="1" lang="ja-JP" altLang="en-US"/>
          </a:p>
        </p:txBody>
      </p:sp>
      <p:sp>
        <p:nvSpPr>
          <p:cNvPr id="35" name="Text Box 9"/>
          <p:cNvSpPr txBox="1">
            <a:spLocks noChangeArrowheads="1"/>
          </p:cNvSpPr>
          <p:nvPr/>
        </p:nvSpPr>
        <p:spPr bwMode="auto">
          <a:xfrm>
            <a:off x="7573656" y="3068960"/>
            <a:ext cx="1246816" cy="461665"/>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rgbClr val="0099FF"/>
                </a:solidFill>
              </a:rPr>
              <a:t>resolved</a:t>
            </a:r>
            <a:endParaRPr lang="en-US" altLang="ja-JP" sz="2400" dirty="0">
              <a:solidFill>
                <a:srgbClr val="0099FF"/>
              </a:solidFill>
            </a:endParaRPr>
          </a:p>
        </p:txBody>
      </p:sp>
      <p:sp>
        <p:nvSpPr>
          <p:cNvPr id="36" name="Text Box 9"/>
          <p:cNvSpPr txBox="1">
            <a:spLocks noChangeArrowheads="1"/>
          </p:cNvSpPr>
          <p:nvPr/>
        </p:nvSpPr>
        <p:spPr bwMode="auto">
          <a:xfrm>
            <a:off x="4716016" y="3068960"/>
            <a:ext cx="1742144" cy="461665"/>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a:solidFill>
                  <a:srgbClr val="0AB202"/>
                </a:solidFill>
              </a:rPr>
              <a:t>n</a:t>
            </a:r>
            <a:r>
              <a:rPr lang="en-US" altLang="ja-JP" sz="2400" dirty="0" smtClean="0">
                <a:solidFill>
                  <a:srgbClr val="0AB202"/>
                </a:solidFill>
              </a:rPr>
              <a:t>ot resolved</a:t>
            </a:r>
            <a:endParaRPr lang="en-US" altLang="ja-JP" sz="2400" dirty="0">
              <a:solidFill>
                <a:srgbClr val="0AB202"/>
              </a:solidFill>
            </a:endParaRPr>
          </a:p>
        </p:txBody>
      </p:sp>
      <p:sp>
        <p:nvSpPr>
          <p:cNvPr id="30" name="円/楕円 29"/>
          <p:cNvSpPr/>
          <p:nvPr/>
        </p:nvSpPr>
        <p:spPr bwMode="auto">
          <a:xfrm>
            <a:off x="7573656" y="5085184"/>
            <a:ext cx="432048" cy="432048"/>
          </a:xfrm>
          <a:prstGeom prst="ellipse">
            <a:avLst/>
          </a:prstGeom>
          <a:noFill/>
          <a:ln w="57150">
            <a:solidFill>
              <a:srgbClr val="FF000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40" name="Text Box 9"/>
          <p:cNvSpPr txBox="1">
            <a:spLocks noChangeArrowheads="1"/>
          </p:cNvSpPr>
          <p:nvPr/>
        </p:nvSpPr>
        <p:spPr bwMode="auto">
          <a:xfrm>
            <a:off x="3988059" y="5343599"/>
            <a:ext cx="655949" cy="461665"/>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rgbClr val="0000FF"/>
                </a:solidFill>
              </a:rPr>
              <a:t>70K</a:t>
            </a:r>
            <a:endParaRPr lang="en-US" altLang="ja-JP" sz="2400" dirty="0">
              <a:solidFill>
                <a:srgbClr val="0000FF"/>
              </a:solidFill>
            </a:endParaRPr>
          </a:p>
        </p:txBody>
      </p:sp>
      <p:graphicFrame>
        <p:nvGraphicFramePr>
          <p:cNvPr id="19" name="表 18"/>
          <p:cNvGraphicFramePr>
            <a:graphicFrameLocks noGrp="1"/>
          </p:cNvGraphicFramePr>
          <p:nvPr>
            <p:extLst>
              <p:ext uri="{D42A27DB-BD31-4B8C-83A1-F6EECF244321}">
                <p14:modId xmlns:p14="http://schemas.microsoft.com/office/powerpoint/2010/main" xmlns="" val="3692128555"/>
              </p:ext>
            </p:extLst>
          </p:nvPr>
        </p:nvGraphicFramePr>
        <p:xfrm>
          <a:off x="35496" y="4221088"/>
          <a:ext cx="3308617" cy="2346960"/>
        </p:xfrm>
        <a:graphic>
          <a:graphicData uri="http://schemas.openxmlformats.org/drawingml/2006/table">
            <a:tbl>
              <a:tblPr firstRow="1" bandRow="1">
                <a:tableStyleId>{073A0DAA-6AF3-43AB-8588-CEC1D06C72B9}</a:tableStyleId>
              </a:tblPr>
              <a:tblGrid>
                <a:gridCol w="1508417"/>
                <a:gridCol w="1800200"/>
              </a:tblGrid>
              <a:tr h="303615">
                <a:tc>
                  <a:txBody>
                    <a:bodyPr/>
                    <a:lstStyle/>
                    <a:p>
                      <a:pPr algn="ctr"/>
                      <a:r>
                        <a:rPr kumimoji="1" lang="en-US" altLang="ja-JP" sz="1400" dirty="0" smtClean="0"/>
                        <a:t>parameter</a:t>
                      </a:r>
                      <a:endParaRPr kumimoji="1" lang="ja-JP" altLang="en-US" sz="1400" dirty="0"/>
                    </a:p>
                  </a:txBody>
                  <a:tcPr/>
                </a:tc>
                <a:tc>
                  <a:txBody>
                    <a:bodyPr/>
                    <a:lstStyle/>
                    <a:p>
                      <a:pPr algn="ctr"/>
                      <a:r>
                        <a:rPr kumimoji="1" lang="en-US" altLang="ja-JP" sz="1400" dirty="0" smtClean="0"/>
                        <a:t>Value</a:t>
                      </a:r>
                      <a:endParaRPr kumimoji="1" lang="ja-JP" altLang="en-US" sz="1400" dirty="0"/>
                    </a:p>
                  </a:txBody>
                  <a:tcPr/>
                </a:tc>
              </a:tr>
              <a:tr h="303615">
                <a:tc>
                  <a:txBody>
                    <a:bodyPr/>
                    <a:lstStyle/>
                    <a:p>
                      <a:pPr algn="ctr"/>
                      <a:r>
                        <a:rPr kumimoji="1" lang="en-US" altLang="ja-JP" sz="1400" dirty="0" smtClean="0"/>
                        <a:t>Dust</a:t>
                      </a:r>
                      <a:endParaRPr kumimoji="1" lang="ja-JP" altLang="en-US" sz="1400" dirty="0"/>
                    </a:p>
                  </a:txBody>
                  <a:tcPr/>
                </a:tc>
                <a:tc>
                  <a:txBody>
                    <a:bodyPr/>
                    <a:lstStyle/>
                    <a:p>
                      <a:pPr algn="ctr"/>
                      <a:r>
                        <a:rPr kumimoji="1" lang="en-US" altLang="ja-JP" sz="1400" dirty="0" smtClean="0"/>
                        <a:t>Astronomical silicate</a:t>
                      </a:r>
                    </a:p>
                    <a:p>
                      <a:pPr algn="ctr"/>
                      <a:r>
                        <a:rPr kumimoji="1" lang="en-US" altLang="ja-JP" sz="1400" dirty="0" smtClean="0"/>
                        <a:t>(</a:t>
                      </a:r>
                      <a:r>
                        <a:rPr kumimoji="1" lang="en-US" altLang="ja-JP" sz="1400" dirty="0" err="1" smtClean="0"/>
                        <a:t>Draine</a:t>
                      </a:r>
                      <a:r>
                        <a:rPr kumimoji="1" lang="en-US" altLang="ja-JP" sz="1400" dirty="0" smtClean="0"/>
                        <a:t> &amp; Lee 1948)</a:t>
                      </a:r>
                      <a:endParaRPr kumimoji="1" lang="ja-JP" altLang="en-US" sz="1400" dirty="0"/>
                    </a:p>
                  </a:txBody>
                  <a:tcPr/>
                </a:tc>
              </a:tr>
              <a:tr h="303615">
                <a:tc>
                  <a:txBody>
                    <a:bodyPr/>
                    <a:lstStyle/>
                    <a:p>
                      <a:pPr algn="ctr"/>
                      <a:r>
                        <a:rPr kumimoji="1" lang="en-US" altLang="ja-JP" sz="1400" dirty="0" smtClean="0"/>
                        <a:t>Grain shape</a:t>
                      </a:r>
                      <a:endParaRPr kumimoji="1" lang="ja-JP" altLang="en-US" sz="1400" dirty="0"/>
                    </a:p>
                  </a:txBody>
                  <a:tcPr/>
                </a:tc>
                <a:tc>
                  <a:txBody>
                    <a:bodyPr/>
                    <a:lstStyle/>
                    <a:p>
                      <a:pPr algn="ctr"/>
                      <a:r>
                        <a:rPr kumimoji="1" lang="en-US" altLang="ja-JP" sz="1400" dirty="0" smtClean="0"/>
                        <a:t>Spherical</a:t>
                      </a:r>
                      <a:endParaRPr kumimoji="1" lang="ja-JP" altLang="en-US" sz="1400" dirty="0"/>
                    </a:p>
                  </a:txBody>
                  <a:tcPr/>
                </a:tc>
              </a:tr>
              <a:tr h="303615">
                <a:tc>
                  <a:txBody>
                    <a:bodyPr/>
                    <a:lstStyle/>
                    <a:p>
                      <a:pPr algn="ctr"/>
                      <a:r>
                        <a:rPr kumimoji="1" lang="en-US" altLang="ja-JP" sz="1400" dirty="0" smtClean="0"/>
                        <a:t>Grain size</a:t>
                      </a:r>
                      <a:endParaRPr kumimoji="1" lang="ja-JP" altLang="en-US" sz="1400" dirty="0"/>
                    </a:p>
                  </a:txBody>
                  <a:tcPr/>
                </a:tc>
                <a:tc>
                  <a:txBody>
                    <a:bodyPr/>
                    <a:lstStyle/>
                    <a:p>
                      <a:pPr algn="ctr"/>
                      <a:r>
                        <a:rPr kumimoji="1" lang="en-US" altLang="ja-JP" sz="1400" dirty="0" smtClean="0"/>
                        <a:t>0.005-0.25 [um]</a:t>
                      </a:r>
                      <a:endParaRPr kumimoji="1" lang="ja-JP" altLang="en-US" sz="1400" dirty="0"/>
                    </a:p>
                  </a:txBody>
                  <a:tcPr/>
                </a:tc>
              </a:tr>
              <a:tr h="303615">
                <a:tc>
                  <a:txBody>
                    <a:bodyPr/>
                    <a:lstStyle/>
                    <a:p>
                      <a:pPr algn="ctr"/>
                      <a:r>
                        <a:rPr kumimoji="1" lang="en-US" altLang="ja-JP" sz="1400" dirty="0" smtClean="0"/>
                        <a:t>Size distribution</a:t>
                      </a:r>
                      <a:endParaRPr kumimoji="1" lang="ja-JP"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a</a:t>
                      </a:r>
                      <a:r>
                        <a:rPr kumimoji="1" lang="en-US" altLang="ja-JP" sz="1400" baseline="30000" dirty="0" smtClean="0"/>
                        <a:t>-3.5</a:t>
                      </a:r>
                      <a:endParaRPr kumimoji="1" lang="ja-JP" altLang="en-US" sz="1400" baseline="30000" dirty="0"/>
                    </a:p>
                  </a:txBody>
                  <a:tcPr/>
                </a:tc>
              </a:tr>
              <a:tr h="303615">
                <a:tc>
                  <a:txBody>
                    <a:bodyPr/>
                    <a:lstStyle/>
                    <a:p>
                      <a:pPr algn="ctr"/>
                      <a:r>
                        <a:rPr kumimoji="1" lang="en-US" altLang="ja-JP" sz="1400" dirty="0" smtClean="0"/>
                        <a:t>Dust</a:t>
                      </a:r>
                      <a:r>
                        <a:rPr kumimoji="1" lang="en-US" altLang="ja-JP" sz="1400" baseline="0" dirty="0" smtClean="0"/>
                        <a:t> t</a:t>
                      </a:r>
                      <a:r>
                        <a:rPr kumimoji="1" lang="en-US" altLang="ja-JP" sz="1400" dirty="0" smtClean="0"/>
                        <a:t>emperature</a:t>
                      </a:r>
                      <a:endParaRPr kumimoji="1" lang="ja-JP" altLang="en-US" sz="1400" dirty="0"/>
                    </a:p>
                  </a:txBody>
                  <a:tcPr/>
                </a:tc>
                <a:tc>
                  <a:txBody>
                    <a:bodyPr/>
                    <a:lstStyle/>
                    <a:p>
                      <a:pPr algn="ctr"/>
                      <a:r>
                        <a:rPr kumimoji="1" lang="en-US" altLang="ja-JP" sz="1400" dirty="0" smtClean="0"/>
                        <a:t>70 [K]</a:t>
                      </a:r>
                      <a:endParaRPr kumimoji="1" lang="ja-JP" altLang="en-US" sz="1400" dirty="0"/>
                    </a:p>
                  </a:txBody>
                  <a:tcPr/>
                </a:tc>
              </a:tr>
              <a:tr h="303615">
                <a:tc>
                  <a:txBody>
                    <a:bodyPr/>
                    <a:lstStyle/>
                    <a:p>
                      <a:pPr algn="ctr"/>
                      <a:r>
                        <a:rPr kumimoji="1" lang="en-US" altLang="ja-JP" sz="1400" dirty="0" smtClean="0"/>
                        <a:t>Luminosity of star</a:t>
                      </a:r>
                      <a:endParaRPr kumimoji="1" lang="ja-JP" altLang="en-US" sz="1400" dirty="0"/>
                    </a:p>
                  </a:txBody>
                  <a:tcPr/>
                </a:tc>
                <a:tc>
                  <a:txBody>
                    <a:bodyPr/>
                    <a:lstStyle/>
                    <a:p>
                      <a:pPr algn="ctr"/>
                      <a:r>
                        <a:rPr kumimoji="1" lang="en-US" altLang="ja-JP" sz="1400" dirty="0" smtClean="0"/>
                        <a:t>10000 [L</a:t>
                      </a:r>
                      <a:r>
                        <a:rPr lang="ja-JP" altLang="en-US" sz="800" dirty="0" smtClean="0">
                          <a:solidFill>
                            <a:schemeClr val="tx1"/>
                          </a:solidFill>
                          <a:cs typeface="Calibri"/>
                        </a:rPr>
                        <a:t>☉</a:t>
                      </a:r>
                      <a:r>
                        <a:rPr kumimoji="1" lang="en-US" altLang="ja-JP" sz="1400" dirty="0" smtClean="0"/>
                        <a:t>]</a:t>
                      </a:r>
                      <a:endParaRPr kumimoji="1" lang="ja-JP" altLang="en-US" sz="1400" dirty="0"/>
                    </a:p>
                  </a:txBody>
                  <a:tcPr/>
                </a:tc>
              </a:tr>
            </a:tbl>
          </a:graphicData>
        </a:graphic>
      </p:graphicFrame>
      <p:sp>
        <p:nvSpPr>
          <p:cNvPr id="20" name="コンテンツ プレースホルダー 2"/>
          <p:cNvSpPr txBox="1">
            <a:spLocks/>
          </p:cNvSpPr>
          <p:nvPr/>
        </p:nvSpPr>
        <p:spPr>
          <a:xfrm>
            <a:off x="179511" y="1124744"/>
            <a:ext cx="9033741"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000" dirty="0" smtClean="0">
                <a:solidFill>
                  <a:schemeClr val="bg1"/>
                </a:solidFill>
              </a:rPr>
              <a:t>Observation … MAX38 couldn’t resolve the cold torus with 31um</a:t>
            </a:r>
          </a:p>
          <a:p>
            <a:pPr marL="0" indent="0">
              <a:buNone/>
            </a:pPr>
            <a:r>
              <a:rPr lang="en-US" altLang="ja-JP" sz="2000" dirty="0" smtClean="0">
                <a:solidFill>
                  <a:schemeClr val="bg1"/>
                </a:solidFill>
              </a:rPr>
              <a:t>       - MAX38 31um resolution : 8 </a:t>
            </a:r>
            <a:r>
              <a:rPr lang="en-US" altLang="ja-JP" sz="2000" dirty="0" err="1" smtClean="0">
                <a:solidFill>
                  <a:schemeClr val="bg1"/>
                </a:solidFill>
              </a:rPr>
              <a:t>arcsec</a:t>
            </a:r>
            <a:r>
              <a:rPr lang="en-US" altLang="ja-JP" sz="2000" dirty="0" smtClean="0">
                <a:solidFill>
                  <a:schemeClr val="bg1"/>
                </a:solidFill>
              </a:rPr>
              <a:t> ~ 10000 AU</a:t>
            </a:r>
          </a:p>
          <a:p>
            <a:pPr marL="0" indent="0">
              <a:buNone/>
            </a:pPr>
            <a:r>
              <a:rPr lang="ja-JP" altLang="en-US" sz="2000" dirty="0" smtClean="0">
                <a:solidFill>
                  <a:schemeClr val="bg1"/>
                </a:solidFill>
              </a:rPr>
              <a:t>          → </a:t>
            </a:r>
            <a:r>
              <a:rPr lang="en-US" altLang="ja-JP" sz="2000" dirty="0" smtClean="0">
                <a:solidFill>
                  <a:schemeClr val="bg1"/>
                </a:solidFill>
              </a:rPr>
              <a:t>cold torus &lt; 5000 AU</a:t>
            </a:r>
          </a:p>
          <a:p>
            <a:pPr marL="0" indent="0">
              <a:buNone/>
            </a:pPr>
            <a:endParaRPr lang="en-US" altLang="ja-JP" sz="400" dirty="0">
              <a:solidFill>
                <a:schemeClr val="bg1"/>
              </a:solidFill>
            </a:endParaRPr>
          </a:p>
          <a:p>
            <a:pPr marL="0" indent="0">
              <a:buNone/>
            </a:pPr>
            <a:r>
              <a:rPr lang="en-US" altLang="ja-JP" sz="400" dirty="0" smtClean="0">
                <a:solidFill>
                  <a:schemeClr val="bg1"/>
                </a:solidFill>
              </a:rPr>
              <a:t> </a:t>
            </a:r>
            <a:endParaRPr lang="en-US" altLang="ja-JP" sz="400" dirty="0">
              <a:solidFill>
                <a:schemeClr val="bg1"/>
              </a:solidFill>
            </a:endParaRPr>
          </a:p>
          <a:p>
            <a:r>
              <a:rPr lang="en-US" altLang="ja-JP" sz="2000" dirty="0" smtClean="0">
                <a:solidFill>
                  <a:schemeClr val="bg1"/>
                </a:solidFill>
              </a:rPr>
              <a:t>Thermal equilibrium : the cold </a:t>
            </a:r>
            <a:r>
              <a:rPr lang="en-US" altLang="ja-JP" sz="2000" dirty="0">
                <a:solidFill>
                  <a:schemeClr val="bg1"/>
                </a:solidFill>
              </a:rPr>
              <a:t>torus distance from the central </a:t>
            </a:r>
            <a:r>
              <a:rPr lang="en-US" altLang="ja-JP" sz="2000" dirty="0" smtClean="0">
                <a:solidFill>
                  <a:schemeClr val="bg1"/>
                </a:solidFill>
              </a:rPr>
              <a:t>star ~ 11000 AU</a:t>
            </a:r>
          </a:p>
          <a:p>
            <a:pPr marL="0" indent="0">
              <a:buNone/>
            </a:pPr>
            <a:r>
              <a:rPr lang="en-US" altLang="ja-JP" sz="2000" dirty="0" smtClean="0">
                <a:solidFill>
                  <a:schemeClr val="bg1"/>
                </a:solidFill>
              </a:rPr>
              <a:t>      - optically thin</a:t>
            </a:r>
          </a:p>
          <a:p>
            <a:pPr marL="0" indent="0">
              <a:buNone/>
            </a:pPr>
            <a:r>
              <a:rPr lang="en-US" altLang="ja-JP" sz="2000" dirty="0">
                <a:solidFill>
                  <a:schemeClr val="bg1"/>
                </a:solidFill>
              </a:rPr>
              <a:t> </a:t>
            </a:r>
            <a:r>
              <a:rPr lang="en-US" altLang="ja-JP" sz="2000" dirty="0" smtClean="0">
                <a:solidFill>
                  <a:schemeClr val="bg1"/>
                </a:solidFill>
              </a:rPr>
              <a:t>     - normal size dust</a:t>
            </a:r>
          </a:p>
        </p:txBody>
      </p:sp>
      <p:sp>
        <p:nvSpPr>
          <p:cNvPr id="6" name="正方形/長方形 5"/>
          <p:cNvSpPr/>
          <p:nvPr/>
        </p:nvSpPr>
        <p:spPr bwMode="auto">
          <a:xfrm>
            <a:off x="2185200" y="1872000"/>
            <a:ext cx="1269776" cy="360040"/>
          </a:xfrm>
          <a:prstGeom prst="rect">
            <a:avLst/>
          </a:prstGeom>
          <a:noFill/>
          <a:ln w="57150">
            <a:solidFill>
              <a:srgbClr val="00FF0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23" name="正方形/長方形 22"/>
          <p:cNvSpPr/>
          <p:nvPr/>
        </p:nvSpPr>
        <p:spPr bwMode="auto">
          <a:xfrm>
            <a:off x="7478688" y="2348880"/>
            <a:ext cx="1269776" cy="360040"/>
          </a:xfrm>
          <a:prstGeom prst="rect">
            <a:avLst/>
          </a:prstGeom>
          <a:noFill/>
          <a:ln w="57150">
            <a:solidFill>
              <a:srgbClr val="FF0000"/>
            </a:solidFill>
            <a:round/>
            <a:headEnd type="stealth" w="med" len="med"/>
            <a:tailEnd type="stealth" w="med" len="med"/>
          </a:ln>
          <a:effectLst/>
          <a:extLst/>
        </p:spPr>
        <p:txBody>
          <a:bodyPr rtlCol="0" anchor="ctr"/>
          <a:lstStyle/>
          <a:p>
            <a:pPr algn="ctr"/>
            <a:endParaRPr kumimoji="1" lang="ja-JP" altLang="en-US"/>
          </a:p>
        </p:txBody>
      </p:sp>
    </p:spTree>
    <p:extLst>
      <p:ext uri="{BB962C8B-B14F-4D97-AF65-F5344CB8AC3E}">
        <p14:creationId xmlns:p14="http://schemas.microsoft.com/office/powerpoint/2010/main" xmlns="" val="36095020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8940" y="3186258"/>
            <a:ext cx="3811532" cy="3051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タイトル 1"/>
          <p:cNvSpPr>
            <a:spLocks noGrp="1"/>
          </p:cNvSpPr>
          <p:nvPr>
            <p:ph type="title"/>
          </p:nvPr>
        </p:nvSpPr>
        <p:spPr>
          <a:xfrm>
            <a:off x="457200" y="53752"/>
            <a:ext cx="8229600" cy="1143000"/>
          </a:xfrm>
        </p:spPr>
        <p:txBody>
          <a:bodyPr>
            <a:normAutofit/>
          </a:bodyPr>
          <a:lstStyle/>
          <a:p>
            <a:r>
              <a:rPr lang="en-US" altLang="ja-JP" dirty="0">
                <a:solidFill>
                  <a:schemeClr val="bg1"/>
                </a:solidFill>
              </a:rPr>
              <a:t>possible </a:t>
            </a:r>
            <a:r>
              <a:rPr lang="en-US" altLang="ja-JP" dirty="0" smtClean="0">
                <a:solidFill>
                  <a:schemeClr val="bg1"/>
                </a:solidFill>
              </a:rPr>
              <a:t>explanations</a:t>
            </a:r>
            <a:endParaRPr kumimoji="1" lang="ja-JP" altLang="en-US" dirty="0"/>
          </a:p>
        </p:txBody>
      </p:sp>
      <p:sp>
        <p:nvSpPr>
          <p:cNvPr id="4" name="コンテンツ プレースホルダー 2"/>
          <p:cNvSpPr txBox="1">
            <a:spLocks/>
          </p:cNvSpPr>
          <p:nvPr/>
        </p:nvSpPr>
        <p:spPr>
          <a:xfrm>
            <a:off x="179512" y="1672208"/>
            <a:ext cx="4104456" cy="964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400" dirty="0" smtClean="0">
                <a:solidFill>
                  <a:schemeClr val="bg1"/>
                </a:solidFill>
              </a:rPr>
              <a:t>1) Extinction </a:t>
            </a:r>
            <a:r>
              <a:rPr lang="en-US" altLang="ja-JP" sz="2400" dirty="0">
                <a:solidFill>
                  <a:schemeClr val="bg1"/>
                </a:solidFill>
              </a:rPr>
              <a:t>of </a:t>
            </a:r>
            <a:r>
              <a:rPr lang="en-US" altLang="ja-JP" sz="2400" dirty="0" smtClean="0">
                <a:solidFill>
                  <a:schemeClr val="bg1"/>
                </a:solidFill>
              </a:rPr>
              <a:t>stellar radiation </a:t>
            </a:r>
          </a:p>
          <a:p>
            <a:pPr marL="0" indent="0">
              <a:buNone/>
            </a:pPr>
            <a:r>
              <a:rPr lang="en-US" altLang="ja-JP" sz="2400" dirty="0" smtClean="0">
                <a:solidFill>
                  <a:schemeClr val="bg1"/>
                </a:solidFill>
              </a:rPr>
              <a:t>    by </a:t>
            </a:r>
            <a:r>
              <a:rPr lang="en-US" altLang="ja-JP" sz="2400" dirty="0">
                <a:solidFill>
                  <a:schemeClr val="bg1"/>
                </a:solidFill>
              </a:rPr>
              <a:t>the inner </a:t>
            </a:r>
            <a:r>
              <a:rPr lang="en-US" altLang="ja-JP" sz="2400" dirty="0" smtClean="0">
                <a:solidFill>
                  <a:schemeClr val="bg1"/>
                </a:solidFill>
              </a:rPr>
              <a:t>disk</a:t>
            </a:r>
            <a:endParaRPr lang="ja-JP" altLang="en-US" sz="2400" dirty="0">
              <a:solidFill>
                <a:schemeClr val="bg1"/>
              </a:solidFill>
            </a:endParaRPr>
          </a:p>
        </p:txBody>
      </p:sp>
      <p:sp>
        <p:nvSpPr>
          <p:cNvPr id="6" name="コンテンツ プレースホルダー 2"/>
          <p:cNvSpPr txBox="1">
            <a:spLocks/>
          </p:cNvSpPr>
          <p:nvPr/>
        </p:nvSpPr>
        <p:spPr>
          <a:xfrm>
            <a:off x="5364088" y="1672208"/>
            <a:ext cx="3672408" cy="964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400" dirty="0" smtClean="0">
                <a:solidFill>
                  <a:schemeClr val="bg1"/>
                </a:solidFill>
              </a:rPr>
              <a:t>2</a:t>
            </a:r>
            <a:r>
              <a:rPr lang="en-US" altLang="ja-JP" sz="2400" dirty="0">
                <a:solidFill>
                  <a:schemeClr val="bg1"/>
                </a:solidFill>
              </a:rPr>
              <a:t>) </a:t>
            </a:r>
            <a:r>
              <a:rPr lang="en-US" altLang="ja-JP" sz="2400" dirty="0" smtClean="0">
                <a:solidFill>
                  <a:schemeClr val="bg1"/>
                </a:solidFill>
              </a:rPr>
              <a:t>Growth </a:t>
            </a:r>
            <a:r>
              <a:rPr lang="en-US" altLang="ja-JP" sz="2400" dirty="0">
                <a:solidFill>
                  <a:schemeClr val="bg1"/>
                </a:solidFill>
              </a:rPr>
              <a:t>of dust </a:t>
            </a:r>
            <a:r>
              <a:rPr lang="en-US" altLang="ja-JP" sz="2400" dirty="0" smtClean="0">
                <a:solidFill>
                  <a:schemeClr val="bg1"/>
                </a:solidFill>
              </a:rPr>
              <a:t>grains</a:t>
            </a:r>
          </a:p>
          <a:p>
            <a:pPr marL="0" indent="0">
              <a:buNone/>
            </a:pPr>
            <a:r>
              <a:rPr lang="en-US" altLang="ja-JP" sz="2400" dirty="0">
                <a:solidFill>
                  <a:schemeClr val="bg1"/>
                </a:solidFill>
              </a:rPr>
              <a:t> </a:t>
            </a:r>
            <a:r>
              <a:rPr lang="en-US" altLang="ja-JP" sz="2400" dirty="0" smtClean="0">
                <a:solidFill>
                  <a:schemeClr val="bg1"/>
                </a:solidFill>
              </a:rPr>
              <a:t>    in </a:t>
            </a:r>
            <a:r>
              <a:rPr lang="en-US" altLang="ja-JP" sz="2400" dirty="0">
                <a:solidFill>
                  <a:schemeClr val="bg1"/>
                </a:solidFill>
              </a:rPr>
              <a:t>the </a:t>
            </a:r>
            <a:r>
              <a:rPr lang="en-US" altLang="ja-JP" sz="2400" dirty="0" smtClean="0">
                <a:solidFill>
                  <a:schemeClr val="bg1"/>
                </a:solidFill>
              </a:rPr>
              <a:t>torus</a:t>
            </a:r>
            <a:endParaRPr lang="ja-JP" altLang="en-US" sz="2400" dirty="0">
              <a:solidFill>
                <a:schemeClr val="bg1"/>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3140968"/>
            <a:ext cx="3462337" cy="2316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8" name="直線コネクタ 17"/>
          <p:cNvCxnSpPr/>
          <p:nvPr/>
        </p:nvCxnSpPr>
        <p:spPr>
          <a:xfrm>
            <a:off x="6516216" y="5301208"/>
            <a:ext cx="792088" cy="0"/>
          </a:xfrm>
          <a:prstGeom prst="line">
            <a:avLst/>
          </a:prstGeom>
          <a:ln w="1905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sp>
        <p:nvSpPr>
          <p:cNvPr id="20" name="Text Box 9"/>
          <p:cNvSpPr txBox="1">
            <a:spLocks noChangeArrowheads="1"/>
          </p:cNvSpPr>
          <p:nvPr/>
        </p:nvSpPr>
        <p:spPr bwMode="auto">
          <a:xfrm>
            <a:off x="702893" y="5333146"/>
            <a:ext cx="1564851" cy="584775"/>
          </a:xfrm>
          <a:prstGeom prst="rect">
            <a:avLst/>
          </a:prstGeom>
          <a:noFill/>
          <a:ln w="9525">
            <a:solidFill>
              <a:srgbClr val="FFC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ja-JP" sz="1600" dirty="0" err="1" smtClean="0">
                <a:solidFill>
                  <a:schemeClr val="bg1"/>
                </a:solidFill>
              </a:rPr>
              <a:t>Chesneau</a:t>
            </a:r>
            <a:r>
              <a:rPr lang="en-US" altLang="ja-JP" sz="1600" dirty="0" smtClean="0">
                <a:solidFill>
                  <a:schemeClr val="bg1"/>
                </a:solidFill>
              </a:rPr>
              <a:t>+ 2007</a:t>
            </a:r>
          </a:p>
          <a:p>
            <a:pPr algn="ctr"/>
            <a:r>
              <a:rPr lang="en-US" altLang="ja-JP" sz="1600" dirty="0" smtClean="0">
                <a:solidFill>
                  <a:schemeClr val="bg1"/>
                </a:solidFill>
              </a:rPr>
              <a:t>tau</a:t>
            </a:r>
            <a:r>
              <a:rPr lang="en-US" altLang="ja-JP" sz="1600" baseline="-25000" dirty="0" smtClean="0">
                <a:solidFill>
                  <a:schemeClr val="bg1"/>
                </a:solidFill>
              </a:rPr>
              <a:t>N </a:t>
            </a:r>
            <a:r>
              <a:rPr lang="en-US" altLang="ja-JP" sz="1600" dirty="0" smtClean="0">
                <a:solidFill>
                  <a:schemeClr val="bg1"/>
                </a:solidFill>
              </a:rPr>
              <a:t>~ 3.5</a:t>
            </a:r>
            <a:endParaRPr lang="en-US" altLang="ja-JP" sz="1600" baseline="-25000" dirty="0" smtClean="0">
              <a:solidFill>
                <a:schemeClr val="bg1"/>
              </a:solidFill>
            </a:endParaRPr>
          </a:p>
        </p:txBody>
      </p:sp>
      <p:cxnSp>
        <p:nvCxnSpPr>
          <p:cNvPr id="12" name="直線コネクタ 11"/>
          <p:cNvCxnSpPr>
            <a:stCxn id="20" idx="0"/>
          </p:cNvCxnSpPr>
          <p:nvPr/>
        </p:nvCxnSpPr>
        <p:spPr>
          <a:xfrm flipH="1" flipV="1">
            <a:off x="1485318" y="4869160"/>
            <a:ext cx="1" cy="463986"/>
          </a:xfrm>
          <a:prstGeom prst="line">
            <a:avLst/>
          </a:prstGeom>
          <a:ln w="38100">
            <a:solidFill>
              <a:srgbClr val="FFC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171910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871" y="720527"/>
            <a:ext cx="8806938" cy="6164857"/>
          </a:xfrm>
          <a:prstGeom prst="rect">
            <a:avLst/>
          </a:prstGeom>
          <a:solidFill>
            <a:schemeClr val="bg1"/>
          </a:solidFill>
          <a:ln>
            <a:noFill/>
          </a:ln>
          <a:effectLst/>
        </p:spPr>
      </p:pic>
      <p:sp>
        <p:nvSpPr>
          <p:cNvPr id="2" name="正方形/長方形 1"/>
          <p:cNvSpPr/>
          <p:nvPr/>
        </p:nvSpPr>
        <p:spPr bwMode="auto">
          <a:xfrm>
            <a:off x="1043608" y="936551"/>
            <a:ext cx="6912768" cy="5616624"/>
          </a:xfrm>
          <a:prstGeom prst="rect">
            <a:avLst/>
          </a:prstGeom>
          <a:solidFill>
            <a:srgbClr val="65FD5D">
              <a:alpha val="20000"/>
            </a:srgbClr>
          </a:solidFill>
          <a:ln w="57150">
            <a:solidFill>
              <a:srgbClr val="00FF00"/>
            </a:solidFill>
            <a:round/>
            <a:headEnd type="stealth" w="med" len="med"/>
            <a:tailEnd type="stealth" w="med" len="med"/>
          </a:ln>
          <a:effectLst/>
          <a:extLst/>
        </p:spPr>
        <p:txBody>
          <a:bodyPr rtlCol="0" anchor="ctr"/>
          <a:lstStyle/>
          <a:p>
            <a:pPr algn="ctr"/>
            <a:endParaRPr kumimoji="1" lang="ja-JP" altLang="en-US"/>
          </a:p>
        </p:txBody>
      </p:sp>
      <p:sp>
        <p:nvSpPr>
          <p:cNvPr id="3" name="正方形/長方形 2"/>
          <p:cNvSpPr/>
          <p:nvPr/>
        </p:nvSpPr>
        <p:spPr bwMode="auto">
          <a:xfrm>
            <a:off x="7956376" y="936551"/>
            <a:ext cx="792088" cy="5616624"/>
          </a:xfrm>
          <a:prstGeom prst="rect">
            <a:avLst/>
          </a:prstGeom>
          <a:solidFill>
            <a:srgbClr val="00FFFF">
              <a:alpha val="29000"/>
            </a:srgbClr>
          </a:solidFill>
          <a:ln w="57150">
            <a:solidFill>
              <a:srgbClr val="00FFFF"/>
            </a:solidFill>
            <a:round/>
            <a:headEnd type="stealth" w="med" len="med"/>
            <a:tailEnd type="stealth" w="med" len="med"/>
          </a:ln>
          <a:effectLst/>
          <a:extLst/>
        </p:spPr>
        <p:txBody>
          <a:bodyPr rtlCol="0" anchor="ctr"/>
          <a:lstStyle/>
          <a:p>
            <a:pPr algn="ctr"/>
            <a:endParaRPr kumimoji="1" lang="ja-JP" altLang="en-US"/>
          </a:p>
        </p:txBody>
      </p:sp>
      <p:sp>
        <p:nvSpPr>
          <p:cNvPr id="6" name="Text Box 9"/>
          <p:cNvSpPr txBox="1">
            <a:spLocks noChangeArrowheads="1"/>
          </p:cNvSpPr>
          <p:nvPr/>
        </p:nvSpPr>
        <p:spPr bwMode="auto">
          <a:xfrm>
            <a:off x="7740352" y="2376711"/>
            <a:ext cx="1246816" cy="461665"/>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rgbClr val="0099FF"/>
                </a:solidFill>
              </a:rPr>
              <a:t>resolved</a:t>
            </a:r>
            <a:endParaRPr lang="en-US" altLang="ja-JP" sz="2400" dirty="0">
              <a:solidFill>
                <a:srgbClr val="0099FF"/>
              </a:solidFill>
            </a:endParaRPr>
          </a:p>
        </p:txBody>
      </p:sp>
      <p:sp>
        <p:nvSpPr>
          <p:cNvPr id="7" name="Text Box 9"/>
          <p:cNvSpPr txBox="1">
            <a:spLocks noChangeArrowheads="1"/>
          </p:cNvSpPr>
          <p:nvPr/>
        </p:nvSpPr>
        <p:spPr bwMode="auto">
          <a:xfrm>
            <a:off x="5796136" y="2376711"/>
            <a:ext cx="1742144" cy="461665"/>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rgbClr val="0AB202"/>
                </a:solidFill>
              </a:rPr>
              <a:t>not resolved</a:t>
            </a:r>
            <a:endParaRPr lang="en-US" altLang="ja-JP" sz="2400" dirty="0">
              <a:solidFill>
                <a:srgbClr val="0AB202"/>
              </a:solidFill>
            </a:endParaRPr>
          </a:p>
        </p:txBody>
      </p:sp>
      <p:sp>
        <p:nvSpPr>
          <p:cNvPr id="8" name="コンテンツ プレースホルダー 2"/>
          <p:cNvSpPr txBox="1">
            <a:spLocks/>
          </p:cNvSpPr>
          <p:nvPr/>
        </p:nvSpPr>
        <p:spPr>
          <a:xfrm>
            <a:off x="35496" y="44624"/>
            <a:ext cx="9108504" cy="891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4000" dirty="0" smtClean="0">
                <a:solidFill>
                  <a:schemeClr val="bg1"/>
                </a:solidFill>
              </a:rPr>
              <a:t>2</a:t>
            </a:r>
            <a:r>
              <a:rPr lang="en-US" altLang="ja-JP" sz="4000" dirty="0">
                <a:solidFill>
                  <a:schemeClr val="bg1"/>
                </a:solidFill>
              </a:rPr>
              <a:t>) </a:t>
            </a:r>
            <a:r>
              <a:rPr lang="en-US" altLang="ja-JP" sz="4000" dirty="0" smtClean="0">
                <a:solidFill>
                  <a:schemeClr val="bg1"/>
                </a:solidFill>
              </a:rPr>
              <a:t>Growth </a:t>
            </a:r>
            <a:r>
              <a:rPr lang="en-US" altLang="ja-JP" sz="4000" dirty="0">
                <a:solidFill>
                  <a:schemeClr val="bg1"/>
                </a:solidFill>
              </a:rPr>
              <a:t>of dust </a:t>
            </a:r>
            <a:r>
              <a:rPr lang="en-US" altLang="ja-JP" sz="4000" dirty="0" smtClean="0">
                <a:solidFill>
                  <a:schemeClr val="bg1"/>
                </a:solidFill>
              </a:rPr>
              <a:t>grains in </a:t>
            </a:r>
            <a:r>
              <a:rPr lang="en-US" altLang="ja-JP" sz="4000" dirty="0">
                <a:solidFill>
                  <a:schemeClr val="bg1"/>
                </a:solidFill>
              </a:rPr>
              <a:t>the </a:t>
            </a:r>
            <a:r>
              <a:rPr lang="en-US" altLang="ja-JP" sz="4000" dirty="0" smtClean="0">
                <a:solidFill>
                  <a:schemeClr val="bg1"/>
                </a:solidFill>
              </a:rPr>
              <a:t>Mz3 torus ?</a:t>
            </a:r>
            <a:endParaRPr lang="ja-JP" altLang="en-US" sz="4000" dirty="0">
              <a:solidFill>
                <a:schemeClr val="bg1"/>
              </a:solidFill>
            </a:endParaRPr>
          </a:p>
        </p:txBody>
      </p:sp>
      <p:sp>
        <p:nvSpPr>
          <p:cNvPr id="12" name="Text Box 9"/>
          <p:cNvSpPr txBox="1">
            <a:spLocks noChangeArrowheads="1"/>
          </p:cNvSpPr>
          <p:nvPr/>
        </p:nvSpPr>
        <p:spPr bwMode="auto">
          <a:xfrm>
            <a:off x="1107739" y="4581128"/>
            <a:ext cx="655949" cy="461665"/>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rgbClr val="0000FF"/>
                </a:solidFill>
              </a:rPr>
              <a:t>70K</a:t>
            </a:r>
            <a:endParaRPr lang="en-US" altLang="ja-JP" sz="2400" dirty="0">
              <a:solidFill>
                <a:srgbClr val="0000FF"/>
              </a:solidFill>
            </a:endParaRPr>
          </a:p>
        </p:txBody>
      </p:sp>
      <p:graphicFrame>
        <p:nvGraphicFramePr>
          <p:cNvPr id="11" name="表 10"/>
          <p:cNvGraphicFramePr>
            <a:graphicFrameLocks noGrp="1"/>
          </p:cNvGraphicFramePr>
          <p:nvPr>
            <p:extLst>
              <p:ext uri="{D42A27DB-BD31-4B8C-83A1-F6EECF244321}">
                <p14:modId xmlns:p14="http://schemas.microsoft.com/office/powerpoint/2010/main" xmlns="" val="3017041003"/>
              </p:ext>
            </p:extLst>
          </p:nvPr>
        </p:nvGraphicFramePr>
        <p:xfrm>
          <a:off x="1839447" y="3942928"/>
          <a:ext cx="3308617" cy="2438400"/>
        </p:xfrm>
        <a:graphic>
          <a:graphicData uri="http://schemas.openxmlformats.org/drawingml/2006/table">
            <a:tbl>
              <a:tblPr firstRow="1" bandRow="1">
                <a:tableStyleId>{073A0DAA-6AF3-43AB-8588-CEC1D06C72B9}</a:tableStyleId>
              </a:tblPr>
              <a:tblGrid>
                <a:gridCol w="1508417"/>
                <a:gridCol w="1800200"/>
              </a:tblGrid>
              <a:tr h="303615">
                <a:tc>
                  <a:txBody>
                    <a:bodyPr/>
                    <a:lstStyle/>
                    <a:p>
                      <a:pPr algn="ctr"/>
                      <a:r>
                        <a:rPr kumimoji="1" lang="en-US" altLang="ja-JP" sz="1400" dirty="0" smtClean="0"/>
                        <a:t>parameter</a:t>
                      </a:r>
                      <a:endParaRPr kumimoji="1" lang="ja-JP" altLang="en-US" sz="1400" dirty="0"/>
                    </a:p>
                  </a:txBody>
                  <a:tcPr/>
                </a:tc>
                <a:tc>
                  <a:txBody>
                    <a:bodyPr/>
                    <a:lstStyle/>
                    <a:p>
                      <a:pPr algn="ctr"/>
                      <a:r>
                        <a:rPr kumimoji="1" lang="en-US" altLang="ja-JP" sz="1400" dirty="0" smtClean="0"/>
                        <a:t>Value</a:t>
                      </a:r>
                      <a:endParaRPr kumimoji="1" lang="ja-JP" altLang="en-US" sz="1400" dirty="0"/>
                    </a:p>
                  </a:txBody>
                  <a:tcPr/>
                </a:tc>
              </a:tr>
              <a:tr h="303615">
                <a:tc>
                  <a:txBody>
                    <a:bodyPr/>
                    <a:lstStyle/>
                    <a:p>
                      <a:pPr algn="ctr"/>
                      <a:r>
                        <a:rPr kumimoji="1" lang="en-US" altLang="ja-JP" sz="1400" dirty="0" smtClean="0"/>
                        <a:t>Dust</a:t>
                      </a:r>
                      <a:endParaRPr kumimoji="1" lang="ja-JP" altLang="en-US" sz="1400" dirty="0"/>
                    </a:p>
                  </a:txBody>
                  <a:tcPr/>
                </a:tc>
                <a:tc>
                  <a:txBody>
                    <a:bodyPr/>
                    <a:lstStyle/>
                    <a:p>
                      <a:pPr algn="ctr"/>
                      <a:r>
                        <a:rPr kumimoji="1" lang="en-US" altLang="ja-JP" sz="1400" dirty="0" smtClean="0"/>
                        <a:t>Astronomical silicate</a:t>
                      </a:r>
                    </a:p>
                  </a:txBody>
                  <a:tcPr/>
                </a:tc>
              </a:tr>
              <a:tr h="303615">
                <a:tc>
                  <a:txBody>
                    <a:bodyPr/>
                    <a:lstStyle/>
                    <a:p>
                      <a:pPr algn="ctr"/>
                      <a:r>
                        <a:rPr kumimoji="1" lang="en-US" altLang="ja-JP" sz="1400" dirty="0" smtClean="0"/>
                        <a:t>Grain shape</a:t>
                      </a:r>
                      <a:endParaRPr kumimoji="1" lang="ja-JP" altLang="en-US" sz="1400" dirty="0"/>
                    </a:p>
                  </a:txBody>
                  <a:tcPr/>
                </a:tc>
                <a:tc>
                  <a:txBody>
                    <a:bodyPr/>
                    <a:lstStyle/>
                    <a:p>
                      <a:pPr algn="ctr"/>
                      <a:r>
                        <a:rPr kumimoji="1" lang="en-US" altLang="ja-JP" sz="1400" dirty="0" smtClean="0"/>
                        <a:t>Spherical</a:t>
                      </a:r>
                      <a:endParaRPr kumimoji="1" lang="ja-JP" altLang="en-US" sz="1400" dirty="0"/>
                    </a:p>
                  </a:txBody>
                  <a:tcPr/>
                </a:tc>
              </a:tr>
              <a:tr h="303615">
                <a:tc>
                  <a:txBody>
                    <a:bodyPr/>
                    <a:lstStyle/>
                    <a:p>
                      <a:pPr algn="ctr"/>
                      <a:r>
                        <a:rPr kumimoji="1" lang="en-US" altLang="ja-JP" sz="1400" dirty="0" smtClean="0"/>
                        <a:t>Grain size</a:t>
                      </a:r>
                      <a:endParaRPr kumimoji="1" lang="ja-JP" altLang="en-US" sz="1400" dirty="0"/>
                    </a:p>
                  </a:txBody>
                  <a:tcPr/>
                </a:tc>
                <a:tc>
                  <a:txBody>
                    <a:bodyPr/>
                    <a:lstStyle/>
                    <a:p>
                      <a:pPr algn="ctr"/>
                      <a:r>
                        <a:rPr kumimoji="1" lang="en-US" altLang="ja-JP" sz="1400" dirty="0" smtClean="0"/>
                        <a:t>0.01-100 [um]</a:t>
                      </a:r>
                      <a:endParaRPr kumimoji="1" lang="ja-JP" altLang="en-US" sz="1400" dirty="0"/>
                    </a:p>
                  </a:txBody>
                  <a:tcPr/>
                </a:tc>
              </a:tr>
              <a:tr h="303615">
                <a:tc>
                  <a:txBody>
                    <a:bodyPr/>
                    <a:lstStyle/>
                    <a:p>
                      <a:pPr algn="ctr"/>
                      <a:r>
                        <a:rPr kumimoji="1" lang="en-US" altLang="ja-JP" sz="1400" dirty="0" smtClean="0"/>
                        <a:t>Size distribution</a:t>
                      </a:r>
                      <a:endParaRPr kumimoji="1" lang="ja-JP"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a</a:t>
                      </a:r>
                      <a:r>
                        <a:rPr kumimoji="1" lang="en-US" altLang="ja-JP" sz="1400" baseline="30000" dirty="0" smtClean="0"/>
                        <a:t>-3.5</a:t>
                      </a:r>
                      <a:endParaRPr kumimoji="1" lang="ja-JP" altLang="en-US" sz="1400" baseline="30000" dirty="0"/>
                    </a:p>
                  </a:txBody>
                  <a:tcPr/>
                </a:tc>
              </a:tr>
              <a:tr h="303615">
                <a:tc>
                  <a:txBody>
                    <a:bodyPr/>
                    <a:lstStyle/>
                    <a:p>
                      <a:pPr algn="ctr"/>
                      <a:r>
                        <a:rPr kumimoji="1" lang="en-US" altLang="ja-JP" sz="1400" dirty="0" smtClean="0"/>
                        <a:t>Dust</a:t>
                      </a:r>
                      <a:r>
                        <a:rPr kumimoji="1" lang="en-US" altLang="ja-JP" sz="1400" baseline="0" dirty="0" smtClean="0"/>
                        <a:t> t</a:t>
                      </a:r>
                      <a:r>
                        <a:rPr kumimoji="1" lang="en-US" altLang="ja-JP" sz="1400" dirty="0" smtClean="0"/>
                        <a:t>emperature</a:t>
                      </a:r>
                      <a:endParaRPr kumimoji="1" lang="ja-JP" altLang="en-US" sz="1400" dirty="0"/>
                    </a:p>
                  </a:txBody>
                  <a:tcPr/>
                </a:tc>
                <a:tc>
                  <a:txBody>
                    <a:bodyPr/>
                    <a:lstStyle/>
                    <a:p>
                      <a:pPr algn="ctr"/>
                      <a:r>
                        <a:rPr kumimoji="1" lang="en-US" altLang="ja-JP" sz="1400" dirty="0" smtClean="0"/>
                        <a:t>70 [K]</a:t>
                      </a:r>
                      <a:endParaRPr kumimoji="1" lang="ja-JP" altLang="en-US" sz="1400" dirty="0"/>
                    </a:p>
                  </a:txBody>
                  <a:tcPr/>
                </a:tc>
              </a:tr>
              <a:tr h="303615">
                <a:tc>
                  <a:txBody>
                    <a:bodyPr/>
                    <a:lstStyle/>
                    <a:p>
                      <a:pPr algn="ctr"/>
                      <a:r>
                        <a:rPr kumimoji="1" lang="en-US" altLang="ja-JP" sz="1400" dirty="0" smtClean="0"/>
                        <a:t>Luminosity of star</a:t>
                      </a:r>
                      <a:endParaRPr kumimoji="1" lang="ja-JP" altLang="en-US" sz="1400" dirty="0"/>
                    </a:p>
                  </a:txBody>
                  <a:tcPr/>
                </a:tc>
                <a:tc>
                  <a:txBody>
                    <a:bodyPr/>
                    <a:lstStyle/>
                    <a:p>
                      <a:pPr algn="ctr"/>
                      <a:r>
                        <a:rPr kumimoji="1" lang="en-US" altLang="ja-JP" sz="1400" dirty="0" smtClean="0"/>
                        <a:t>10000 [L</a:t>
                      </a:r>
                      <a:r>
                        <a:rPr lang="ja-JP" altLang="en-US" sz="800" dirty="0" smtClean="0">
                          <a:solidFill>
                            <a:schemeClr val="tx1"/>
                          </a:solidFill>
                          <a:cs typeface="Calibri"/>
                        </a:rPr>
                        <a:t>☉</a:t>
                      </a:r>
                      <a:r>
                        <a:rPr kumimoji="1" lang="en-US" altLang="ja-JP" sz="1400" dirty="0" smtClean="0"/>
                        <a:t>]</a:t>
                      </a:r>
                      <a:endParaRPr kumimoji="1" lang="ja-JP" altLang="en-US" sz="1400" dirty="0"/>
                    </a:p>
                  </a:txBody>
                  <a:tcPr/>
                </a:tc>
              </a:tr>
              <a:tr h="303615">
                <a:tc>
                  <a:txBody>
                    <a:bodyPr/>
                    <a:lstStyle/>
                    <a:p>
                      <a:pPr algn="ctr"/>
                      <a:r>
                        <a:rPr kumimoji="1" lang="en-US" altLang="ja-JP" sz="1400" dirty="0" smtClean="0"/>
                        <a:t>Effective temp</a:t>
                      </a:r>
                      <a:endParaRPr kumimoji="1" lang="ja-JP" altLang="en-US" sz="1400" dirty="0"/>
                    </a:p>
                  </a:txBody>
                  <a:tcPr/>
                </a:tc>
                <a:tc>
                  <a:txBody>
                    <a:bodyPr/>
                    <a:lstStyle/>
                    <a:p>
                      <a:pPr algn="ctr"/>
                      <a:r>
                        <a:rPr kumimoji="1" lang="en-US" altLang="ja-JP" sz="1400" dirty="0" smtClean="0"/>
                        <a:t>35000 [K]</a:t>
                      </a:r>
                      <a:endParaRPr kumimoji="1" lang="ja-JP" altLang="en-US" sz="1400" dirty="0"/>
                    </a:p>
                  </a:txBody>
                  <a:tcPr/>
                </a:tc>
              </a:tr>
            </a:tbl>
          </a:graphicData>
        </a:graphic>
      </p:graphicFrame>
      <p:cxnSp>
        <p:nvCxnSpPr>
          <p:cNvPr id="10" name="直線コネクタ 9"/>
          <p:cNvCxnSpPr/>
          <p:nvPr/>
        </p:nvCxnSpPr>
        <p:spPr>
          <a:xfrm>
            <a:off x="1043608" y="4500000"/>
            <a:ext cx="7702342"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3" name="Text Box 9"/>
          <p:cNvSpPr txBox="1">
            <a:spLocks noChangeArrowheads="1"/>
          </p:cNvSpPr>
          <p:nvPr/>
        </p:nvSpPr>
        <p:spPr bwMode="auto">
          <a:xfrm>
            <a:off x="6812223" y="6423719"/>
            <a:ext cx="1576201" cy="461665"/>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rgbClr val="FF0000"/>
                </a:solidFill>
              </a:rPr>
              <a:t>radius [AU]</a:t>
            </a:r>
            <a:endParaRPr lang="en-US" altLang="ja-JP" sz="2400" dirty="0">
              <a:solidFill>
                <a:srgbClr val="FF0000"/>
              </a:solidFill>
            </a:endParaRPr>
          </a:p>
        </p:txBody>
      </p:sp>
      <p:sp>
        <p:nvSpPr>
          <p:cNvPr id="14" name="Text Box 9"/>
          <p:cNvSpPr txBox="1">
            <a:spLocks noChangeArrowheads="1"/>
          </p:cNvSpPr>
          <p:nvPr/>
        </p:nvSpPr>
        <p:spPr bwMode="auto">
          <a:xfrm rot="-5400000">
            <a:off x="-228510" y="3519373"/>
            <a:ext cx="1218475" cy="461665"/>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rgbClr val="0000FF"/>
                </a:solidFill>
              </a:rPr>
              <a:t>Temp[K]</a:t>
            </a:r>
            <a:endParaRPr lang="en-US" altLang="ja-JP" sz="2400" dirty="0">
              <a:solidFill>
                <a:srgbClr val="0000FF"/>
              </a:solidFill>
            </a:endParaRPr>
          </a:p>
        </p:txBody>
      </p:sp>
    </p:spTree>
    <p:extLst>
      <p:ext uri="{BB962C8B-B14F-4D97-AF65-F5344CB8AC3E}">
        <p14:creationId xmlns:p14="http://schemas.microsoft.com/office/powerpoint/2010/main" xmlns="" val="4173103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X38\AppData\Local\Temp\Hb5_dusty.png"/>
          <p:cNvPicPr>
            <a:picLocks noChangeAspect="1" noChangeArrowheads="1"/>
          </p:cNvPicPr>
          <p:nvPr/>
        </p:nvPicPr>
        <p:blipFill>
          <a:blip r:embed="rId2" cstate="print"/>
          <a:srcRect/>
          <a:stretch>
            <a:fillRect/>
          </a:stretch>
        </p:blipFill>
        <p:spPr bwMode="auto">
          <a:xfrm>
            <a:off x="144016" y="764704"/>
            <a:ext cx="8748464" cy="6123925"/>
          </a:xfrm>
          <a:prstGeom prst="rect">
            <a:avLst/>
          </a:prstGeom>
          <a:solidFill>
            <a:schemeClr val="bg1"/>
          </a:solidFill>
        </p:spPr>
      </p:pic>
      <p:sp>
        <p:nvSpPr>
          <p:cNvPr id="2" name="正方形/長方形 1"/>
          <p:cNvSpPr/>
          <p:nvPr/>
        </p:nvSpPr>
        <p:spPr bwMode="auto">
          <a:xfrm>
            <a:off x="1043608" y="936551"/>
            <a:ext cx="6912768" cy="5616624"/>
          </a:xfrm>
          <a:prstGeom prst="rect">
            <a:avLst/>
          </a:prstGeom>
          <a:solidFill>
            <a:srgbClr val="65FD5D">
              <a:alpha val="20000"/>
            </a:srgbClr>
          </a:solidFill>
          <a:ln w="57150">
            <a:solidFill>
              <a:srgbClr val="00FF00"/>
            </a:solidFill>
            <a:round/>
            <a:headEnd type="stealth" w="med" len="med"/>
            <a:tailEnd type="stealth" w="med" len="med"/>
          </a:ln>
          <a:effectLst/>
          <a:extLst/>
        </p:spPr>
        <p:txBody>
          <a:bodyPr rtlCol="0" anchor="ctr"/>
          <a:lstStyle/>
          <a:p>
            <a:pPr algn="ctr"/>
            <a:endParaRPr kumimoji="1" lang="ja-JP" altLang="en-US"/>
          </a:p>
        </p:txBody>
      </p:sp>
      <p:sp>
        <p:nvSpPr>
          <p:cNvPr id="3" name="正方形/長方形 2"/>
          <p:cNvSpPr/>
          <p:nvPr/>
        </p:nvSpPr>
        <p:spPr bwMode="auto">
          <a:xfrm>
            <a:off x="7956376" y="936551"/>
            <a:ext cx="792088" cy="5616624"/>
          </a:xfrm>
          <a:prstGeom prst="rect">
            <a:avLst/>
          </a:prstGeom>
          <a:solidFill>
            <a:srgbClr val="00FFFF">
              <a:alpha val="29000"/>
            </a:srgbClr>
          </a:solidFill>
          <a:ln w="57150">
            <a:solidFill>
              <a:srgbClr val="00FFFF"/>
            </a:solidFill>
            <a:round/>
            <a:headEnd type="stealth" w="med" len="med"/>
            <a:tailEnd type="stealth" w="med" len="med"/>
          </a:ln>
          <a:effectLst/>
          <a:extLst/>
        </p:spPr>
        <p:txBody>
          <a:bodyPr rtlCol="0" anchor="ctr"/>
          <a:lstStyle/>
          <a:p>
            <a:pPr algn="ctr"/>
            <a:endParaRPr kumimoji="1" lang="ja-JP" altLang="en-US"/>
          </a:p>
        </p:txBody>
      </p:sp>
      <p:sp>
        <p:nvSpPr>
          <p:cNvPr id="6" name="Text Box 9"/>
          <p:cNvSpPr txBox="1">
            <a:spLocks noChangeArrowheads="1"/>
          </p:cNvSpPr>
          <p:nvPr/>
        </p:nvSpPr>
        <p:spPr bwMode="auto">
          <a:xfrm>
            <a:off x="7740352" y="2376711"/>
            <a:ext cx="1246816" cy="461665"/>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rgbClr val="0099FF"/>
                </a:solidFill>
              </a:rPr>
              <a:t>resolved</a:t>
            </a:r>
            <a:endParaRPr lang="en-US" altLang="ja-JP" sz="2400" dirty="0">
              <a:solidFill>
                <a:srgbClr val="0099FF"/>
              </a:solidFill>
            </a:endParaRPr>
          </a:p>
        </p:txBody>
      </p:sp>
      <p:sp>
        <p:nvSpPr>
          <p:cNvPr id="7" name="Text Box 9"/>
          <p:cNvSpPr txBox="1">
            <a:spLocks noChangeArrowheads="1"/>
          </p:cNvSpPr>
          <p:nvPr/>
        </p:nvSpPr>
        <p:spPr bwMode="auto">
          <a:xfrm>
            <a:off x="5796136" y="2376711"/>
            <a:ext cx="1742144" cy="461665"/>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rgbClr val="0AB202"/>
                </a:solidFill>
              </a:rPr>
              <a:t>not resolved</a:t>
            </a:r>
            <a:endParaRPr lang="en-US" altLang="ja-JP" sz="2400" dirty="0">
              <a:solidFill>
                <a:srgbClr val="0AB202"/>
              </a:solidFill>
            </a:endParaRPr>
          </a:p>
        </p:txBody>
      </p:sp>
      <p:sp>
        <p:nvSpPr>
          <p:cNvPr id="8" name="コンテンツ プレースホルダー 2"/>
          <p:cNvSpPr txBox="1">
            <a:spLocks/>
          </p:cNvSpPr>
          <p:nvPr/>
        </p:nvSpPr>
        <p:spPr>
          <a:xfrm>
            <a:off x="35496" y="44624"/>
            <a:ext cx="9108504" cy="891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4000" dirty="0" smtClean="0">
                <a:solidFill>
                  <a:schemeClr val="bg1"/>
                </a:solidFill>
              </a:rPr>
              <a:t>2</a:t>
            </a:r>
            <a:r>
              <a:rPr lang="en-US" altLang="ja-JP" sz="4000" dirty="0">
                <a:solidFill>
                  <a:schemeClr val="bg1"/>
                </a:solidFill>
              </a:rPr>
              <a:t>) </a:t>
            </a:r>
            <a:r>
              <a:rPr lang="en-US" altLang="ja-JP" sz="4000" dirty="0" smtClean="0">
                <a:solidFill>
                  <a:schemeClr val="bg1"/>
                </a:solidFill>
              </a:rPr>
              <a:t>Growth </a:t>
            </a:r>
            <a:r>
              <a:rPr lang="en-US" altLang="ja-JP" sz="4000" dirty="0">
                <a:solidFill>
                  <a:schemeClr val="bg1"/>
                </a:solidFill>
              </a:rPr>
              <a:t>of dust </a:t>
            </a:r>
            <a:r>
              <a:rPr lang="en-US" altLang="ja-JP" sz="4000" dirty="0" smtClean="0">
                <a:solidFill>
                  <a:schemeClr val="bg1"/>
                </a:solidFill>
              </a:rPr>
              <a:t>grains in </a:t>
            </a:r>
            <a:r>
              <a:rPr lang="en-US" altLang="ja-JP" sz="4000" dirty="0">
                <a:solidFill>
                  <a:schemeClr val="bg1"/>
                </a:solidFill>
              </a:rPr>
              <a:t>the </a:t>
            </a:r>
            <a:r>
              <a:rPr lang="en-US" altLang="ja-JP" sz="4000" dirty="0" smtClean="0">
                <a:solidFill>
                  <a:schemeClr val="bg1"/>
                </a:solidFill>
              </a:rPr>
              <a:t>Hb5 torus ?</a:t>
            </a:r>
            <a:endParaRPr lang="ja-JP" altLang="en-US" sz="4000" dirty="0">
              <a:solidFill>
                <a:schemeClr val="bg1"/>
              </a:solidFill>
            </a:endParaRPr>
          </a:p>
        </p:txBody>
      </p:sp>
      <p:sp>
        <p:nvSpPr>
          <p:cNvPr id="12" name="Text Box 9"/>
          <p:cNvSpPr txBox="1">
            <a:spLocks noChangeArrowheads="1"/>
          </p:cNvSpPr>
          <p:nvPr/>
        </p:nvSpPr>
        <p:spPr bwMode="auto">
          <a:xfrm>
            <a:off x="1107739" y="4581128"/>
            <a:ext cx="655949" cy="461665"/>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rgbClr val="0000FF"/>
                </a:solidFill>
              </a:rPr>
              <a:t>70K</a:t>
            </a:r>
            <a:endParaRPr lang="en-US" altLang="ja-JP" sz="2400" dirty="0">
              <a:solidFill>
                <a:srgbClr val="0000FF"/>
              </a:solidFill>
            </a:endParaRPr>
          </a:p>
        </p:txBody>
      </p:sp>
      <p:graphicFrame>
        <p:nvGraphicFramePr>
          <p:cNvPr id="13" name="表 12"/>
          <p:cNvGraphicFramePr>
            <a:graphicFrameLocks noGrp="1"/>
          </p:cNvGraphicFramePr>
          <p:nvPr>
            <p:extLst>
              <p:ext uri="{D42A27DB-BD31-4B8C-83A1-F6EECF244321}">
                <p14:modId xmlns:p14="http://schemas.microsoft.com/office/powerpoint/2010/main" xmlns="" val="4168881600"/>
              </p:ext>
            </p:extLst>
          </p:nvPr>
        </p:nvGraphicFramePr>
        <p:xfrm>
          <a:off x="1839447" y="3942928"/>
          <a:ext cx="3308617" cy="2438400"/>
        </p:xfrm>
        <a:graphic>
          <a:graphicData uri="http://schemas.openxmlformats.org/drawingml/2006/table">
            <a:tbl>
              <a:tblPr firstRow="1" bandRow="1">
                <a:tableStyleId>{073A0DAA-6AF3-43AB-8588-CEC1D06C72B9}</a:tableStyleId>
              </a:tblPr>
              <a:tblGrid>
                <a:gridCol w="1508417"/>
                <a:gridCol w="1800200"/>
              </a:tblGrid>
              <a:tr h="303615">
                <a:tc>
                  <a:txBody>
                    <a:bodyPr/>
                    <a:lstStyle/>
                    <a:p>
                      <a:pPr algn="ctr"/>
                      <a:r>
                        <a:rPr kumimoji="1" lang="en-US" altLang="ja-JP" sz="1400" dirty="0" smtClean="0"/>
                        <a:t>parameter</a:t>
                      </a:r>
                      <a:endParaRPr kumimoji="1" lang="ja-JP" altLang="en-US" sz="1400" dirty="0"/>
                    </a:p>
                  </a:txBody>
                  <a:tcPr/>
                </a:tc>
                <a:tc>
                  <a:txBody>
                    <a:bodyPr/>
                    <a:lstStyle/>
                    <a:p>
                      <a:pPr algn="ctr"/>
                      <a:r>
                        <a:rPr kumimoji="1" lang="en-US" altLang="ja-JP" sz="1400" dirty="0" smtClean="0"/>
                        <a:t>Value</a:t>
                      </a:r>
                      <a:endParaRPr kumimoji="1" lang="ja-JP" altLang="en-US" sz="1400" dirty="0"/>
                    </a:p>
                  </a:txBody>
                  <a:tcPr/>
                </a:tc>
              </a:tr>
              <a:tr h="303615">
                <a:tc>
                  <a:txBody>
                    <a:bodyPr/>
                    <a:lstStyle/>
                    <a:p>
                      <a:pPr algn="ctr"/>
                      <a:r>
                        <a:rPr kumimoji="1" lang="en-US" altLang="ja-JP" sz="1400" dirty="0" smtClean="0"/>
                        <a:t>Dust</a:t>
                      </a:r>
                      <a:endParaRPr kumimoji="1" lang="ja-JP" altLang="en-US" sz="1400" dirty="0"/>
                    </a:p>
                  </a:txBody>
                  <a:tcPr/>
                </a:tc>
                <a:tc>
                  <a:txBody>
                    <a:bodyPr/>
                    <a:lstStyle/>
                    <a:p>
                      <a:pPr algn="ctr"/>
                      <a:r>
                        <a:rPr kumimoji="1" lang="en-US" altLang="ja-JP" sz="1400" dirty="0" smtClean="0"/>
                        <a:t>Astronomical silicate</a:t>
                      </a:r>
                    </a:p>
                  </a:txBody>
                  <a:tcPr/>
                </a:tc>
              </a:tr>
              <a:tr h="303615">
                <a:tc>
                  <a:txBody>
                    <a:bodyPr/>
                    <a:lstStyle/>
                    <a:p>
                      <a:pPr algn="ctr"/>
                      <a:r>
                        <a:rPr kumimoji="1" lang="en-US" altLang="ja-JP" sz="1400" dirty="0" smtClean="0"/>
                        <a:t>Grain shape</a:t>
                      </a:r>
                      <a:endParaRPr kumimoji="1" lang="ja-JP" altLang="en-US" sz="1400" dirty="0"/>
                    </a:p>
                  </a:txBody>
                  <a:tcPr/>
                </a:tc>
                <a:tc>
                  <a:txBody>
                    <a:bodyPr/>
                    <a:lstStyle/>
                    <a:p>
                      <a:pPr algn="ctr"/>
                      <a:r>
                        <a:rPr kumimoji="1" lang="en-US" altLang="ja-JP" sz="1400" dirty="0" smtClean="0"/>
                        <a:t>Spherical</a:t>
                      </a:r>
                      <a:endParaRPr kumimoji="1" lang="ja-JP" altLang="en-US" sz="1400" dirty="0"/>
                    </a:p>
                  </a:txBody>
                  <a:tcPr/>
                </a:tc>
              </a:tr>
              <a:tr h="303615">
                <a:tc>
                  <a:txBody>
                    <a:bodyPr/>
                    <a:lstStyle/>
                    <a:p>
                      <a:pPr algn="ctr"/>
                      <a:r>
                        <a:rPr kumimoji="1" lang="en-US" altLang="ja-JP" sz="1400" dirty="0" smtClean="0"/>
                        <a:t>Grain size</a:t>
                      </a:r>
                      <a:endParaRPr kumimoji="1" lang="ja-JP" altLang="en-US" sz="1400" dirty="0"/>
                    </a:p>
                  </a:txBody>
                  <a:tcPr/>
                </a:tc>
                <a:tc>
                  <a:txBody>
                    <a:bodyPr/>
                    <a:lstStyle/>
                    <a:p>
                      <a:pPr algn="ctr"/>
                      <a:r>
                        <a:rPr kumimoji="1" lang="en-US" altLang="ja-JP" sz="1400" dirty="0" smtClean="0"/>
                        <a:t>0.01-100 [um]</a:t>
                      </a:r>
                      <a:endParaRPr kumimoji="1" lang="ja-JP" altLang="en-US" sz="1400" dirty="0"/>
                    </a:p>
                  </a:txBody>
                  <a:tcPr/>
                </a:tc>
              </a:tr>
              <a:tr h="303615">
                <a:tc>
                  <a:txBody>
                    <a:bodyPr/>
                    <a:lstStyle/>
                    <a:p>
                      <a:pPr algn="ctr"/>
                      <a:r>
                        <a:rPr kumimoji="1" lang="en-US" altLang="ja-JP" sz="1400" dirty="0" smtClean="0"/>
                        <a:t>Size distribution</a:t>
                      </a:r>
                      <a:endParaRPr kumimoji="1" lang="ja-JP"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a</a:t>
                      </a:r>
                      <a:r>
                        <a:rPr kumimoji="1" lang="en-US" altLang="ja-JP" sz="1400" baseline="30000" dirty="0" smtClean="0"/>
                        <a:t>-3.5</a:t>
                      </a:r>
                      <a:endParaRPr kumimoji="1" lang="ja-JP" altLang="en-US" sz="1400" baseline="30000" dirty="0"/>
                    </a:p>
                  </a:txBody>
                  <a:tcPr/>
                </a:tc>
              </a:tr>
              <a:tr h="303615">
                <a:tc>
                  <a:txBody>
                    <a:bodyPr/>
                    <a:lstStyle/>
                    <a:p>
                      <a:pPr algn="ctr"/>
                      <a:r>
                        <a:rPr kumimoji="1" lang="en-US" altLang="ja-JP" sz="1400" dirty="0" smtClean="0"/>
                        <a:t>Dust</a:t>
                      </a:r>
                      <a:r>
                        <a:rPr kumimoji="1" lang="en-US" altLang="ja-JP" sz="1400" baseline="0" dirty="0" smtClean="0"/>
                        <a:t> t</a:t>
                      </a:r>
                      <a:r>
                        <a:rPr kumimoji="1" lang="en-US" altLang="ja-JP" sz="1400" dirty="0" smtClean="0"/>
                        <a:t>emperature</a:t>
                      </a:r>
                      <a:endParaRPr kumimoji="1" lang="ja-JP" altLang="en-US" sz="1400" dirty="0"/>
                    </a:p>
                  </a:txBody>
                  <a:tcPr/>
                </a:tc>
                <a:tc>
                  <a:txBody>
                    <a:bodyPr/>
                    <a:lstStyle/>
                    <a:p>
                      <a:pPr algn="ctr"/>
                      <a:r>
                        <a:rPr kumimoji="1" lang="en-US" altLang="ja-JP" sz="1400" dirty="0" smtClean="0"/>
                        <a:t>70 [K]</a:t>
                      </a:r>
                      <a:endParaRPr kumimoji="1" lang="ja-JP" altLang="en-US" sz="1400" dirty="0"/>
                    </a:p>
                  </a:txBody>
                  <a:tcPr/>
                </a:tc>
              </a:tr>
              <a:tr h="303615">
                <a:tc>
                  <a:txBody>
                    <a:bodyPr/>
                    <a:lstStyle/>
                    <a:p>
                      <a:pPr algn="ctr"/>
                      <a:r>
                        <a:rPr kumimoji="1" lang="en-US" altLang="ja-JP" sz="1400" dirty="0" smtClean="0"/>
                        <a:t>Luminosity of star</a:t>
                      </a:r>
                      <a:endParaRPr kumimoji="1" lang="ja-JP" altLang="en-US" sz="1400" dirty="0"/>
                    </a:p>
                  </a:txBody>
                  <a:tcPr/>
                </a:tc>
                <a:tc>
                  <a:txBody>
                    <a:bodyPr/>
                    <a:lstStyle/>
                    <a:p>
                      <a:pPr algn="ctr"/>
                      <a:r>
                        <a:rPr kumimoji="1" lang="en-US" altLang="ja-JP" sz="1400" dirty="0" smtClean="0"/>
                        <a:t>7000 [L</a:t>
                      </a:r>
                      <a:r>
                        <a:rPr lang="ja-JP" altLang="en-US" sz="800" dirty="0" smtClean="0">
                          <a:solidFill>
                            <a:schemeClr val="tx1"/>
                          </a:solidFill>
                          <a:cs typeface="Calibri"/>
                        </a:rPr>
                        <a:t>☉</a:t>
                      </a:r>
                      <a:r>
                        <a:rPr kumimoji="1" lang="en-US" altLang="ja-JP" sz="1400" dirty="0" smtClean="0"/>
                        <a:t>]</a:t>
                      </a:r>
                      <a:endParaRPr kumimoji="1" lang="ja-JP" altLang="en-US" sz="1400" dirty="0"/>
                    </a:p>
                  </a:txBody>
                  <a:tcPr/>
                </a:tc>
              </a:tr>
              <a:tr h="303615">
                <a:tc>
                  <a:txBody>
                    <a:bodyPr/>
                    <a:lstStyle/>
                    <a:p>
                      <a:pPr algn="ctr"/>
                      <a:r>
                        <a:rPr kumimoji="1" lang="en-US" altLang="ja-JP" sz="1400" dirty="0" smtClean="0"/>
                        <a:t>Effective temp</a:t>
                      </a:r>
                      <a:endParaRPr kumimoji="1" lang="ja-JP" altLang="en-US" sz="1400" dirty="0"/>
                    </a:p>
                  </a:txBody>
                  <a:tcPr/>
                </a:tc>
                <a:tc>
                  <a:txBody>
                    <a:bodyPr/>
                    <a:lstStyle/>
                    <a:p>
                      <a:pPr algn="ctr"/>
                      <a:r>
                        <a:rPr kumimoji="1" lang="en-US" altLang="ja-JP" sz="1400" dirty="0" smtClean="0"/>
                        <a:t>170000 [K]</a:t>
                      </a:r>
                      <a:endParaRPr kumimoji="1" lang="ja-JP" altLang="en-US" sz="1400" dirty="0"/>
                    </a:p>
                  </a:txBody>
                  <a:tcPr/>
                </a:tc>
              </a:tr>
            </a:tbl>
          </a:graphicData>
        </a:graphic>
      </p:graphicFrame>
      <p:cxnSp>
        <p:nvCxnSpPr>
          <p:cNvPr id="10" name="直線コネクタ 9"/>
          <p:cNvCxnSpPr/>
          <p:nvPr/>
        </p:nvCxnSpPr>
        <p:spPr>
          <a:xfrm>
            <a:off x="1043608" y="4500000"/>
            <a:ext cx="7702342"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1" name="Text Box 9"/>
          <p:cNvSpPr txBox="1">
            <a:spLocks noChangeArrowheads="1"/>
          </p:cNvSpPr>
          <p:nvPr/>
        </p:nvSpPr>
        <p:spPr bwMode="auto">
          <a:xfrm rot="-5400000">
            <a:off x="-228510" y="3519373"/>
            <a:ext cx="1218475" cy="461665"/>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rgbClr val="0000FF"/>
                </a:solidFill>
              </a:rPr>
              <a:t>Temp[K]</a:t>
            </a:r>
            <a:endParaRPr lang="en-US" altLang="ja-JP" sz="2400" dirty="0">
              <a:solidFill>
                <a:srgbClr val="0000FF"/>
              </a:solidFill>
            </a:endParaRPr>
          </a:p>
        </p:txBody>
      </p:sp>
      <p:sp>
        <p:nvSpPr>
          <p:cNvPr id="14" name="Text Box 9"/>
          <p:cNvSpPr txBox="1">
            <a:spLocks noChangeArrowheads="1"/>
          </p:cNvSpPr>
          <p:nvPr/>
        </p:nvSpPr>
        <p:spPr bwMode="auto">
          <a:xfrm>
            <a:off x="6812223" y="6423719"/>
            <a:ext cx="1576201" cy="461665"/>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rgbClr val="FF0000"/>
                </a:solidFill>
              </a:rPr>
              <a:t>radius [AU]</a:t>
            </a:r>
            <a:endParaRPr lang="en-US" altLang="ja-JP" sz="2400" dirty="0">
              <a:solidFill>
                <a:srgbClr val="FF0000"/>
              </a:solidFill>
            </a:endParaRPr>
          </a:p>
        </p:txBody>
      </p:sp>
    </p:spTree>
    <p:extLst>
      <p:ext uri="{BB962C8B-B14F-4D97-AF65-F5344CB8AC3E}">
        <p14:creationId xmlns:p14="http://schemas.microsoft.com/office/powerpoint/2010/main" xmlns="" val="4173103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lstStyle/>
          <a:p>
            <a:r>
              <a:rPr kumimoji="1" lang="en-US" altLang="ja-JP" dirty="0" smtClean="0">
                <a:solidFill>
                  <a:schemeClr val="bg1"/>
                </a:solidFill>
              </a:rPr>
              <a:t>Summary</a:t>
            </a:r>
            <a:endParaRPr kumimoji="1" lang="ja-JP" altLang="en-US" dirty="0">
              <a:solidFill>
                <a:schemeClr val="bg1"/>
              </a:solidFill>
            </a:endParaRPr>
          </a:p>
        </p:txBody>
      </p:sp>
      <p:sp>
        <p:nvSpPr>
          <p:cNvPr id="3" name="コンテンツ プレースホルダー 2"/>
          <p:cNvSpPr>
            <a:spLocks noGrp="1"/>
          </p:cNvSpPr>
          <p:nvPr>
            <p:ph idx="1"/>
          </p:nvPr>
        </p:nvSpPr>
        <p:spPr>
          <a:xfrm>
            <a:off x="14808" y="1052736"/>
            <a:ext cx="9129192" cy="5805264"/>
          </a:xfrm>
        </p:spPr>
        <p:txBody>
          <a:bodyPr>
            <a:normAutofit/>
          </a:bodyPr>
          <a:lstStyle/>
          <a:p>
            <a:r>
              <a:rPr lang="en-US" altLang="ja-JP" sz="2800" dirty="0" smtClean="0">
                <a:solidFill>
                  <a:schemeClr val="bg1"/>
                </a:solidFill>
              </a:rPr>
              <a:t>We successfully obtained spatially resolved images of Mz3 at the 18.7 and the 31.7um bands. (Unresolved Hb5).</a:t>
            </a:r>
          </a:p>
          <a:p>
            <a:pPr marL="0" indent="0">
              <a:buNone/>
            </a:pPr>
            <a:endParaRPr lang="en-US" altLang="ja-JP" sz="400" dirty="0">
              <a:solidFill>
                <a:schemeClr val="bg1"/>
              </a:solidFill>
            </a:endParaRPr>
          </a:p>
          <a:p>
            <a:pPr marL="0" indent="0">
              <a:buNone/>
            </a:pPr>
            <a:r>
              <a:rPr lang="en-US" altLang="ja-JP" sz="400" dirty="0" smtClean="0">
                <a:solidFill>
                  <a:schemeClr val="bg1"/>
                </a:solidFill>
              </a:rPr>
              <a:t> </a:t>
            </a:r>
          </a:p>
          <a:p>
            <a:r>
              <a:rPr lang="en-US" altLang="ja-JP" sz="2800" dirty="0" smtClean="0">
                <a:solidFill>
                  <a:schemeClr val="bg1"/>
                </a:solidFill>
              </a:rPr>
              <a:t>The cold component of T~70K was found at the central region.</a:t>
            </a:r>
          </a:p>
          <a:p>
            <a:pPr marL="0" indent="0">
              <a:buNone/>
            </a:pPr>
            <a:endParaRPr lang="en-US" altLang="ja-JP" sz="800" dirty="0">
              <a:solidFill>
                <a:schemeClr val="bg1"/>
              </a:solidFill>
            </a:endParaRPr>
          </a:p>
          <a:p>
            <a:pPr marL="0" indent="0">
              <a:buNone/>
            </a:pPr>
            <a:r>
              <a:rPr lang="en-US" altLang="ja-JP" sz="400" dirty="0">
                <a:solidFill>
                  <a:schemeClr val="bg1"/>
                </a:solidFill>
              </a:rPr>
              <a:t> </a:t>
            </a:r>
            <a:endParaRPr lang="en-US" altLang="ja-JP" sz="400" dirty="0" smtClean="0">
              <a:solidFill>
                <a:schemeClr val="bg1"/>
              </a:solidFill>
            </a:endParaRPr>
          </a:p>
          <a:p>
            <a:r>
              <a:rPr lang="en-US" altLang="ja-JP" sz="2800" dirty="0" smtClean="0">
                <a:solidFill>
                  <a:schemeClr val="bg1"/>
                </a:solidFill>
              </a:rPr>
              <a:t>The mass of the </a:t>
            </a:r>
            <a:r>
              <a:rPr lang="en-US" altLang="ja-JP" sz="2800" dirty="0">
                <a:solidFill>
                  <a:schemeClr val="bg1"/>
                </a:solidFill>
              </a:rPr>
              <a:t>torus (1.0x10</a:t>
            </a:r>
            <a:r>
              <a:rPr lang="en-US" altLang="ja-JP" sz="2800" baseline="30000" dirty="0">
                <a:solidFill>
                  <a:schemeClr val="bg1"/>
                </a:solidFill>
              </a:rPr>
              <a:t>-3</a:t>
            </a:r>
            <a:r>
              <a:rPr lang="en-US" altLang="ja-JP" sz="2800" dirty="0">
                <a:solidFill>
                  <a:schemeClr val="bg1"/>
                </a:solidFill>
              </a:rPr>
              <a:t> M</a:t>
            </a:r>
            <a:r>
              <a:rPr lang="ja-JP" altLang="en-US" sz="800" dirty="0">
                <a:solidFill>
                  <a:schemeClr val="bg1"/>
                </a:solidFill>
                <a:cs typeface="Calibri"/>
              </a:rPr>
              <a:t>☉</a:t>
            </a:r>
            <a:r>
              <a:rPr lang="en-US" altLang="ja-JP" sz="2800" dirty="0" smtClean="0">
                <a:solidFill>
                  <a:schemeClr val="bg1"/>
                </a:solidFill>
              </a:rPr>
              <a:t>) is 100 times higher than the previous studies.</a:t>
            </a:r>
          </a:p>
          <a:p>
            <a:pPr marL="0" indent="0">
              <a:buNone/>
            </a:pPr>
            <a:endParaRPr lang="en-US" altLang="ja-JP" sz="800" dirty="0">
              <a:solidFill>
                <a:schemeClr val="bg1"/>
              </a:solidFill>
            </a:endParaRPr>
          </a:p>
          <a:p>
            <a:pPr marL="0" indent="0">
              <a:buNone/>
            </a:pPr>
            <a:r>
              <a:rPr lang="en-US" altLang="ja-JP" sz="400" dirty="0">
                <a:solidFill>
                  <a:schemeClr val="bg1"/>
                </a:solidFill>
              </a:rPr>
              <a:t> </a:t>
            </a:r>
            <a:endParaRPr lang="en-US" altLang="ja-JP" sz="400" dirty="0" smtClean="0">
              <a:solidFill>
                <a:schemeClr val="bg1"/>
              </a:solidFill>
            </a:endParaRPr>
          </a:p>
          <a:p>
            <a:pPr marL="0" indent="0">
              <a:buNone/>
            </a:pPr>
            <a:endParaRPr lang="en-US" altLang="ja-JP" sz="400" dirty="0">
              <a:solidFill>
                <a:schemeClr val="bg1"/>
              </a:solidFill>
            </a:endParaRPr>
          </a:p>
          <a:p>
            <a:pPr marL="0" indent="0">
              <a:buNone/>
            </a:pPr>
            <a:endParaRPr lang="en-US" altLang="ja-JP" sz="400" dirty="0" smtClean="0">
              <a:solidFill>
                <a:schemeClr val="bg1"/>
              </a:solidFill>
            </a:endParaRPr>
          </a:p>
          <a:p>
            <a:pPr marL="0" indent="0">
              <a:buNone/>
            </a:pPr>
            <a:endParaRPr lang="en-US" altLang="ja-JP" sz="400" dirty="0">
              <a:solidFill>
                <a:schemeClr val="bg1"/>
              </a:solidFill>
            </a:endParaRPr>
          </a:p>
          <a:p>
            <a:pPr marL="0" indent="0">
              <a:buNone/>
            </a:pPr>
            <a:endParaRPr lang="en-US" altLang="ja-JP" sz="400" dirty="0" smtClean="0">
              <a:solidFill>
                <a:schemeClr val="bg1"/>
              </a:solidFill>
            </a:endParaRPr>
          </a:p>
          <a:p>
            <a:pPr marL="0" indent="0">
              <a:buNone/>
            </a:pPr>
            <a:endParaRPr lang="en-US" altLang="ja-JP" sz="400" dirty="0">
              <a:solidFill>
                <a:schemeClr val="bg1"/>
              </a:solidFill>
            </a:endParaRPr>
          </a:p>
          <a:p>
            <a:pPr marL="0" indent="0">
              <a:buNone/>
            </a:pPr>
            <a:endParaRPr lang="en-US" altLang="ja-JP" sz="400" dirty="0" smtClean="0">
              <a:solidFill>
                <a:schemeClr val="bg1"/>
              </a:solidFill>
            </a:endParaRPr>
          </a:p>
          <a:p>
            <a:pPr marL="0" indent="0">
              <a:buNone/>
            </a:pPr>
            <a:endParaRPr lang="en-US" altLang="ja-JP" sz="400" dirty="0">
              <a:solidFill>
                <a:schemeClr val="bg1"/>
              </a:solidFill>
            </a:endParaRPr>
          </a:p>
          <a:p>
            <a:r>
              <a:rPr lang="en-US" altLang="ja-JP" sz="2800" dirty="0">
                <a:solidFill>
                  <a:schemeClr val="bg1"/>
                </a:solidFill>
              </a:rPr>
              <a:t>Assumptions of the dust grain growth or the existence of optically thick inner disk can explain the unresolved </a:t>
            </a:r>
            <a:r>
              <a:rPr lang="en-US" altLang="ja-JP" sz="2800" dirty="0" smtClean="0">
                <a:solidFill>
                  <a:schemeClr val="bg1"/>
                </a:solidFill>
              </a:rPr>
              <a:t>Mz3 dust </a:t>
            </a:r>
            <a:r>
              <a:rPr lang="en-US" altLang="ja-JP" sz="2800" dirty="0">
                <a:solidFill>
                  <a:schemeClr val="bg1"/>
                </a:solidFill>
              </a:rPr>
              <a:t>torus with </a:t>
            </a:r>
            <a:r>
              <a:rPr lang="en-US" altLang="ja-JP" sz="2800" dirty="0" smtClean="0">
                <a:solidFill>
                  <a:schemeClr val="bg1"/>
                </a:solidFill>
              </a:rPr>
              <a:t>MAX38 </a:t>
            </a:r>
            <a:r>
              <a:rPr lang="en-US" altLang="ja-JP" sz="2800" dirty="0">
                <a:solidFill>
                  <a:schemeClr val="bg1"/>
                </a:solidFill>
              </a:rPr>
              <a:t>/ thirty </a:t>
            </a:r>
            <a:r>
              <a:rPr lang="en-US" altLang="ja-JP" sz="2800" dirty="0" smtClean="0">
                <a:solidFill>
                  <a:schemeClr val="bg1"/>
                </a:solidFill>
              </a:rPr>
              <a:t>micron.</a:t>
            </a:r>
          </a:p>
          <a:p>
            <a:endParaRPr lang="en-US" altLang="ja-JP" sz="2800" dirty="0" smtClean="0">
              <a:solidFill>
                <a:schemeClr val="bg1"/>
              </a:solidFill>
            </a:endParaRPr>
          </a:p>
        </p:txBody>
      </p:sp>
    </p:spTree>
    <p:extLst>
      <p:ext uri="{BB962C8B-B14F-4D97-AF65-F5344CB8AC3E}">
        <p14:creationId xmlns:p14="http://schemas.microsoft.com/office/powerpoint/2010/main" xmlns="" val="24578269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46040"/>
            <a:ext cx="8229600" cy="1143000"/>
          </a:xfrm>
        </p:spPr>
        <p:txBody>
          <a:bodyPr/>
          <a:lstStyle/>
          <a:p>
            <a:r>
              <a:rPr kumimoji="1" lang="en-US" altLang="ja-JP" dirty="0" smtClean="0">
                <a:solidFill>
                  <a:schemeClr val="bg1"/>
                </a:solidFill>
              </a:rPr>
              <a:t>end</a:t>
            </a:r>
            <a:endParaRPr kumimoji="1" lang="ja-JP" altLang="en-US" dirty="0">
              <a:solidFill>
                <a:schemeClr val="bg1"/>
              </a:solidFill>
            </a:endParaRPr>
          </a:p>
        </p:txBody>
      </p:sp>
    </p:spTree>
    <p:extLst>
      <p:ext uri="{BB962C8B-B14F-4D97-AF65-F5344CB8AC3E}">
        <p14:creationId xmlns:p14="http://schemas.microsoft.com/office/powerpoint/2010/main" xmlns="" val="23755537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lang="en-US" altLang="ja-JP" dirty="0" smtClean="0">
                <a:solidFill>
                  <a:schemeClr val="bg1"/>
                </a:solidFill>
              </a:rPr>
              <a:t>I</a:t>
            </a:r>
            <a:r>
              <a:rPr kumimoji="1" lang="en-US" altLang="ja-JP" dirty="0" smtClean="0">
                <a:solidFill>
                  <a:schemeClr val="bg1"/>
                </a:solidFill>
              </a:rPr>
              <a:t>ntroduction</a:t>
            </a:r>
            <a:endParaRPr kumimoji="1" lang="ja-JP" altLang="en-US" dirty="0">
              <a:solidFill>
                <a:schemeClr val="bg1"/>
              </a:solidFill>
            </a:endParaRPr>
          </a:p>
        </p:txBody>
      </p:sp>
      <p:sp>
        <p:nvSpPr>
          <p:cNvPr id="3" name="コンテンツ プレースホルダー 2"/>
          <p:cNvSpPr>
            <a:spLocks noGrp="1"/>
          </p:cNvSpPr>
          <p:nvPr>
            <p:ph idx="1"/>
          </p:nvPr>
        </p:nvSpPr>
        <p:spPr>
          <a:xfrm>
            <a:off x="35496" y="980728"/>
            <a:ext cx="9289032" cy="3240360"/>
          </a:xfrm>
        </p:spPr>
        <p:txBody>
          <a:bodyPr>
            <a:normAutofit/>
          </a:bodyPr>
          <a:lstStyle/>
          <a:p>
            <a:r>
              <a:rPr kumimoji="1" lang="en-US" altLang="ja-JP" sz="2400" dirty="0" smtClean="0">
                <a:solidFill>
                  <a:schemeClr val="bg1"/>
                </a:solidFill>
              </a:rPr>
              <a:t>What is the origin of dust in </a:t>
            </a:r>
            <a:r>
              <a:rPr lang="en-US" altLang="ja-JP" sz="2400" dirty="0" smtClean="0">
                <a:solidFill>
                  <a:schemeClr val="bg1"/>
                </a:solidFill>
              </a:rPr>
              <a:t>our galaxy</a:t>
            </a:r>
            <a:r>
              <a:rPr kumimoji="1" lang="en-US" altLang="ja-JP" sz="2400" dirty="0" smtClean="0">
                <a:solidFill>
                  <a:schemeClr val="bg1"/>
                </a:solidFill>
              </a:rPr>
              <a:t>?</a:t>
            </a:r>
            <a:endParaRPr lang="en-US" altLang="ja-JP" sz="2400" dirty="0">
              <a:solidFill>
                <a:schemeClr val="bg1"/>
              </a:solidFill>
            </a:endParaRPr>
          </a:p>
          <a:p>
            <a:pPr marL="0" indent="0">
              <a:buNone/>
            </a:pPr>
            <a:r>
              <a:rPr lang="ja-JP" altLang="en-US" sz="2400" dirty="0" smtClean="0">
                <a:solidFill>
                  <a:schemeClr val="bg1"/>
                </a:solidFill>
              </a:rPr>
              <a:t> → </a:t>
            </a:r>
            <a:r>
              <a:rPr lang="en-US" altLang="ja-JP" sz="2400" dirty="0" smtClean="0">
                <a:solidFill>
                  <a:schemeClr val="bg1"/>
                </a:solidFill>
              </a:rPr>
              <a:t>AGB stars are </a:t>
            </a:r>
            <a:r>
              <a:rPr lang="en-US" altLang="ja-JP" sz="2400" dirty="0">
                <a:solidFill>
                  <a:schemeClr val="bg1"/>
                </a:solidFill>
              </a:rPr>
              <a:t>o</a:t>
            </a:r>
            <a:r>
              <a:rPr kumimoji="1" lang="en-US" altLang="ja-JP" sz="2400" dirty="0" smtClean="0">
                <a:solidFill>
                  <a:schemeClr val="bg1"/>
                </a:solidFill>
              </a:rPr>
              <a:t>ne of the important </a:t>
            </a:r>
            <a:r>
              <a:rPr lang="en-US" altLang="ja-JP" sz="2400" dirty="0" smtClean="0">
                <a:solidFill>
                  <a:schemeClr val="bg1"/>
                </a:solidFill>
              </a:rPr>
              <a:t>sources of interstellar </a:t>
            </a:r>
            <a:r>
              <a:rPr kumimoji="1" lang="en-US" altLang="ja-JP" sz="2400" dirty="0" smtClean="0">
                <a:solidFill>
                  <a:schemeClr val="bg1"/>
                </a:solidFill>
              </a:rPr>
              <a:t>dust.</a:t>
            </a:r>
            <a:endParaRPr lang="en-US" altLang="ja-JP" sz="2400" dirty="0">
              <a:solidFill>
                <a:schemeClr val="bg1"/>
              </a:solidFill>
            </a:endParaRPr>
          </a:p>
          <a:p>
            <a:pPr marL="0" indent="0">
              <a:buNone/>
            </a:pPr>
            <a:endParaRPr lang="en-US" altLang="ja-JP" sz="400" dirty="0">
              <a:solidFill>
                <a:schemeClr val="bg1"/>
              </a:solidFill>
            </a:endParaRPr>
          </a:p>
          <a:p>
            <a:pPr marL="0" indent="0">
              <a:buNone/>
            </a:pPr>
            <a:r>
              <a:rPr lang="en-US" altLang="ja-JP" sz="400" dirty="0" smtClean="0">
                <a:solidFill>
                  <a:schemeClr val="bg1"/>
                </a:solidFill>
              </a:rPr>
              <a:t> </a:t>
            </a:r>
          </a:p>
          <a:p>
            <a:r>
              <a:rPr lang="en-US" altLang="ja-JP" sz="2400" dirty="0" err="1" smtClean="0">
                <a:solidFill>
                  <a:schemeClr val="bg1"/>
                </a:solidFill>
              </a:rPr>
              <a:t>PNe</a:t>
            </a:r>
            <a:r>
              <a:rPr lang="en-US" altLang="ja-JP" sz="2400" dirty="0" smtClean="0">
                <a:solidFill>
                  <a:schemeClr val="bg1"/>
                </a:solidFill>
              </a:rPr>
              <a:t> </a:t>
            </a:r>
            <a:r>
              <a:rPr lang="en-US" altLang="ja-JP" sz="2400" dirty="0">
                <a:solidFill>
                  <a:schemeClr val="bg1"/>
                </a:solidFill>
              </a:rPr>
              <a:t>are the final stage of stellar evolution.</a:t>
            </a:r>
          </a:p>
          <a:p>
            <a:r>
              <a:rPr lang="en-US" altLang="ja-JP" sz="2400" dirty="0" err="1" smtClean="0">
                <a:solidFill>
                  <a:schemeClr val="bg1"/>
                </a:solidFill>
              </a:rPr>
              <a:t>PNe</a:t>
            </a:r>
            <a:r>
              <a:rPr lang="en-US" altLang="ja-JP" sz="2400" dirty="0" smtClean="0">
                <a:solidFill>
                  <a:schemeClr val="bg1"/>
                </a:solidFill>
              </a:rPr>
              <a:t> record the mass-loss history in the AGB phase. </a:t>
            </a:r>
          </a:p>
          <a:p>
            <a:r>
              <a:rPr lang="en-US" altLang="ja-JP" sz="2400" dirty="0" smtClean="0">
                <a:solidFill>
                  <a:schemeClr val="bg1"/>
                </a:solidFill>
              </a:rPr>
              <a:t>It </a:t>
            </a:r>
            <a:r>
              <a:rPr lang="en-US" altLang="ja-JP" sz="2400" dirty="0">
                <a:solidFill>
                  <a:schemeClr val="bg1"/>
                </a:solidFill>
              </a:rPr>
              <a:t>is important to observe the dust around planetary </a:t>
            </a:r>
            <a:r>
              <a:rPr lang="en-US" altLang="ja-JP" sz="2400" dirty="0" smtClean="0">
                <a:solidFill>
                  <a:schemeClr val="bg1"/>
                </a:solidFill>
              </a:rPr>
              <a:t>nebulae. </a:t>
            </a:r>
            <a:endParaRPr lang="en-US" altLang="ja-JP" sz="2400" dirty="0">
              <a:solidFill>
                <a:schemeClr val="bg1"/>
              </a:solidFill>
            </a:endParaRPr>
          </a:p>
          <a:p>
            <a:endParaRPr lang="en-US" altLang="ja-JP" sz="2400" dirty="0">
              <a:solidFill>
                <a:schemeClr val="bg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0168" y="3356992"/>
            <a:ext cx="5571144"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15"/>
          <p:cNvSpPr txBox="1">
            <a:spLocks noChangeArrowheads="1"/>
          </p:cNvSpPr>
          <p:nvPr/>
        </p:nvSpPr>
        <p:spPr bwMode="auto">
          <a:xfrm>
            <a:off x="6118742" y="4129916"/>
            <a:ext cx="829522" cy="523220"/>
          </a:xfrm>
          <a:prstGeom prst="rect">
            <a:avLst/>
          </a:prstGeom>
          <a:solidFill>
            <a:schemeClr val="bg1"/>
          </a:solidFill>
          <a:ln w="38100">
            <a:solidFill>
              <a:srgbClr val="FF0000"/>
            </a:solidFill>
          </a:ln>
          <a:effectLst/>
          <a:extLst/>
        </p:spPr>
        <p:txBody>
          <a:bodyPr wrap="none">
            <a:spAutoFit/>
          </a:bodyPr>
          <a:lstStyle/>
          <a:p>
            <a:pPr algn="ctr"/>
            <a:r>
              <a:rPr lang="en-US" altLang="ja-JP" sz="2800" b="1" dirty="0" smtClean="0">
                <a:solidFill>
                  <a:srgbClr val="FF0000"/>
                </a:solidFill>
              </a:rPr>
              <a:t>AGB</a:t>
            </a:r>
            <a:endParaRPr lang="en-US" altLang="ja-JP" sz="2800" b="1" dirty="0">
              <a:solidFill>
                <a:srgbClr val="FF0000"/>
              </a:solidFill>
            </a:endParaRPr>
          </a:p>
        </p:txBody>
      </p:sp>
      <p:sp>
        <p:nvSpPr>
          <p:cNvPr id="6" name="Text Box 15"/>
          <p:cNvSpPr txBox="1">
            <a:spLocks noChangeArrowheads="1"/>
          </p:cNvSpPr>
          <p:nvPr/>
        </p:nvSpPr>
        <p:spPr bwMode="auto">
          <a:xfrm>
            <a:off x="2410040" y="4129916"/>
            <a:ext cx="793808" cy="523220"/>
          </a:xfrm>
          <a:prstGeom prst="rect">
            <a:avLst/>
          </a:prstGeom>
          <a:solidFill>
            <a:schemeClr val="bg1"/>
          </a:solidFill>
          <a:ln w="38100">
            <a:solidFill>
              <a:srgbClr val="65FD5D"/>
            </a:solidFill>
          </a:ln>
          <a:effectLst/>
          <a:extLst/>
        </p:spPr>
        <p:txBody>
          <a:bodyPr wrap="none">
            <a:spAutoFit/>
          </a:bodyPr>
          <a:lstStyle/>
          <a:p>
            <a:pPr algn="ctr"/>
            <a:r>
              <a:rPr lang="en-US" altLang="ja-JP" sz="2800" b="1" dirty="0" err="1" smtClean="0">
                <a:solidFill>
                  <a:srgbClr val="65FD5D"/>
                </a:solidFill>
              </a:rPr>
              <a:t>PNe</a:t>
            </a:r>
            <a:endParaRPr lang="en-US" altLang="ja-JP" sz="2800" b="1" dirty="0">
              <a:solidFill>
                <a:srgbClr val="65FD5D"/>
              </a:solidFill>
            </a:endParaRPr>
          </a:p>
        </p:txBody>
      </p:sp>
      <p:cxnSp>
        <p:nvCxnSpPr>
          <p:cNvPr id="8" name="直線コネクタ 7"/>
          <p:cNvCxnSpPr/>
          <p:nvPr/>
        </p:nvCxnSpPr>
        <p:spPr>
          <a:xfrm>
            <a:off x="3203848" y="4365104"/>
            <a:ext cx="2664296" cy="0"/>
          </a:xfrm>
          <a:prstGeom prst="line">
            <a:avLst/>
          </a:prstGeom>
          <a:ln w="190500">
            <a:solidFill>
              <a:srgbClr val="FF0000"/>
            </a:solidFill>
            <a:headEnd type="stealth"/>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208504" y="3789040"/>
            <a:ext cx="1249463" cy="1296144"/>
            <a:chOff x="280512" y="3789040"/>
            <a:chExt cx="1249463" cy="1296144"/>
          </a:xfrm>
        </p:grpSpPr>
        <p:pic>
          <p:nvPicPr>
            <p:cNvPr id="2050" name="Picture 2" descr="http://www.daviddarling.info/images/Ring_Nebula_Hubbl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3789040"/>
              <a:ext cx="1206447" cy="1225597"/>
            </a:xfrm>
            <a:prstGeom prst="rect">
              <a:avLst/>
            </a:prstGeom>
            <a:noFill/>
            <a:ln w="50800">
              <a:solidFill>
                <a:srgbClr val="65FD5D"/>
              </a:solidFill>
            </a:ln>
            <a:extLst>
              <a:ext uri="{909E8E84-426E-40DD-AFC4-6F175D3DCCD1}">
                <a14:hiddenFill xmlns:a14="http://schemas.microsoft.com/office/drawing/2010/main" xmlns="">
                  <a:solidFill>
                    <a:srgbClr val="FFFFFF"/>
                  </a:solidFill>
                </a14:hiddenFill>
              </a:ext>
            </a:extLst>
          </p:spPr>
        </p:pic>
        <p:sp>
          <p:nvSpPr>
            <p:cNvPr id="14" name="Text Box 15"/>
            <p:cNvSpPr txBox="1">
              <a:spLocks noChangeArrowheads="1"/>
            </p:cNvSpPr>
            <p:nvPr/>
          </p:nvSpPr>
          <p:spPr bwMode="auto">
            <a:xfrm>
              <a:off x="280512" y="4685074"/>
              <a:ext cx="619080" cy="400110"/>
            </a:xfrm>
            <a:prstGeom prst="rect">
              <a:avLst/>
            </a:prstGeom>
            <a:noFill/>
            <a:ln w="38100">
              <a:noFill/>
            </a:ln>
            <a:effectLst/>
            <a:extLst/>
          </p:spPr>
          <p:txBody>
            <a:bodyPr wrap="none">
              <a:spAutoFit/>
            </a:bodyPr>
            <a:lstStyle/>
            <a:p>
              <a:pPr algn="ctr"/>
              <a:r>
                <a:rPr lang="en-US" altLang="ja-JP" sz="2000" b="1" dirty="0" err="1" smtClean="0">
                  <a:solidFill>
                    <a:srgbClr val="65FD5D"/>
                  </a:solidFill>
                </a:rPr>
                <a:t>PNe</a:t>
              </a:r>
              <a:endParaRPr lang="en-US" altLang="ja-JP" sz="2000" b="1" dirty="0">
                <a:solidFill>
                  <a:srgbClr val="65FD5D"/>
                </a:solidFill>
              </a:endParaRPr>
            </a:p>
          </p:txBody>
        </p:sp>
      </p:grpSp>
      <p:grpSp>
        <p:nvGrpSpPr>
          <p:cNvPr id="9" name="グループ化 8"/>
          <p:cNvGrpSpPr/>
          <p:nvPr/>
        </p:nvGrpSpPr>
        <p:grpSpPr>
          <a:xfrm>
            <a:off x="7455600" y="3861048"/>
            <a:ext cx="1364872" cy="1152128"/>
            <a:chOff x="7455600" y="3861048"/>
            <a:chExt cx="1364872" cy="1152128"/>
          </a:xfrm>
        </p:grpSpPr>
        <p:pic>
          <p:nvPicPr>
            <p:cNvPr id="2052" name="Picture 4" descr="http://www.eso.org/public/archives/images/screen/eso0313j.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3033" y="3861048"/>
              <a:ext cx="1297439" cy="1071401"/>
            </a:xfrm>
            <a:prstGeom prst="rect">
              <a:avLst/>
            </a:prstGeom>
            <a:noFill/>
            <a:ln w="50800">
              <a:solidFill>
                <a:srgbClr val="FF0000"/>
              </a:solidFill>
            </a:ln>
            <a:extLst>
              <a:ext uri="{909E8E84-426E-40DD-AFC4-6F175D3DCCD1}">
                <a14:hiddenFill xmlns:a14="http://schemas.microsoft.com/office/drawing/2010/main" xmlns="">
                  <a:solidFill>
                    <a:srgbClr val="FFFFFF"/>
                  </a:solidFill>
                </a14:hiddenFill>
              </a:ext>
            </a:extLst>
          </p:spPr>
        </p:pic>
        <p:sp>
          <p:nvSpPr>
            <p:cNvPr id="15" name="Text Box 15"/>
            <p:cNvSpPr txBox="1">
              <a:spLocks noChangeArrowheads="1"/>
            </p:cNvSpPr>
            <p:nvPr/>
          </p:nvSpPr>
          <p:spPr bwMode="auto">
            <a:xfrm>
              <a:off x="7455600" y="4613066"/>
              <a:ext cx="644792" cy="400110"/>
            </a:xfrm>
            <a:prstGeom prst="rect">
              <a:avLst/>
            </a:prstGeom>
            <a:noFill/>
            <a:ln w="38100">
              <a:noFill/>
            </a:ln>
            <a:effectLst/>
            <a:extLst/>
          </p:spPr>
          <p:txBody>
            <a:bodyPr wrap="none">
              <a:spAutoFit/>
            </a:bodyPr>
            <a:lstStyle/>
            <a:p>
              <a:pPr algn="ctr"/>
              <a:r>
                <a:rPr lang="en-US" altLang="ja-JP" sz="2000" b="1" dirty="0" smtClean="0">
                  <a:solidFill>
                    <a:srgbClr val="FF0000"/>
                  </a:solidFill>
                </a:rPr>
                <a:t>AGB</a:t>
              </a:r>
              <a:endParaRPr lang="en-US" altLang="ja-JP" sz="2000" b="1" dirty="0">
                <a:solidFill>
                  <a:srgbClr val="FF0000"/>
                </a:solidFill>
              </a:endParaRPr>
            </a:p>
          </p:txBody>
        </p:sp>
      </p:grpSp>
    </p:spTree>
    <p:extLst>
      <p:ext uri="{BB962C8B-B14F-4D97-AF65-F5344CB8AC3E}">
        <p14:creationId xmlns:p14="http://schemas.microsoft.com/office/powerpoint/2010/main" xmlns="" val="2146316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35496" y="80963"/>
            <a:ext cx="3400425" cy="6696075"/>
            <a:chOff x="35496" y="80963"/>
            <a:chExt cx="3400425" cy="6696075"/>
          </a:xfrm>
        </p:grpSpPr>
        <p:pic>
          <p:nvPicPr>
            <p:cNvPr id="4098" name="Picture 2" descr="C:\Users\kenasano\Desktop\Howpol\M2_9_dis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96" y="80963"/>
              <a:ext cx="3400425" cy="66960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9"/>
            <p:cNvSpPr txBox="1">
              <a:spLocks noChangeArrowheads="1"/>
            </p:cNvSpPr>
            <p:nvPr/>
          </p:nvSpPr>
          <p:spPr bwMode="auto">
            <a:xfrm>
              <a:off x="1979712" y="6021288"/>
              <a:ext cx="141750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smtClean="0">
                  <a:solidFill>
                    <a:schemeClr val="bg1"/>
                  </a:solidFill>
                </a:rPr>
                <a:t>Castro+ 2012</a:t>
              </a:r>
              <a:endParaRPr lang="en-US" altLang="ja-JP" dirty="0">
                <a:solidFill>
                  <a:schemeClr val="bg1"/>
                </a:solidFill>
              </a:endParaRPr>
            </a:p>
          </p:txBody>
        </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6776768">
            <a:off x="-3616485" y="319314"/>
            <a:ext cx="11403361" cy="6348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タイトル 1"/>
          <p:cNvSpPr>
            <a:spLocks noGrp="1"/>
          </p:cNvSpPr>
          <p:nvPr>
            <p:ph type="title"/>
          </p:nvPr>
        </p:nvSpPr>
        <p:spPr>
          <a:xfrm>
            <a:off x="216024" y="-27384"/>
            <a:ext cx="8676456" cy="1152128"/>
          </a:xfrm>
        </p:spPr>
        <p:txBody>
          <a:bodyPr>
            <a:normAutofit/>
          </a:bodyPr>
          <a:lstStyle/>
          <a:p>
            <a:r>
              <a:rPr lang="en-US" altLang="ja-JP" dirty="0" smtClean="0">
                <a:solidFill>
                  <a:schemeClr val="bg1"/>
                </a:solidFill>
              </a:rPr>
              <a:t>Similar torus in bipolar PN:M2-9</a:t>
            </a:r>
            <a:endParaRPr kumimoji="1" lang="ja-JP" altLang="en-US" dirty="0">
              <a:solidFill>
                <a:schemeClr val="bg1"/>
              </a:solidFill>
            </a:endParaRPr>
          </a:p>
        </p:txBody>
      </p:sp>
      <p:sp>
        <p:nvSpPr>
          <p:cNvPr id="3" name="コンテンツ プレースホルダー 2"/>
          <p:cNvSpPr>
            <a:spLocks noGrp="1"/>
          </p:cNvSpPr>
          <p:nvPr>
            <p:ph idx="1"/>
          </p:nvPr>
        </p:nvSpPr>
        <p:spPr>
          <a:xfrm>
            <a:off x="3131840" y="1600200"/>
            <a:ext cx="6264696" cy="4790420"/>
          </a:xfrm>
        </p:spPr>
        <p:txBody>
          <a:bodyPr>
            <a:normAutofit/>
          </a:bodyPr>
          <a:lstStyle/>
          <a:p>
            <a:r>
              <a:rPr lang="en-US" altLang="ja-JP" sz="2000" dirty="0" smtClean="0">
                <a:solidFill>
                  <a:schemeClr val="bg1"/>
                </a:solidFill>
              </a:rPr>
              <a:t>Bipolar PN : M 2-9</a:t>
            </a:r>
          </a:p>
          <a:p>
            <a:pPr marL="0" indent="0">
              <a:buNone/>
            </a:pPr>
            <a:r>
              <a:rPr lang="en-US" altLang="ja-JP" sz="2000" dirty="0" smtClean="0">
                <a:solidFill>
                  <a:schemeClr val="bg1"/>
                </a:solidFill>
              </a:rPr>
              <a:t>     - Similar structure to Mz3</a:t>
            </a:r>
          </a:p>
          <a:p>
            <a:pPr marL="0" indent="0">
              <a:buNone/>
            </a:pPr>
            <a:r>
              <a:rPr lang="en-US" altLang="ja-JP" sz="2000" dirty="0">
                <a:solidFill>
                  <a:schemeClr val="bg1"/>
                </a:solidFill>
              </a:rPr>
              <a:t> </a:t>
            </a:r>
            <a:r>
              <a:rPr lang="en-US" altLang="ja-JP" sz="2000" dirty="0" smtClean="0">
                <a:solidFill>
                  <a:schemeClr val="bg1"/>
                </a:solidFill>
              </a:rPr>
              <a:t>    - initial mass </a:t>
            </a:r>
            <a:r>
              <a:rPr lang="en-US" altLang="ja-JP" sz="2000" dirty="0">
                <a:solidFill>
                  <a:schemeClr val="bg1"/>
                </a:solidFill>
              </a:rPr>
              <a:t>&gt; 2M</a:t>
            </a:r>
            <a:r>
              <a:rPr lang="ja-JP" altLang="en-US" sz="1000" dirty="0">
                <a:solidFill>
                  <a:schemeClr val="bg1"/>
                </a:solidFill>
                <a:cs typeface="Calibri"/>
              </a:rPr>
              <a:t>☉</a:t>
            </a:r>
            <a:r>
              <a:rPr lang="en-US" altLang="ja-JP" sz="2000" dirty="0">
                <a:solidFill>
                  <a:schemeClr val="bg1"/>
                </a:solidFill>
              </a:rPr>
              <a:t> (</a:t>
            </a:r>
            <a:r>
              <a:rPr lang="en-US" altLang="ja-JP" sz="2000" dirty="0" err="1">
                <a:solidFill>
                  <a:schemeClr val="bg1"/>
                </a:solidFill>
              </a:rPr>
              <a:t>Palla</a:t>
            </a:r>
            <a:r>
              <a:rPr lang="en-US" altLang="ja-JP" sz="2000" dirty="0">
                <a:solidFill>
                  <a:schemeClr val="bg1"/>
                </a:solidFill>
              </a:rPr>
              <a:t>+ 1999</a:t>
            </a:r>
            <a:r>
              <a:rPr lang="en-US" altLang="ja-JP" sz="2000" dirty="0" smtClean="0">
                <a:solidFill>
                  <a:schemeClr val="bg1"/>
                </a:solidFill>
              </a:rPr>
              <a:t>)</a:t>
            </a:r>
          </a:p>
          <a:p>
            <a:pPr marL="0" indent="0">
              <a:buNone/>
            </a:pPr>
            <a:r>
              <a:rPr lang="en-US" altLang="ja-JP" sz="2000" dirty="0">
                <a:solidFill>
                  <a:schemeClr val="bg1"/>
                </a:solidFill>
              </a:rPr>
              <a:t>     - No dark lanes at the </a:t>
            </a:r>
            <a:r>
              <a:rPr lang="en-US" altLang="ja-JP" sz="2000" dirty="0" smtClean="0">
                <a:solidFill>
                  <a:schemeClr val="bg1"/>
                </a:solidFill>
              </a:rPr>
              <a:t>center region </a:t>
            </a:r>
          </a:p>
          <a:p>
            <a:pPr marL="0" indent="0">
              <a:buNone/>
            </a:pPr>
            <a:r>
              <a:rPr lang="en-US" altLang="ja-JP" sz="2000" dirty="0">
                <a:solidFill>
                  <a:srgbClr val="FFFF00"/>
                </a:solidFill>
              </a:rPr>
              <a:t> </a:t>
            </a:r>
            <a:r>
              <a:rPr lang="en-US" altLang="ja-JP" sz="2000" dirty="0" smtClean="0">
                <a:solidFill>
                  <a:srgbClr val="FFFF00"/>
                </a:solidFill>
              </a:rPr>
              <a:t>    </a:t>
            </a:r>
            <a:r>
              <a:rPr lang="en-US" altLang="ja-JP" sz="2000" dirty="0" smtClean="0">
                <a:solidFill>
                  <a:schemeClr val="bg1">
                    <a:lumMod val="95000"/>
                  </a:schemeClr>
                </a:solidFill>
              </a:rPr>
              <a:t>-</a:t>
            </a:r>
            <a:r>
              <a:rPr lang="en-US" altLang="ja-JP" sz="2000" dirty="0" smtClean="0">
                <a:solidFill>
                  <a:srgbClr val="FFFF00"/>
                </a:solidFill>
              </a:rPr>
              <a:t>  A light </a:t>
            </a:r>
            <a:r>
              <a:rPr lang="en-US" altLang="ja-JP" sz="2000" dirty="0">
                <a:solidFill>
                  <a:srgbClr val="FFFF00"/>
                </a:solidFill>
              </a:rPr>
              <a:t>disk</a:t>
            </a:r>
            <a:r>
              <a:rPr lang="en-US" altLang="ja-JP" sz="2000" dirty="0">
                <a:solidFill>
                  <a:schemeClr val="bg1"/>
                </a:solidFill>
              </a:rPr>
              <a:t> in the central region : </a:t>
            </a:r>
            <a:r>
              <a:rPr lang="en-US" altLang="ja-JP" sz="2000" dirty="0" err="1">
                <a:solidFill>
                  <a:schemeClr val="bg1"/>
                </a:solidFill>
              </a:rPr>
              <a:t>M</a:t>
            </a:r>
            <a:r>
              <a:rPr lang="en-US" altLang="ja-JP" sz="2000" baseline="-25000" dirty="0" err="1">
                <a:solidFill>
                  <a:schemeClr val="bg1"/>
                </a:solidFill>
              </a:rPr>
              <a:t>dust</a:t>
            </a:r>
            <a:r>
              <a:rPr lang="en-US" altLang="ja-JP" sz="2000" baseline="-25000" dirty="0">
                <a:solidFill>
                  <a:schemeClr val="bg1"/>
                </a:solidFill>
              </a:rPr>
              <a:t> </a:t>
            </a:r>
            <a:r>
              <a:rPr lang="en-US" altLang="ja-JP" sz="2000" dirty="0">
                <a:solidFill>
                  <a:schemeClr val="bg1"/>
                </a:solidFill>
              </a:rPr>
              <a:t>= </a:t>
            </a:r>
            <a:r>
              <a:rPr lang="en-US" altLang="ja-JP" sz="2000" dirty="0" smtClean="0">
                <a:solidFill>
                  <a:schemeClr val="bg1"/>
                </a:solidFill>
              </a:rPr>
              <a:t>1.5x10</a:t>
            </a:r>
            <a:r>
              <a:rPr lang="en-US" altLang="ja-JP" sz="2000" baseline="30000" dirty="0" smtClean="0">
                <a:solidFill>
                  <a:schemeClr val="bg1"/>
                </a:solidFill>
              </a:rPr>
              <a:t>-5</a:t>
            </a:r>
            <a:r>
              <a:rPr lang="en-US" altLang="ja-JP" sz="2000" dirty="0" smtClean="0">
                <a:solidFill>
                  <a:schemeClr val="bg1"/>
                </a:solidFill>
              </a:rPr>
              <a:t>M</a:t>
            </a:r>
            <a:r>
              <a:rPr lang="ja-JP" altLang="en-US" sz="1000" dirty="0" smtClean="0">
                <a:solidFill>
                  <a:schemeClr val="bg1"/>
                </a:solidFill>
                <a:cs typeface="Calibri"/>
              </a:rPr>
              <a:t>☉</a:t>
            </a:r>
            <a:endParaRPr lang="en-US" altLang="ja-JP" sz="1000" dirty="0" smtClean="0">
              <a:solidFill>
                <a:schemeClr val="bg1"/>
              </a:solidFill>
              <a:cs typeface="Calibri"/>
            </a:endParaRPr>
          </a:p>
          <a:p>
            <a:pPr marL="0" indent="0">
              <a:buNone/>
            </a:pPr>
            <a:r>
              <a:rPr lang="en-US" altLang="ja-JP" sz="1000" dirty="0">
                <a:solidFill>
                  <a:schemeClr val="bg1"/>
                </a:solidFill>
                <a:cs typeface="Calibri"/>
              </a:rPr>
              <a:t> </a:t>
            </a:r>
            <a:r>
              <a:rPr lang="en-US" altLang="ja-JP" sz="1000" dirty="0" smtClean="0">
                <a:solidFill>
                  <a:schemeClr val="bg1"/>
                </a:solidFill>
                <a:cs typeface="Calibri"/>
              </a:rPr>
              <a:t>            </a:t>
            </a:r>
            <a:r>
              <a:rPr lang="en-US" altLang="ja-JP" sz="2000" dirty="0" smtClean="0">
                <a:solidFill>
                  <a:schemeClr val="bg1"/>
                </a:solidFill>
              </a:rPr>
              <a:t> </a:t>
            </a:r>
            <a:r>
              <a:rPr lang="en-US" altLang="ja-JP" sz="1600" dirty="0" smtClean="0">
                <a:solidFill>
                  <a:schemeClr val="bg1"/>
                </a:solidFill>
              </a:rPr>
              <a:t>(</a:t>
            </a:r>
            <a:r>
              <a:rPr lang="en-US" altLang="ja-JP" sz="1600" dirty="0" err="1" smtClean="0">
                <a:solidFill>
                  <a:schemeClr val="bg1"/>
                </a:solidFill>
              </a:rPr>
              <a:t>Lykou</a:t>
            </a:r>
            <a:r>
              <a:rPr lang="en-US" altLang="ja-JP" sz="1600" dirty="0" smtClean="0">
                <a:solidFill>
                  <a:schemeClr val="bg1"/>
                </a:solidFill>
              </a:rPr>
              <a:t>+ 2011, </a:t>
            </a:r>
            <a:r>
              <a:rPr lang="en-US" altLang="ja-JP" sz="1600" dirty="0">
                <a:solidFill>
                  <a:schemeClr val="bg1"/>
                </a:solidFill>
              </a:rPr>
              <a:t>with MIDI)</a:t>
            </a:r>
            <a:endParaRPr lang="en-US" altLang="ja-JP" sz="2000" dirty="0" smtClean="0">
              <a:solidFill>
                <a:schemeClr val="bg1"/>
              </a:solidFill>
            </a:endParaRPr>
          </a:p>
          <a:p>
            <a:endParaRPr lang="en-US" altLang="ja-JP" sz="2000" dirty="0" smtClean="0">
              <a:solidFill>
                <a:schemeClr val="bg1"/>
              </a:solidFill>
            </a:endParaRPr>
          </a:p>
          <a:p>
            <a:r>
              <a:rPr lang="en-US" altLang="ja-JP" sz="2000" dirty="0" smtClean="0">
                <a:solidFill>
                  <a:schemeClr val="bg1"/>
                </a:solidFill>
              </a:rPr>
              <a:t>Double </a:t>
            </a:r>
            <a:r>
              <a:rPr lang="en-US" altLang="ja-JP" sz="2000" baseline="30000" dirty="0" smtClean="0">
                <a:solidFill>
                  <a:schemeClr val="bg1"/>
                </a:solidFill>
              </a:rPr>
              <a:t>12</a:t>
            </a:r>
            <a:r>
              <a:rPr lang="en-US" altLang="ja-JP" sz="2000" dirty="0" smtClean="0">
                <a:solidFill>
                  <a:schemeClr val="bg1"/>
                </a:solidFill>
              </a:rPr>
              <a:t>CO 2-1 ring were detected (Castro2012)</a:t>
            </a:r>
            <a:endParaRPr lang="en-US" altLang="ja-JP" sz="2000" dirty="0">
              <a:solidFill>
                <a:schemeClr val="bg1"/>
              </a:solidFill>
            </a:endParaRPr>
          </a:p>
          <a:p>
            <a:pPr marL="0" indent="0">
              <a:buNone/>
            </a:pPr>
            <a:r>
              <a:rPr lang="ja-JP" altLang="en-US" sz="2000" dirty="0" smtClean="0">
                <a:solidFill>
                  <a:schemeClr val="bg1"/>
                </a:solidFill>
              </a:rPr>
              <a:t>      </a:t>
            </a:r>
            <a:endParaRPr lang="en-US" altLang="ja-JP" sz="2000" dirty="0" smtClean="0">
              <a:solidFill>
                <a:schemeClr val="bg1"/>
              </a:solidFill>
            </a:endParaRPr>
          </a:p>
          <a:p>
            <a:r>
              <a:rPr lang="en-US" altLang="ja-JP" sz="2000" dirty="0">
                <a:solidFill>
                  <a:schemeClr val="bg1"/>
                </a:solidFill>
              </a:rPr>
              <a:t>O</a:t>
            </a:r>
            <a:r>
              <a:rPr lang="en-US" altLang="ja-JP" sz="2000" dirty="0" smtClean="0">
                <a:solidFill>
                  <a:schemeClr val="bg1"/>
                </a:solidFill>
              </a:rPr>
              <a:t>uter ring :  M</a:t>
            </a:r>
            <a:r>
              <a:rPr lang="en-US" altLang="ja-JP" sz="2000" baseline="-25000" dirty="0" smtClean="0">
                <a:solidFill>
                  <a:schemeClr val="bg1"/>
                </a:solidFill>
              </a:rPr>
              <a:t>gas</a:t>
            </a:r>
            <a:r>
              <a:rPr lang="en-US" altLang="ja-JP" sz="2000" dirty="0">
                <a:solidFill>
                  <a:schemeClr val="bg1"/>
                </a:solidFill>
              </a:rPr>
              <a:t>=</a:t>
            </a:r>
            <a:r>
              <a:rPr lang="en-US" altLang="ja-JP" sz="2000" dirty="0" smtClean="0">
                <a:solidFill>
                  <a:schemeClr val="bg1"/>
                </a:solidFill>
              </a:rPr>
              <a:t>1.0x10</a:t>
            </a:r>
            <a:r>
              <a:rPr lang="en-US" altLang="ja-JP" sz="2000" baseline="30000" dirty="0" smtClean="0">
                <a:solidFill>
                  <a:schemeClr val="bg1"/>
                </a:solidFill>
              </a:rPr>
              <a:t>-2</a:t>
            </a:r>
            <a:r>
              <a:rPr lang="en-US" altLang="ja-JP" sz="2000" dirty="0" smtClean="0">
                <a:solidFill>
                  <a:schemeClr val="bg1"/>
                </a:solidFill>
              </a:rPr>
              <a:t> </a:t>
            </a:r>
            <a:r>
              <a:rPr lang="en-US" altLang="ja-JP" sz="2000" dirty="0">
                <a:solidFill>
                  <a:schemeClr val="bg1"/>
                </a:solidFill>
              </a:rPr>
              <a:t>M</a:t>
            </a:r>
            <a:r>
              <a:rPr lang="ja-JP" altLang="en-US" sz="1000" dirty="0" smtClean="0">
                <a:solidFill>
                  <a:schemeClr val="bg1"/>
                </a:solidFill>
                <a:cs typeface="Calibri"/>
              </a:rPr>
              <a:t>☉</a:t>
            </a:r>
            <a:endParaRPr lang="en-US" altLang="ja-JP" sz="2000" dirty="0">
              <a:solidFill>
                <a:schemeClr val="bg1"/>
              </a:solidFill>
            </a:endParaRPr>
          </a:p>
          <a:p>
            <a:endParaRPr kumimoji="1" lang="en-US" altLang="ja-JP" sz="2000" dirty="0" smtClean="0">
              <a:solidFill>
                <a:schemeClr val="bg1"/>
              </a:solidFill>
            </a:endParaRPr>
          </a:p>
          <a:p>
            <a:endParaRPr kumimoji="1" lang="en-US" altLang="ja-JP" sz="2000" dirty="0" smtClean="0">
              <a:solidFill>
                <a:schemeClr val="bg1"/>
              </a:solidFill>
            </a:endParaRPr>
          </a:p>
        </p:txBody>
      </p:sp>
      <p:sp>
        <p:nvSpPr>
          <p:cNvPr id="14" name="円/楕円 13"/>
          <p:cNvSpPr/>
          <p:nvPr/>
        </p:nvSpPr>
        <p:spPr bwMode="auto">
          <a:xfrm>
            <a:off x="971600" y="2852936"/>
            <a:ext cx="1872208" cy="792088"/>
          </a:xfrm>
          <a:prstGeom prst="ellipse">
            <a:avLst/>
          </a:prstGeom>
          <a:noFill/>
          <a:ln w="57150">
            <a:solidFill>
              <a:srgbClr val="FFFF00">
                <a:alpha val="50000"/>
              </a:srgbClr>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Tree>
    <p:extLst>
      <p:ext uri="{BB962C8B-B14F-4D97-AF65-F5344CB8AC3E}">
        <p14:creationId xmlns:p14="http://schemas.microsoft.com/office/powerpoint/2010/main" xmlns="" val="29538184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026"/>
                                        </p:tgtEl>
                                      </p:cBhvr>
                                    </p:animEffect>
                                    <p:set>
                                      <p:cBhvr>
                                        <p:cTn id="26" dur="1" fill="hold">
                                          <p:stCondLst>
                                            <p:cond delay="499"/>
                                          </p:stCondLst>
                                        </p:cTn>
                                        <p:tgtEl>
                                          <p:spTgt spid="1026"/>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0912" y="274638"/>
            <a:ext cx="8229600" cy="1143000"/>
          </a:xfrm>
        </p:spPr>
        <p:txBody>
          <a:bodyPr/>
          <a:lstStyle/>
          <a:p>
            <a:endParaRPr kumimoji="1" lang="ja-JP" altLang="en-US"/>
          </a:p>
        </p:txBody>
      </p:sp>
      <p:sp>
        <p:nvSpPr>
          <p:cNvPr id="3" name="コンテンツ プレースホルダー 2"/>
          <p:cNvSpPr>
            <a:spLocks noGrp="1"/>
          </p:cNvSpPr>
          <p:nvPr>
            <p:ph idx="1"/>
          </p:nvPr>
        </p:nvSpPr>
        <p:spPr>
          <a:xfrm>
            <a:off x="950912" y="1600200"/>
            <a:ext cx="8229600" cy="4525963"/>
          </a:xfrm>
        </p:spPr>
        <p:txBody>
          <a:bodyPr/>
          <a:lstStyle/>
          <a:p>
            <a:endParaRPr kumimoji="1" lang="ja-JP"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6162" y="200025"/>
            <a:ext cx="8039100" cy="645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6776768">
            <a:off x="-857704" y="2608729"/>
            <a:ext cx="3131058" cy="1749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4719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Rectangle 2"/>
          <p:cNvSpPr txBox="1">
            <a:spLocks noChangeArrowheads="1"/>
          </p:cNvSpPr>
          <p:nvPr/>
        </p:nvSpPr>
        <p:spPr>
          <a:xfrm>
            <a:off x="457200" y="41275"/>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err="1">
                <a:solidFill>
                  <a:schemeClr val="bg1"/>
                </a:solidFill>
              </a:rPr>
              <a:t>p</a:t>
            </a:r>
            <a:r>
              <a:rPr lang="en-US" altLang="ja-JP" dirty="0" err="1" smtClean="0">
                <a:solidFill>
                  <a:schemeClr val="bg1"/>
                </a:solidFill>
              </a:rPr>
              <a:t>sf</a:t>
            </a:r>
            <a:r>
              <a:rPr lang="en-US" altLang="ja-JP" dirty="0" smtClean="0">
                <a:solidFill>
                  <a:schemeClr val="bg1"/>
                </a:solidFill>
              </a:rPr>
              <a:t> photometry</a:t>
            </a:r>
            <a:r>
              <a:rPr lang="ja-JP" altLang="en-US" dirty="0" smtClean="0">
                <a:solidFill>
                  <a:schemeClr val="bg1"/>
                </a:solidFill>
              </a:rPr>
              <a:t> </a:t>
            </a:r>
            <a:r>
              <a:rPr lang="en-US" altLang="ja-JP" dirty="0" smtClean="0">
                <a:solidFill>
                  <a:schemeClr val="bg1"/>
                </a:solidFill>
              </a:rPr>
              <a:t>18um</a:t>
            </a:r>
            <a:endParaRPr lang="en-US" altLang="ja-JP" dirty="0">
              <a:solidFill>
                <a:schemeClr val="bg1"/>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68913" y="1268413"/>
            <a:ext cx="3048000" cy="2419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088" y="1277938"/>
            <a:ext cx="3048000" cy="242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088" y="4027488"/>
            <a:ext cx="3097212" cy="264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92725" y="4037013"/>
            <a:ext cx="3024188" cy="2632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10" descr="PSF18u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79838" y="1989138"/>
            <a:ext cx="1601787" cy="104775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Box 11"/>
          <p:cNvSpPr txBox="1">
            <a:spLocks noChangeArrowheads="1"/>
          </p:cNvSpPr>
          <p:nvPr/>
        </p:nvSpPr>
        <p:spPr bwMode="auto">
          <a:xfrm>
            <a:off x="3941348" y="5373688"/>
            <a:ext cx="1366079"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ja-JP" sz="2400" dirty="0">
                <a:solidFill>
                  <a:schemeClr val="bg1"/>
                </a:solidFill>
              </a:rPr>
              <a:t>ratio</a:t>
            </a:r>
          </a:p>
          <a:p>
            <a:pPr algn="ctr"/>
            <a:r>
              <a:rPr lang="en-US" altLang="ja-JP" sz="2400" dirty="0">
                <a:solidFill>
                  <a:schemeClr val="bg1"/>
                </a:solidFill>
              </a:rPr>
              <a:t>0.29-0.44</a:t>
            </a:r>
          </a:p>
        </p:txBody>
      </p:sp>
    </p:spTree>
    <p:extLst>
      <p:ext uri="{BB962C8B-B14F-4D97-AF65-F5344CB8AC3E}">
        <p14:creationId xmlns:p14="http://schemas.microsoft.com/office/powerpoint/2010/main" xmlns="" val="3737712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Rectangle 2"/>
          <p:cNvSpPr txBox="1">
            <a:spLocks noChangeArrowheads="1"/>
          </p:cNvSpPr>
          <p:nvPr/>
        </p:nvSpPr>
        <p:spPr>
          <a:xfrm>
            <a:off x="457200" y="41275"/>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err="1" smtClean="0">
                <a:solidFill>
                  <a:schemeClr val="bg1"/>
                </a:solidFill>
              </a:rPr>
              <a:t>psf</a:t>
            </a:r>
            <a:r>
              <a:rPr lang="en-US" altLang="ja-JP" dirty="0" smtClean="0">
                <a:solidFill>
                  <a:schemeClr val="bg1"/>
                </a:solidFill>
              </a:rPr>
              <a:t> photometry</a:t>
            </a:r>
            <a:r>
              <a:rPr lang="ja-JP" altLang="en-US" dirty="0" smtClean="0">
                <a:solidFill>
                  <a:schemeClr val="bg1"/>
                </a:solidFill>
              </a:rPr>
              <a:t> </a:t>
            </a:r>
            <a:r>
              <a:rPr lang="en-US" altLang="ja-JP" dirty="0" smtClean="0">
                <a:solidFill>
                  <a:schemeClr val="bg1"/>
                </a:solidFill>
              </a:rPr>
              <a:t>31um</a:t>
            </a:r>
            <a:endParaRPr lang="en-US" altLang="ja-JP" dirty="0">
              <a:solidFill>
                <a:schemeClr val="bg1"/>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650" y="1268413"/>
            <a:ext cx="3095625" cy="2481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19700" y="1268413"/>
            <a:ext cx="3097213" cy="2468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19700" y="4021138"/>
            <a:ext cx="3095625"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5650" y="4021138"/>
            <a:ext cx="3095625"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5650" y="4019550"/>
            <a:ext cx="3095625" cy="264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19700" y="4029075"/>
            <a:ext cx="3097213" cy="263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451725" y="53975"/>
            <a:ext cx="1624013" cy="1071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 Box 11"/>
          <p:cNvSpPr txBox="1">
            <a:spLocks noChangeArrowheads="1"/>
          </p:cNvSpPr>
          <p:nvPr/>
        </p:nvSpPr>
        <p:spPr bwMode="auto">
          <a:xfrm>
            <a:off x="3836573" y="5348288"/>
            <a:ext cx="1366079"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ja-JP" sz="2400" dirty="0">
                <a:solidFill>
                  <a:schemeClr val="bg1"/>
                </a:solidFill>
              </a:rPr>
              <a:t>ratio</a:t>
            </a:r>
          </a:p>
          <a:p>
            <a:pPr algn="ctr"/>
            <a:r>
              <a:rPr lang="en-US" altLang="ja-JP" sz="2400" dirty="0">
                <a:solidFill>
                  <a:schemeClr val="bg1"/>
                </a:solidFill>
              </a:rPr>
              <a:t>0.15-0.21</a:t>
            </a:r>
          </a:p>
        </p:txBody>
      </p:sp>
    </p:spTree>
    <p:extLst>
      <p:ext uri="{BB962C8B-B14F-4D97-AF65-F5344CB8AC3E}">
        <p14:creationId xmlns:p14="http://schemas.microsoft.com/office/powerpoint/2010/main" xmlns="" val="4152716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Rectangle 2"/>
          <p:cNvSpPr txBox="1">
            <a:spLocks noChangeArrowheads="1"/>
          </p:cNvSpPr>
          <p:nvPr/>
        </p:nvSpPr>
        <p:spPr>
          <a:xfrm>
            <a:off x="35496" y="44450"/>
            <a:ext cx="9036496"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solidFill>
                  <a:schemeClr val="bg1"/>
                </a:solidFill>
              </a:rPr>
              <a:t>How to distinguish the contamination</a:t>
            </a:r>
            <a:endParaRPr lang="en-US" altLang="ja-JP" dirty="0">
              <a:solidFill>
                <a:schemeClr val="bg1"/>
              </a:solidFill>
            </a:endParaRPr>
          </a:p>
        </p:txBody>
      </p:sp>
      <p:sp>
        <p:nvSpPr>
          <p:cNvPr id="5" name="Rectangle 3"/>
          <p:cNvSpPr txBox="1">
            <a:spLocks noChangeArrowheads="1"/>
          </p:cNvSpPr>
          <p:nvPr/>
        </p:nvSpPr>
        <p:spPr>
          <a:xfrm>
            <a:off x="457200" y="1981200"/>
            <a:ext cx="8229600" cy="4616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en-US" dirty="0"/>
          </a:p>
        </p:txBody>
      </p:sp>
      <p:pic>
        <p:nvPicPr>
          <p:cNvPr id="6" name="Picture 4" descr="RED18u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6096" y="1416050"/>
            <a:ext cx="3028950" cy="25717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RED18umSU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7226" y="4241626"/>
            <a:ext cx="3028950" cy="257175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1430338"/>
            <a:ext cx="3097212" cy="264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79912" y="2285429"/>
            <a:ext cx="1624013" cy="1071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 Box 11"/>
          <p:cNvSpPr txBox="1">
            <a:spLocks noChangeArrowheads="1"/>
          </p:cNvSpPr>
          <p:nvPr/>
        </p:nvSpPr>
        <p:spPr bwMode="auto">
          <a:xfrm>
            <a:off x="588201" y="1565701"/>
            <a:ext cx="173060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ja-JP" sz="2400" dirty="0" smtClean="0">
                <a:solidFill>
                  <a:schemeClr val="bg1"/>
                </a:solidFill>
              </a:rPr>
              <a:t>18um image</a:t>
            </a:r>
            <a:endParaRPr lang="en-US" altLang="ja-JP" sz="2400" dirty="0">
              <a:solidFill>
                <a:schemeClr val="bg1"/>
              </a:solidFill>
            </a:endParaRPr>
          </a:p>
        </p:txBody>
      </p:sp>
      <p:sp>
        <p:nvSpPr>
          <p:cNvPr id="11" name="Text Box 11"/>
          <p:cNvSpPr txBox="1">
            <a:spLocks noChangeArrowheads="1"/>
          </p:cNvSpPr>
          <p:nvPr/>
        </p:nvSpPr>
        <p:spPr bwMode="auto">
          <a:xfrm>
            <a:off x="4101237" y="1556792"/>
            <a:ext cx="902811"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ja-JP" sz="2400" dirty="0" smtClean="0">
                <a:solidFill>
                  <a:schemeClr val="bg1"/>
                </a:solidFill>
              </a:rPr>
              <a:t>31um</a:t>
            </a:r>
          </a:p>
          <a:p>
            <a:pPr algn="ctr"/>
            <a:r>
              <a:rPr lang="en-US" altLang="ja-JP" sz="2400" dirty="0" err="1" smtClean="0">
                <a:solidFill>
                  <a:schemeClr val="bg1"/>
                </a:solidFill>
              </a:rPr>
              <a:t>psf</a:t>
            </a:r>
            <a:endParaRPr lang="en-US" altLang="ja-JP" sz="2400" dirty="0">
              <a:solidFill>
                <a:schemeClr val="bg1"/>
              </a:solidFill>
            </a:endParaRPr>
          </a:p>
        </p:txBody>
      </p:sp>
      <p:sp>
        <p:nvSpPr>
          <p:cNvPr id="12" name="Text Box 11"/>
          <p:cNvSpPr txBox="1">
            <a:spLocks noChangeArrowheads="1"/>
          </p:cNvSpPr>
          <p:nvPr/>
        </p:nvSpPr>
        <p:spPr bwMode="auto">
          <a:xfrm>
            <a:off x="5358465" y="1412776"/>
            <a:ext cx="2930289"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ja-JP" sz="2400" dirty="0" smtClean="0">
                <a:solidFill>
                  <a:schemeClr val="bg1"/>
                </a:solidFill>
              </a:rPr>
              <a:t>18um image </a:t>
            </a:r>
            <a:r>
              <a:rPr lang="en-US" altLang="ja-JP" sz="2400" dirty="0" err="1" smtClean="0">
                <a:solidFill>
                  <a:schemeClr val="bg1"/>
                </a:solidFill>
              </a:rPr>
              <a:t>convoled</a:t>
            </a:r>
            <a:endParaRPr lang="en-US" altLang="ja-JP" sz="2400" dirty="0" smtClean="0">
              <a:solidFill>
                <a:schemeClr val="bg1"/>
              </a:solidFill>
            </a:endParaRPr>
          </a:p>
          <a:p>
            <a:pPr algn="ctr"/>
            <a:r>
              <a:rPr lang="en-US" altLang="ja-JP" sz="2400" dirty="0" smtClean="0">
                <a:solidFill>
                  <a:schemeClr val="bg1"/>
                </a:solidFill>
              </a:rPr>
              <a:t>with 31um </a:t>
            </a:r>
            <a:r>
              <a:rPr lang="en-US" altLang="ja-JP" sz="2400" dirty="0" err="1" smtClean="0">
                <a:solidFill>
                  <a:schemeClr val="bg1"/>
                </a:solidFill>
              </a:rPr>
              <a:t>psf</a:t>
            </a:r>
            <a:endParaRPr lang="en-US" altLang="ja-JP" sz="2400" dirty="0">
              <a:solidFill>
                <a:schemeClr val="bg1"/>
              </a:solidFill>
            </a:endParaRPr>
          </a:p>
        </p:txBody>
      </p:sp>
      <p:sp>
        <p:nvSpPr>
          <p:cNvPr id="14" name="Text Box 11"/>
          <p:cNvSpPr txBox="1">
            <a:spLocks noChangeArrowheads="1"/>
          </p:cNvSpPr>
          <p:nvPr/>
        </p:nvSpPr>
        <p:spPr bwMode="auto">
          <a:xfrm>
            <a:off x="2487031" y="4254187"/>
            <a:ext cx="211500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ja-JP" sz="2400" dirty="0" err="1" smtClean="0">
                <a:solidFill>
                  <a:schemeClr val="bg1"/>
                </a:solidFill>
              </a:rPr>
              <a:t>Psf</a:t>
            </a:r>
            <a:r>
              <a:rPr lang="en-US" altLang="ja-JP" sz="2400" dirty="0" smtClean="0">
                <a:solidFill>
                  <a:schemeClr val="bg1"/>
                </a:solidFill>
              </a:rPr>
              <a:t> photometry</a:t>
            </a:r>
            <a:endParaRPr lang="en-US" altLang="ja-JP" sz="2400" dirty="0">
              <a:solidFill>
                <a:schemeClr val="bg1"/>
              </a:solidFill>
            </a:endParaRPr>
          </a:p>
        </p:txBody>
      </p:sp>
    </p:spTree>
    <p:extLst>
      <p:ext uri="{BB962C8B-B14F-4D97-AF65-F5344CB8AC3E}">
        <p14:creationId xmlns:p14="http://schemas.microsoft.com/office/powerpoint/2010/main" xmlns="" val="1781876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1700808"/>
            <a:ext cx="3573482" cy="35381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 Box 11"/>
          <p:cNvSpPr txBox="1">
            <a:spLocks noChangeArrowheads="1"/>
          </p:cNvSpPr>
          <p:nvPr/>
        </p:nvSpPr>
        <p:spPr bwMode="auto">
          <a:xfrm>
            <a:off x="2738865" y="4254187"/>
            <a:ext cx="161133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ja-JP" sz="2400" dirty="0" smtClean="0">
                <a:solidFill>
                  <a:schemeClr val="bg1"/>
                </a:solidFill>
              </a:rPr>
              <a:t>MIPS 24um</a:t>
            </a:r>
            <a:endParaRPr lang="en-US" altLang="ja-JP" sz="2400" dirty="0">
              <a:solidFill>
                <a:schemeClr val="bg1"/>
              </a:solidFill>
            </a:endParaRPr>
          </a:p>
        </p:txBody>
      </p:sp>
    </p:spTree>
    <p:extLst>
      <p:ext uri="{BB962C8B-B14F-4D97-AF65-F5344CB8AC3E}">
        <p14:creationId xmlns:p14="http://schemas.microsoft.com/office/powerpoint/2010/main" xmlns="" val="35338627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7072" y="404664"/>
            <a:ext cx="8553400" cy="5987380"/>
          </a:xfrm>
          <a:prstGeom prst="rect">
            <a:avLst/>
          </a:prstGeom>
          <a:solidFill>
            <a:schemeClr val="bg1"/>
          </a:solidFill>
          <a:ln>
            <a:noFill/>
          </a:ln>
          <a:effectLst/>
        </p:spPr>
      </p:pic>
    </p:spTree>
    <p:extLst>
      <p:ext uri="{BB962C8B-B14F-4D97-AF65-F5344CB8AC3E}">
        <p14:creationId xmlns:p14="http://schemas.microsoft.com/office/powerpoint/2010/main" xmlns="" val="15178878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850" y="0"/>
            <a:ext cx="892175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直線コネクタ 4"/>
          <p:cNvCxnSpPr/>
          <p:nvPr/>
        </p:nvCxnSpPr>
        <p:spPr>
          <a:xfrm flipH="1">
            <a:off x="1295400" y="1719263"/>
            <a:ext cx="4572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5867400" y="533400"/>
            <a:ext cx="0" cy="42243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1295400" y="1447800"/>
            <a:ext cx="457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4757738"/>
            <a:ext cx="7904163" cy="210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正方形/長方形 8"/>
          <p:cNvSpPr/>
          <p:nvPr/>
        </p:nvSpPr>
        <p:spPr>
          <a:xfrm>
            <a:off x="762000" y="6324600"/>
            <a:ext cx="7543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0" name="直線コネクタ 9"/>
          <p:cNvCxnSpPr/>
          <p:nvPr/>
        </p:nvCxnSpPr>
        <p:spPr>
          <a:xfrm>
            <a:off x="4943475" y="4757738"/>
            <a:ext cx="1079500" cy="0"/>
          </a:xfrm>
          <a:prstGeom prst="line">
            <a:avLst/>
          </a:prstGeom>
          <a:ln w="254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943475" y="4572000"/>
            <a:ext cx="938213" cy="0"/>
          </a:xfrm>
          <a:prstGeom prst="line">
            <a:avLst/>
          </a:prstGeom>
          <a:ln w="254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1295400" y="533400"/>
            <a:ext cx="457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642100" y="4757738"/>
            <a:ext cx="457200" cy="0"/>
          </a:xfrm>
          <a:prstGeom prst="line">
            <a:avLst/>
          </a:prstGeom>
          <a:ln w="254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642100" y="4572000"/>
            <a:ext cx="79375" cy="0"/>
          </a:xfrm>
          <a:prstGeom prst="line">
            <a:avLst/>
          </a:prstGeom>
          <a:ln w="254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6721475" y="152400"/>
            <a:ext cx="0" cy="46053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1295400" y="152400"/>
            <a:ext cx="54260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967564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0000" y="3502800"/>
            <a:ext cx="4788000" cy="3351600"/>
          </a:xfrm>
          <a:prstGeom prst="rect">
            <a:avLst/>
          </a:prstGeom>
          <a:solidFill>
            <a:schemeClr val="bg1"/>
          </a:solidFill>
          <a:ln>
            <a:noFill/>
          </a:ln>
          <a:effec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20504" y="3502800"/>
            <a:ext cx="4788000" cy="3351600"/>
          </a:xfrm>
          <a:prstGeom prst="rect">
            <a:avLst/>
          </a:prstGeom>
          <a:solidFill>
            <a:schemeClr val="bg1"/>
          </a:solidFill>
          <a:ln>
            <a:noFill/>
          </a:ln>
          <a:effectLst/>
        </p:spPr>
      </p:pic>
      <p:sp>
        <p:nvSpPr>
          <p:cNvPr id="2" name="タイトル 1"/>
          <p:cNvSpPr>
            <a:spLocks noGrp="1"/>
          </p:cNvSpPr>
          <p:nvPr>
            <p:ph type="title"/>
          </p:nvPr>
        </p:nvSpPr>
        <p:spPr>
          <a:xfrm>
            <a:off x="457200" y="-27384"/>
            <a:ext cx="8229600" cy="1143000"/>
          </a:xfrm>
        </p:spPr>
        <p:txBody>
          <a:bodyPr>
            <a:normAutofit/>
          </a:bodyPr>
          <a:lstStyle/>
          <a:p>
            <a:r>
              <a:rPr lang="en-US" altLang="ja-JP" dirty="0" smtClean="0">
                <a:solidFill>
                  <a:schemeClr val="bg1"/>
                </a:solidFill>
              </a:rPr>
              <a:t>Analysis : mass estimation</a:t>
            </a:r>
            <a:endParaRPr kumimoji="1" lang="ja-JP" altLang="en-US" dirty="0">
              <a:solidFill>
                <a:schemeClr val="bg1"/>
              </a:solidFill>
            </a:endParaRPr>
          </a:p>
        </p:txBody>
      </p:sp>
      <p:sp>
        <p:nvSpPr>
          <p:cNvPr id="3" name="コンテンツ プレースホルダー 2"/>
          <p:cNvSpPr>
            <a:spLocks noGrp="1"/>
          </p:cNvSpPr>
          <p:nvPr>
            <p:ph idx="1"/>
          </p:nvPr>
        </p:nvSpPr>
        <p:spPr>
          <a:xfrm>
            <a:off x="179512" y="1196751"/>
            <a:ext cx="8928992" cy="3096345"/>
          </a:xfrm>
        </p:spPr>
        <p:txBody>
          <a:bodyPr>
            <a:normAutofit/>
          </a:bodyPr>
          <a:lstStyle/>
          <a:p>
            <a:r>
              <a:rPr lang="en-US" altLang="ja-JP" sz="2000" dirty="0" smtClean="0">
                <a:solidFill>
                  <a:schemeClr val="bg1"/>
                </a:solidFill>
              </a:rPr>
              <a:t>Masses of the warm/cold component at the center are estimated by a </a:t>
            </a:r>
            <a:r>
              <a:rPr lang="en-US" altLang="ja-JP" sz="2000" dirty="0" err="1" smtClean="0">
                <a:solidFill>
                  <a:schemeClr val="bg1"/>
                </a:solidFill>
              </a:rPr>
              <a:t>graybody</a:t>
            </a:r>
            <a:r>
              <a:rPr lang="en-US" altLang="ja-JP" sz="2000" dirty="0" smtClean="0">
                <a:solidFill>
                  <a:schemeClr val="bg1"/>
                </a:solidFill>
              </a:rPr>
              <a:t> fitting with</a:t>
            </a:r>
            <a:r>
              <a:rPr lang="en-US" altLang="ja-JP" sz="2000" dirty="0">
                <a:solidFill>
                  <a:schemeClr val="bg1"/>
                </a:solidFill>
              </a:rPr>
              <a:t> λ</a:t>
            </a:r>
            <a:r>
              <a:rPr lang="en-US" altLang="ja-JP" sz="2000" baseline="30000" dirty="0">
                <a:solidFill>
                  <a:schemeClr val="bg1"/>
                </a:solidFill>
              </a:rPr>
              <a:t>-1</a:t>
            </a:r>
            <a:r>
              <a:rPr lang="en-US" altLang="ja-JP" sz="2000" dirty="0">
                <a:solidFill>
                  <a:schemeClr val="bg1"/>
                </a:solidFill>
              </a:rPr>
              <a:t> emissivity.</a:t>
            </a:r>
            <a:endParaRPr lang="en-US" altLang="ja-JP" sz="2000" dirty="0" smtClean="0">
              <a:solidFill>
                <a:schemeClr val="bg1"/>
              </a:solidFill>
            </a:endParaRPr>
          </a:p>
          <a:p>
            <a:pPr marL="0" indent="0">
              <a:buNone/>
            </a:pPr>
            <a:r>
              <a:rPr lang="en-US" altLang="ja-JP" sz="400" dirty="0" smtClean="0">
                <a:solidFill>
                  <a:schemeClr val="bg1"/>
                </a:solidFill>
              </a:rPr>
              <a:t> </a:t>
            </a:r>
          </a:p>
          <a:p>
            <a:pPr marL="0" indent="0">
              <a:buNone/>
            </a:pPr>
            <a:r>
              <a:rPr lang="en-US" altLang="ja-JP" sz="2000" dirty="0" smtClean="0">
                <a:solidFill>
                  <a:schemeClr val="bg1"/>
                </a:solidFill>
              </a:rPr>
              <a:t>      - We apply the equation of Smith (2005) to this results.</a:t>
            </a:r>
          </a:p>
          <a:p>
            <a:pPr marL="0" indent="0">
              <a:buNone/>
            </a:pPr>
            <a:endParaRPr lang="en-US" altLang="ja-JP" sz="2000" dirty="0">
              <a:solidFill>
                <a:schemeClr val="bg1"/>
              </a:solidFill>
            </a:endParaRPr>
          </a:p>
          <a:p>
            <a:pPr marL="0" indent="0">
              <a:buNone/>
            </a:pPr>
            <a:endParaRPr lang="en-US" altLang="ja-JP" sz="2000" dirty="0" smtClean="0">
              <a:solidFill>
                <a:schemeClr val="bg1"/>
              </a:solidFill>
            </a:endParaRPr>
          </a:p>
          <a:p>
            <a:pPr marL="0" indent="0">
              <a:buNone/>
            </a:pPr>
            <a:endParaRPr lang="en-US" altLang="ja-JP" sz="2000" dirty="0" smtClean="0">
              <a:solidFill>
                <a:schemeClr val="bg1"/>
              </a:solidFill>
            </a:endParaRPr>
          </a:p>
          <a:p>
            <a:pPr marL="0" indent="0">
              <a:buNone/>
            </a:pPr>
            <a:r>
              <a:rPr lang="ja-JP" altLang="en-US" sz="2000" dirty="0" smtClean="0">
                <a:solidFill>
                  <a:schemeClr val="bg1"/>
                </a:solidFill>
              </a:rPr>
              <a:t>     → </a:t>
            </a:r>
            <a:r>
              <a:rPr lang="en-US" altLang="ja-JP" sz="2000" dirty="0">
                <a:solidFill>
                  <a:schemeClr val="bg1"/>
                </a:solidFill>
              </a:rPr>
              <a:t>M</a:t>
            </a:r>
            <a:r>
              <a:rPr lang="en-US" altLang="ja-JP" sz="2000" dirty="0" smtClean="0">
                <a:solidFill>
                  <a:schemeClr val="bg1"/>
                </a:solidFill>
              </a:rPr>
              <a:t>assive dust torus in Mz3</a:t>
            </a:r>
          </a:p>
        </p:txBody>
      </p:sp>
      <p:sp>
        <p:nvSpPr>
          <p:cNvPr id="5" name="Text Box 8"/>
          <p:cNvSpPr txBox="1">
            <a:spLocks noChangeArrowheads="1"/>
          </p:cNvSpPr>
          <p:nvPr/>
        </p:nvSpPr>
        <p:spPr bwMode="auto">
          <a:xfrm>
            <a:off x="6084168" y="5982960"/>
            <a:ext cx="918841" cy="523220"/>
          </a:xfrm>
          <a:prstGeom prst="rect">
            <a:avLst/>
          </a:prstGeom>
          <a:noFill/>
          <a:ln w="5715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800" dirty="0" smtClean="0">
                <a:solidFill>
                  <a:srgbClr val="FF0000"/>
                </a:solidFill>
              </a:rPr>
              <a:t>320K</a:t>
            </a:r>
            <a:endParaRPr lang="en-US" altLang="ja-JP" sz="2800" dirty="0">
              <a:solidFill>
                <a:srgbClr val="FF0000"/>
              </a:solidFill>
            </a:endParaRPr>
          </a:p>
        </p:txBody>
      </p:sp>
      <p:sp>
        <p:nvSpPr>
          <p:cNvPr id="6" name="Text Box 9"/>
          <p:cNvSpPr txBox="1">
            <a:spLocks noChangeArrowheads="1"/>
          </p:cNvSpPr>
          <p:nvPr/>
        </p:nvSpPr>
        <p:spPr bwMode="auto">
          <a:xfrm>
            <a:off x="7596336" y="6002124"/>
            <a:ext cx="736099" cy="523220"/>
          </a:xfrm>
          <a:prstGeom prst="rect">
            <a:avLst/>
          </a:prstGeom>
          <a:noFill/>
          <a:ln w="57150">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800" dirty="0" smtClean="0">
                <a:solidFill>
                  <a:srgbClr val="0000FF"/>
                </a:solidFill>
              </a:rPr>
              <a:t>70K</a:t>
            </a:r>
            <a:endParaRPr lang="en-US" altLang="ja-JP" sz="2800" dirty="0">
              <a:solidFill>
                <a:srgbClr val="0000FF"/>
              </a:solidFill>
            </a:endParaRPr>
          </a:p>
        </p:txBody>
      </p:sp>
      <p:graphicFrame>
        <p:nvGraphicFramePr>
          <p:cNvPr id="9" name="表 8"/>
          <p:cNvGraphicFramePr>
            <a:graphicFrameLocks noGrp="1"/>
          </p:cNvGraphicFramePr>
          <p:nvPr>
            <p:extLst>
              <p:ext uri="{D42A27DB-BD31-4B8C-83A1-F6EECF244321}">
                <p14:modId xmlns:p14="http://schemas.microsoft.com/office/powerpoint/2010/main" xmlns="" val="1182940931"/>
              </p:ext>
            </p:extLst>
          </p:nvPr>
        </p:nvGraphicFramePr>
        <p:xfrm>
          <a:off x="35496" y="4077072"/>
          <a:ext cx="4239096" cy="2435868"/>
        </p:xfrm>
        <a:graphic>
          <a:graphicData uri="http://schemas.openxmlformats.org/drawingml/2006/table">
            <a:tbl>
              <a:tblPr firstRow="1" bandRow="1">
                <a:tableStyleId>{5C22544A-7EE6-4342-B048-85BDC9FD1C3A}</a:tableStyleId>
              </a:tblPr>
              <a:tblGrid>
                <a:gridCol w="1059774"/>
                <a:gridCol w="1059774"/>
                <a:gridCol w="1120812"/>
                <a:gridCol w="998736"/>
              </a:tblGrid>
              <a:tr h="368834">
                <a:tc gridSpan="2">
                  <a:txBody>
                    <a:bodyPr/>
                    <a:lstStyle/>
                    <a:p>
                      <a:pPr algn="ctr"/>
                      <a:r>
                        <a:rPr kumimoji="1" lang="en-US" altLang="ja-JP" sz="1400" dirty="0" smtClean="0"/>
                        <a:t>Central region</a:t>
                      </a:r>
                      <a:endParaRPr kumimoji="1" lang="ja-JP" altLang="en-US" sz="1400" dirty="0"/>
                    </a:p>
                  </a:txBody>
                  <a:tcPr/>
                </a:tc>
                <a:tc hMerge="1">
                  <a:txBody>
                    <a:bodyPr/>
                    <a:lstStyle/>
                    <a:p>
                      <a:endParaRPr kumimoji="1" lang="ja-JP" altLang="en-US" dirty="0"/>
                    </a:p>
                  </a:txBody>
                  <a:tcPr/>
                </a:tc>
                <a:tc>
                  <a:txBody>
                    <a:bodyPr/>
                    <a:lstStyle/>
                    <a:p>
                      <a:pPr algn="ctr"/>
                      <a:r>
                        <a:rPr kumimoji="1" lang="en-US" altLang="ja-JP" sz="1400" dirty="0" smtClean="0"/>
                        <a:t>Smith+2005</a:t>
                      </a:r>
                      <a:endParaRPr kumimoji="1" lang="ja-JP" altLang="en-US" sz="1400" dirty="0"/>
                    </a:p>
                  </a:txBody>
                  <a:tcPr/>
                </a:tc>
                <a:tc>
                  <a:txBody>
                    <a:bodyPr/>
                    <a:lstStyle/>
                    <a:p>
                      <a:pPr algn="ctr"/>
                      <a:r>
                        <a:rPr kumimoji="1" lang="en-US" altLang="ja-JP" sz="1400" dirty="0" smtClean="0"/>
                        <a:t>This work</a:t>
                      </a:r>
                      <a:endParaRPr kumimoji="1" lang="ja-JP" altLang="en-US" sz="1400" dirty="0"/>
                    </a:p>
                  </a:txBody>
                  <a:tcPr/>
                </a:tc>
              </a:tr>
              <a:tr h="515357">
                <a:tc rowSpan="2">
                  <a:txBody>
                    <a:bodyPr/>
                    <a:lstStyle/>
                    <a:p>
                      <a:pPr algn="ctr"/>
                      <a:endParaRPr kumimoji="1" lang="en-US" altLang="ja-JP" sz="1400" dirty="0" smtClean="0">
                        <a:solidFill>
                          <a:srgbClr val="FF0000"/>
                        </a:solidFill>
                      </a:endParaRPr>
                    </a:p>
                    <a:p>
                      <a:pPr algn="ctr"/>
                      <a:r>
                        <a:rPr kumimoji="1" lang="en-US" altLang="ja-JP" sz="1400" dirty="0" smtClean="0">
                          <a:solidFill>
                            <a:srgbClr val="FF0000"/>
                          </a:solidFill>
                        </a:rPr>
                        <a:t>warm component</a:t>
                      </a:r>
                      <a:r>
                        <a:rPr kumimoji="1" lang="en-US" altLang="ja-JP" sz="1400" baseline="0" dirty="0" smtClean="0"/>
                        <a:t> </a:t>
                      </a:r>
                      <a:endParaRPr kumimoji="1" lang="ja-JP" altLang="en-US" sz="1400" dirty="0"/>
                    </a:p>
                  </a:txBody>
                  <a:tcPr/>
                </a:tc>
                <a:tc>
                  <a:txBody>
                    <a:bodyPr/>
                    <a:lstStyle/>
                    <a:p>
                      <a:pPr algn="ctr"/>
                      <a:r>
                        <a:rPr kumimoji="1" lang="en-US" altLang="ja-JP" sz="1200" dirty="0" smtClean="0"/>
                        <a:t>Dust mass </a:t>
                      </a:r>
                      <a:r>
                        <a:rPr kumimoji="1" lang="en-US" altLang="ja-JP" sz="1400" dirty="0" smtClean="0"/>
                        <a:t>[</a:t>
                      </a:r>
                      <a:r>
                        <a:rPr lang="en-US" altLang="ja-JP" sz="1400" dirty="0" smtClean="0">
                          <a:solidFill>
                            <a:schemeClr val="tx1"/>
                          </a:solidFill>
                        </a:rPr>
                        <a:t>M</a:t>
                      </a:r>
                      <a:r>
                        <a:rPr lang="ja-JP" altLang="en-US" sz="800" dirty="0" smtClean="0">
                          <a:solidFill>
                            <a:schemeClr val="tx1"/>
                          </a:solidFill>
                          <a:cs typeface="Calibri"/>
                        </a:rPr>
                        <a:t>☉</a:t>
                      </a:r>
                      <a:r>
                        <a:rPr kumimoji="1" lang="en-US" altLang="ja-JP" sz="1400" dirty="0" smtClean="0"/>
                        <a:t>]</a:t>
                      </a:r>
                      <a:endParaRPr kumimoji="1" lang="ja-JP"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1.1x10</a:t>
                      </a:r>
                      <a:r>
                        <a:rPr kumimoji="1" lang="en-US" altLang="ja-JP" sz="1800" baseline="30000" dirty="0" smtClean="0"/>
                        <a:t>-6</a:t>
                      </a:r>
                      <a:endParaRPr kumimoji="1" lang="ja-JP" altLang="en-US" sz="1800" baseline="30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0.8x10</a:t>
                      </a:r>
                      <a:r>
                        <a:rPr kumimoji="1" lang="en-US" altLang="ja-JP" sz="1800" baseline="30000" dirty="0" smtClean="0"/>
                        <a:t>-6</a:t>
                      </a:r>
                      <a:endParaRPr kumimoji="1" lang="ja-JP" altLang="en-US" sz="1800" baseline="30000" dirty="0" smtClean="0"/>
                    </a:p>
                  </a:txBody>
                  <a:tcPr/>
                </a:tc>
              </a:tr>
              <a:tr h="515357">
                <a:tc vMerge="1">
                  <a:txBody>
                    <a:bodyPr/>
                    <a:lstStyle/>
                    <a:p>
                      <a:endParaRPr kumimoji="1" lang="ja-JP" altLang="en-US" dirty="0"/>
                    </a:p>
                  </a:txBody>
                  <a:tcPr/>
                </a:tc>
                <a:tc>
                  <a:txBody>
                    <a:bodyPr/>
                    <a:lstStyle/>
                    <a:p>
                      <a:pPr algn="ctr"/>
                      <a:r>
                        <a:rPr kumimoji="1" lang="en-US" altLang="ja-JP" sz="1200" dirty="0" smtClean="0"/>
                        <a:t>Temperature</a:t>
                      </a:r>
                      <a:r>
                        <a:rPr kumimoji="1" lang="en-US" altLang="ja-JP" sz="1400" baseline="0" dirty="0" smtClean="0"/>
                        <a:t> [K]</a:t>
                      </a:r>
                      <a:endParaRPr kumimoji="1" lang="ja-JP" altLang="en-US" sz="1400" dirty="0"/>
                    </a:p>
                  </a:txBody>
                  <a:tcPr/>
                </a:tc>
                <a:tc>
                  <a:txBody>
                    <a:bodyPr/>
                    <a:lstStyle/>
                    <a:p>
                      <a:pPr algn="ctr"/>
                      <a:r>
                        <a:rPr kumimoji="1" lang="en-US" altLang="ja-JP" sz="1800" dirty="0" smtClean="0"/>
                        <a:t>320</a:t>
                      </a:r>
                      <a:endParaRPr kumimoji="1" lang="ja-JP" altLang="en-US" sz="1800" dirty="0"/>
                    </a:p>
                  </a:txBody>
                  <a:tcPr/>
                </a:tc>
                <a:tc>
                  <a:txBody>
                    <a:bodyPr/>
                    <a:lstStyle/>
                    <a:p>
                      <a:pPr algn="ctr"/>
                      <a:r>
                        <a:rPr kumimoji="1" lang="en-US" altLang="ja-JP" sz="1800" dirty="0" smtClean="0"/>
                        <a:t>340</a:t>
                      </a:r>
                      <a:endParaRPr kumimoji="1" lang="ja-JP" altLang="en-US" sz="1800" dirty="0"/>
                    </a:p>
                  </a:txBody>
                  <a:tcPr/>
                </a:tc>
              </a:tr>
              <a:tr h="51535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rgbClr val="0000FF"/>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0000FF"/>
                          </a:solidFill>
                        </a:rPr>
                        <a:t>cold component</a:t>
                      </a:r>
                      <a:r>
                        <a:rPr kumimoji="1" lang="en-US" altLang="ja-JP" sz="1400" baseline="0" dirty="0" smtClean="0">
                          <a:solidFill>
                            <a:srgbClr val="0000FF"/>
                          </a:solidFill>
                        </a:rPr>
                        <a:t> </a:t>
                      </a:r>
                      <a:endParaRPr kumimoji="1" lang="ja-JP" altLang="en-US" sz="1400" dirty="0" smtClean="0"/>
                    </a:p>
                  </a:txBody>
                  <a:tcPr/>
                </a:tc>
                <a:tc>
                  <a:txBody>
                    <a:bodyPr/>
                    <a:lstStyle/>
                    <a:p>
                      <a:pPr algn="ctr"/>
                      <a:r>
                        <a:rPr kumimoji="1" lang="en-US" altLang="ja-JP" sz="1200" dirty="0" smtClean="0"/>
                        <a:t>Dust mass </a:t>
                      </a:r>
                      <a:r>
                        <a:rPr kumimoji="1" lang="en-US" altLang="ja-JP" sz="1400" dirty="0" smtClean="0"/>
                        <a:t>[</a:t>
                      </a:r>
                      <a:r>
                        <a:rPr lang="en-US" altLang="ja-JP" sz="1400" dirty="0" smtClean="0">
                          <a:solidFill>
                            <a:schemeClr val="tx1"/>
                          </a:solidFill>
                        </a:rPr>
                        <a:t>M</a:t>
                      </a:r>
                      <a:r>
                        <a:rPr lang="ja-JP" altLang="en-US" sz="800" dirty="0" smtClean="0">
                          <a:solidFill>
                            <a:schemeClr val="tx1"/>
                          </a:solidFill>
                          <a:cs typeface="Calibri"/>
                        </a:rPr>
                        <a:t>☉</a:t>
                      </a:r>
                      <a:r>
                        <a:rPr kumimoji="1" lang="en-US" altLang="ja-JP" sz="1400" dirty="0" smtClean="0"/>
                        <a:t>]</a:t>
                      </a:r>
                      <a:endParaRPr kumimoji="1" lang="ja-JP"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a:t>
                      </a:r>
                      <a:endParaRPr kumimoji="1" lang="ja-JP" altLang="en-US" sz="18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rgbClr val="0000FF"/>
                          </a:solidFill>
                        </a:rPr>
                        <a:t>1.0x10</a:t>
                      </a:r>
                      <a:r>
                        <a:rPr kumimoji="1" lang="en-US" altLang="ja-JP" sz="1800" baseline="30000" dirty="0" smtClean="0">
                          <a:solidFill>
                            <a:srgbClr val="0000FF"/>
                          </a:solidFill>
                        </a:rPr>
                        <a:t>-3</a:t>
                      </a:r>
                      <a:endParaRPr kumimoji="1" lang="ja-JP" altLang="en-US" sz="1800" dirty="0" smtClean="0">
                        <a:solidFill>
                          <a:srgbClr val="0000FF"/>
                        </a:solidFill>
                      </a:endParaRPr>
                    </a:p>
                  </a:txBody>
                  <a:tcPr/>
                </a:tc>
              </a:tr>
              <a:tr h="515357">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Temperature</a:t>
                      </a:r>
                      <a:r>
                        <a:rPr kumimoji="1" lang="en-US" altLang="ja-JP" sz="1400" baseline="0" dirty="0" smtClean="0"/>
                        <a:t> [K]</a:t>
                      </a:r>
                      <a:endParaRPr kumimoji="1" lang="ja-JP" altLang="en-US" sz="1400" dirty="0" smtClean="0"/>
                    </a:p>
                  </a:txBody>
                  <a:tcPr/>
                </a:tc>
                <a:tc>
                  <a:txBody>
                    <a:bodyPr/>
                    <a:lstStyle/>
                    <a:p>
                      <a:pPr algn="ctr"/>
                      <a:r>
                        <a:rPr kumimoji="1" lang="en-US" altLang="ja-JP" sz="1800" dirty="0" smtClean="0"/>
                        <a:t>-</a:t>
                      </a:r>
                      <a:endParaRPr kumimoji="1" lang="ja-JP" altLang="en-US" sz="1800" dirty="0"/>
                    </a:p>
                  </a:txBody>
                  <a:tcPr/>
                </a:tc>
                <a:tc>
                  <a:txBody>
                    <a:bodyPr/>
                    <a:lstStyle/>
                    <a:p>
                      <a:pPr algn="ctr"/>
                      <a:r>
                        <a:rPr kumimoji="1" lang="en-US" altLang="ja-JP" sz="1800" dirty="0" smtClean="0">
                          <a:solidFill>
                            <a:srgbClr val="0000FF"/>
                          </a:solidFill>
                        </a:rPr>
                        <a:t>70</a:t>
                      </a:r>
                      <a:endParaRPr kumimoji="1" lang="ja-JP" altLang="en-US" sz="1800" dirty="0">
                        <a:solidFill>
                          <a:srgbClr val="0000FF"/>
                        </a:solidFill>
                      </a:endParaRPr>
                    </a:p>
                  </a:txBody>
                  <a:tcPr/>
                </a:tc>
              </a:tr>
            </a:tbl>
          </a:graphicData>
        </a:graphic>
      </p:graphicFrame>
      <p:sp>
        <p:nvSpPr>
          <p:cNvPr id="10" name="Text Box 8"/>
          <p:cNvSpPr txBox="1">
            <a:spLocks noChangeArrowheads="1"/>
          </p:cNvSpPr>
          <p:nvPr/>
        </p:nvSpPr>
        <p:spPr bwMode="auto">
          <a:xfrm>
            <a:off x="4788024" y="3645024"/>
            <a:ext cx="2128340" cy="338554"/>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ja-JP" sz="1600" dirty="0" err="1"/>
              <a:t>G</a:t>
            </a:r>
            <a:r>
              <a:rPr lang="en-US" altLang="ja-JP" sz="1600" dirty="0" err="1" smtClean="0"/>
              <a:t>raybody</a:t>
            </a:r>
            <a:r>
              <a:rPr lang="en-US" altLang="ja-JP" sz="1600" dirty="0" smtClean="0"/>
              <a:t> fitting results</a:t>
            </a:r>
          </a:p>
        </p:txBody>
      </p:sp>
      <p:sp>
        <p:nvSpPr>
          <p:cNvPr id="11" name="Text Box 8"/>
          <p:cNvSpPr txBox="1">
            <a:spLocks noChangeArrowheads="1"/>
          </p:cNvSpPr>
          <p:nvPr/>
        </p:nvSpPr>
        <p:spPr bwMode="auto">
          <a:xfrm>
            <a:off x="7524328" y="6598800"/>
            <a:ext cx="1414426" cy="307777"/>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1400" dirty="0" smtClean="0"/>
              <a:t>wavelength [um]</a:t>
            </a:r>
            <a:endParaRPr lang="en-US" altLang="ja-JP" sz="1400" dirty="0"/>
          </a:p>
        </p:txBody>
      </p:sp>
      <p:sp>
        <p:nvSpPr>
          <p:cNvPr id="12" name="Text Box 8"/>
          <p:cNvSpPr txBox="1">
            <a:spLocks noChangeArrowheads="1"/>
          </p:cNvSpPr>
          <p:nvPr/>
        </p:nvSpPr>
        <p:spPr bwMode="auto">
          <a:xfrm rot="-5400000">
            <a:off x="4123221" y="4960956"/>
            <a:ext cx="742511" cy="307777"/>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1400" dirty="0" smtClean="0"/>
              <a:t>flux [</a:t>
            </a:r>
            <a:r>
              <a:rPr lang="en-US" altLang="ja-JP" sz="1400" dirty="0" err="1" smtClean="0"/>
              <a:t>Jy</a:t>
            </a:r>
            <a:r>
              <a:rPr lang="en-US" altLang="ja-JP" sz="1400" dirty="0" smtClean="0"/>
              <a:t>]</a:t>
            </a:r>
            <a:endParaRPr lang="en-US" altLang="ja-JP" sz="1400" dirty="0"/>
          </a:p>
        </p:txBody>
      </p:sp>
      <mc:AlternateContent xmlns:mc="http://schemas.openxmlformats.org/markup-compatibility/2006">
        <mc:Choice xmlns:a14="http://schemas.microsoft.com/office/drawing/2010/main" xmlns="" Requires="a14">
          <p:sp>
            <p:nvSpPr>
              <p:cNvPr id="15" name="Text Box 8"/>
              <p:cNvSpPr txBox="1">
                <a:spLocks noChangeArrowheads="1"/>
              </p:cNvSpPr>
              <p:nvPr/>
            </p:nvSpPr>
            <p:spPr bwMode="auto">
              <a:xfrm>
                <a:off x="802365" y="2495407"/>
                <a:ext cx="2905539" cy="645561"/>
              </a:xfrm>
              <a:prstGeom prst="rect">
                <a:avLst/>
              </a:prstGeom>
              <a:noFill/>
              <a:ln w="57150">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i="1" smtClean="0">
                              <a:solidFill>
                                <a:schemeClr val="bg1"/>
                              </a:solidFill>
                              <a:latin typeface="Cambria Math"/>
                            </a:rPr>
                          </m:ctrlPr>
                        </m:sSubPr>
                        <m:e>
                          <m:r>
                            <a:rPr lang="en-US" altLang="ja-JP" sz="1600" i="1">
                              <a:solidFill>
                                <a:schemeClr val="bg1"/>
                              </a:solidFill>
                              <a:latin typeface="Cambria Math"/>
                            </a:rPr>
                            <m:t>𝑀</m:t>
                          </m:r>
                        </m:e>
                        <m:sub>
                          <m:r>
                            <a:rPr lang="en-US" altLang="ja-JP" sz="1600" i="1">
                              <a:solidFill>
                                <a:schemeClr val="bg1"/>
                              </a:solidFill>
                              <a:latin typeface="Cambria Math"/>
                            </a:rPr>
                            <m:t>𝑑</m:t>
                          </m:r>
                          <m:r>
                            <a:rPr lang="en-US" altLang="ja-JP" sz="1600" b="0" i="1" smtClean="0">
                              <a:solidFill>
                                <a:schemeClr val="bg1"/>
                              </a:solidFill>
                              <a:latin typeface="Cambria Math"/>
                            </a:rPr>
                            <m:t>𝑢𝑠𝑡</m:t>
                          </m:r>
                        </m:sub>
                      </m:sSub>
                      <m:r>
                        <a:rPr lang="en-US" altLang="ja-JP" sz="1600" i="1">
                          <a:solidFill>
                            <a:schemeClr val="bg1"/>
                          </a:solidFill>
                          <a:latin typeface="Cambria Math"/>
                          <a:ea typeface="Cambria Math"/>
                        </a:rPr>
                        <m:t>=</m:t>
                      </m:r>
                      <m:d>
                        <m:dPr>
                          <m:ctrlPr>
                            <a:rPr lang="en-US" altLang="ja-JP" sz="1600" i="1">
                              <a:solidFill>
                                <a:schemeClr val="bg1"/>
                              </a:solidFill>
                              <a:latin typeface="Cambria Math"/>
                              <a:ea typeface="Cambria Math"/>
                            </a:rPr>
                          </m:ctrlPr>
                        </m:dPr>
                        <m:e>
                          <m:f>
                            <m:fPr>
                              <m:ctrlPr>
                                <a:rPr lang="en-US" altLang="ja-JP" sz="1600" i="1">
                                  <a:solidFill>
                                    <a:schemeClr val="bg1"/>
                                  </a:solidFill>
                                  <a:latin typeface="Cambria Math"/>
                                  <a:ea typeface="Cambria Math"/>
                                </a:rPr>
                              </m:ctrlPr>
                            </m:fPr>
                            <m:num>
                              <m:r>
                                <a:rPr lang="en-US" altLang="ja-JP" sz="1600" i="1">
                                  <a:solidFill>
                                    <a:schemeClr val="bg1"/>
                                  </a:solidFill>
                                  <a:latin typeface="Cambria Math"/>
                                  <a:ea typeface="Cambria Math"/>
                                </a:rPr>
                                <m:t>𝑎</m:t>
                              </m:r>
                              <m:r>
                                <a:rPr lang="ja-JP" altLang="en-US" sz="1600" i="1">
                                  <a:solidFill>
                                    <a:schemeClr val="bg1"/>
                                  </a:solidFill>
                                  <a:latin typeface="Cambria Math"/>
                                  <a:ea typeface="Cambria Math"/>
                                </a:rPr>
                                <m:t>𝜌</m:t>
                              </m:r>
                            </m:num>
                            <m:den>
                              <m:r>
                                <a:rPr lang="en-US" altLang="ja-JP" sz="1600" i="1">
                                  <a:solidFill>
                                    <a:schemeClr val="bg1"/>
                                  </a:solidFill>
                                  <a:latin typeface="Cambria Math"/>
                                  <a:ea typeface="Cambria Math"/>
                                </a:rPr>
                                <m:t>3</m:t>
                              </m:r>
                              <m:r>
                                <a:rPr lang="ja-JP" altLang="en-US" sz="1600" i="1">
                                  <a:solidFill>
                                    <a:schemeClr val="bg1"/>
                                  </a:solidFill>
                                  <a:latin typeface="Cambria Math"/>
                                  <a:ea typeface="Cambria Math"/>
                                </a:rPr>
                                <m:t>𝜎</m:t>
                              </m:r>
                              <m:sSub>
                                <m:sSubPr>
                                  <m:ctrlPr>
                                    <a:rPr lang="en-US" altLang="ja-JP" sz="1600" i="1">
                                      <a:solidFill>
                                        <a:schemeClr val="bg1"/>
                                      </a:solidFill>
                                      <a:latin typeface="Cambria Math"/>
                                      <a:ea typeface="Cambria Math"/>
                                    </a:rPr>
                                  </m:ctrlPr>
                                </m:sSubPr>
                                <m:e>
                                  <m:r>
                                    <a:rPr lang="en-US" altLang="ja-JP" sz="1600" i="1">
                                      <a:solidFill>
                                        <a:schemeClr val="bg1"/>
                                      </a:solidFill>
                                      <a:latin typeface="Cambria Math"/>
                                      <a:ea typeface="Cambria Math"/>
                                    </a:rPr>
                                    <m:t>𝑄</m:t>
                                  </m:r>
                                </m:e>
                                <m:sub>
                                  <m:r>
                                    <a:rPr lang="en-US" altLang="ja-JP" sz="1600" i="1">
                                      <a:solidFill>
                                        <a:schemeClr val="bg1"/>
                                      </a:solidFill>
                                      <a:latin typeface="Cambria Math"/>
                                      <a:ea typeface="Cambria Math"/>
                                    </a:rPr>
                                    <m:t>𝑒</m:t>
                                  </m:r>
                                </m:sub>
                              </m:sSub>
                              <m:sSup>
                                <m:sSupPr>
                                  <m:ctrlPr>
                                    <a:rPr lang="en-US" altLang="ja-JP" sz="1600" i="1">
                                      <a:solidFill>
                                        <a:schemeClr val="bg1"/>
                                      </a:solidFill>
                                      <a:latin typeface="Cambria Math"/>
                                      <a:ea typeface="Cambria Math"/>
                                    </a:rPr>
                                  </m:ctrlPr>
                                </m:sSupPr>
                                <m:e>
                                  <m:d>
                                    <m:dPr>
                                      <m:ctrlPr>
                                        <a:rPr lang="en-US" altLang="ja-JP" sz="1600" i="1">
                                          <a:solidFill>
                                            <a:schemeClr val="bg1"/>
                                          </a:solidFill>
                                          <a:latin typeface="Cambria Math"/>
                                          <a:ea typeface="Cambria Math"/>
                                        </a:rPr>
                                      </m:ctrlPr>
                                    </m:dPr>
                                    <m:e>
                                      <m:sSub>
                                        <m:sSubPr>
                                          <m:ctrlPr>
                                            <a:rPr lang="en-US" altLang="ja-JP" sz="1600" i="1">
                                              <a:solidFill>
                                                <a:schemeClr val="bg1"/>
                                              </a:solidFill>
                                              <a:latin typeface="Cambria Math"/>
                                              <a:ea typeface="Cambria Math"/>
                                            </a:rPr>
                                          </m:ctrlPr>
                                        </m:sSubPr>
                                        <m:e>
                                          <m:r>
                                            <a:rPr lang="en-US" altLang="ja-JP" sz="1600" i="1">
                                              <a:solidFill>
                                                <a:schemeClr val="bg1"/>
                                              </a:solidFill>
                                              <a:latin typeface="Cambria Math"/>
                                              <a:ea typeface="Cambria Math"/>
                                            </a:rPr>
                                            <m:t>𝑇</m:t>
                                          </m:r>
                                        </m:e>
                                        <m:sub>
                                          <m:r>
                                            <a:rPr lang="en-US" altLang="ja-JP" sz="1600" b="0" i="1" smtClean="0">
                                              <a:solidFill>
                                                <a:schemeClr val="bg1"/>
                                              </a:solidFill>
                                              <a:latin typeface="Cambria Math"/>
                                              <a:ea typeface="Cambria Math"/>
                                            </a:rPr>
                                            <m:t>𝑑𝑢𝑠𝑡</m:t>
                                          </m:r>
                                        </m:sub>
                                      </m:sSub>
                                    </m:e>
                                  </m:d>
                                </m:e>
                                <m:sup>
                                  <m:r>
                                    <a:rPr lang="en-US" altLang="ja-JP" sz="1600" i="1">
                                      <a:solidFill>
                                        <a:schemeClr val="bg1"/>
                                      </a:solidFill>
                                      <a:latin typeface="Cambria Math"/>
                                      <a:ea typeface="Cambria Math"/>
                                    </a:rPr>
                                    <m:t>4</m:t>
                                  </m:r>
                                </m:sup>
                              </m:sSup>
                            </m:den>
                          </m:f>
                        </m:e>
                      </m:d>
                      <m:sSub>
                        <m:sSubPr>
                          <m:ctrlPr>
                            <a:rPr lang="en-US" altLang="ja-JP" sz="1600" i="1">
                              <a:solidFill>
                                <a:schemeClr val="bg1"/>
                              </a:solidFill>
                              <a:latin typeface="Cambria Math"/>
                              <a:ea typeface="Cambria Math"/>
                            </a:rPr>
                          </m:ctrlPr>
                        </m:sSubPr>
                        <m:e>
                          <m:r>
                            <a:rPr lang="en-US" altLang="ja-JP" sz="1600" i="1">
                              <a:solidFill>
                                <a:schemeClr val="bg1"/>
                              </a:solidFill>
                              <a:latin typeface="Cambria Math"/>
                              <a:ea typeface="Cambria Math"/>
                            </a:rPr>
                            <m:t>𝐿</m:t>
                          </m:r>
                        </m:e>
                        <m:sub>
                          <m:r>
                            <a:rPr lang="en-US" altLang="ja-JP" sz="1600" i="1">
                              <a:solidFill>
                                <a:schemeClr val="bg1"/>
                              </a:solidFill>
                              <a:latin typeface="Cambria Math"/>
                              <a:ea typeface="Cambria Math"/>
                            </a:rPr>
                            <m:t>𝑑</m:t>
                          </m:r>
                          <m:r>
                            <a:rPr lang="en-US" altLang="ja-JP" sz="1600" b="0" i="1" smtClean="0">
                              <a:solidFill>
                                <a:schemeClr val="bg1"/>
                              </a:solidFill>
                              <a:latin typeface="Cambria Math"/>
                              <a:ea typeface="Cambria Math"/>
                            </a:rPr>
                            <m:t>𝑢𝑠𝑡</m:t>
                          </m:r>
                        </m:sub>
                      </m:sSub>
                    </m:oMath>
                  </m:oMathPara>
                </a14:m>
                <a:endParaRPr lang="en-US" altLang="ja-JP" sz="1600" dirty="0">
                  <a:solidFill>
                    <a:schemeClr val="bg1"/>
                  </a:solidFill>
                </a:endParaRPr>
              </a:p>
            </p:txBody>
          </p:sp>
        </mc:Choice>
        <mc:Fallback>
          <p:sp>
            <p:nvSpPr>
              <p:cNvPr id="15" name="Text Box 8"/>
              <p:cNvSpPr txBox="1">
                <a:spLocks noRot="1" noChangeAspect="1" noMove="1" noResize="1" noEditPoints="1" noAdjustHandles="1" noChangeArrowheads="1" noChangeShapeType="1" noTextEdit="1"/>
              </p:cNvSpPr>
              <p:nvPr/>
            </p:nvSpPr>
            <p:spPr bwMode="auto">
              <a:xfrm>
                <a:off x="802365" y="2495407"/>
                <a:ext cx="2905539" cy="645561"/>
              </a:xfrm>
              <a:prstGeom prst="rect">
                <a:avLst/>
              </a:prstGeom>
              <a:blipFill rotWithShape="1">
                <a:blip r:embed="rId5" cstate="print"/>
                <a:stretch>
                  <a:fillRect/>
                </a:stretch>
              </a:blip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ja-JP" altLang="en-US">
                    <a:noFill/>
                  </a:rPr>
                  <a:t> </a:t>
                </a:r>
              </a:p>
            </p:txBody>
          </p:sp>
        </mc:Fallback>
      </mc:AlternateContent>
      <p:grpSp>
        <p:nvGrpSpPr>
          <p:cNvPr id="18" name="グループ化 17"/>
          <p:cNvGrpSpPr/>
          <p:nvPr/>
        </p:nvGrpSpPr>
        <p:grpSpPr>
          <a:xfrm>
            <a:off x="7380312" y="3657600"/>
            <a:ext cx="1638336" cy="400110"/>
            <a:chOff x="7380312" y="3657600"/>
            <a:chExt cx="1638336" cy="400110"/>
          </a:xfrm>
        </p:grpSpPr>
        <p:sp>
          <p:nvSpPr>
            <p:cNvPr id="4" name="正方形/長方形 3"/>
            <p:cNvSpPr/>
            <p:nvPr/>
          </p:nvSpPr>
          <p:spPr bwMode="auto">
            <a:xfrm>
              <a:off x="7380312" y="3789040"/>
              <a:ext cx="160036" cy="160036"/>
            </a:xfrm>
            <a:prstGeom prst="rect">
              <a:avLst/>
            </a:prstGeom>
            <a:solidFill>
              <a:srgbClr val="FF00FF"/>
            </a:solidFill>
            <a:ln w="57150">
              <a:noFill/>
              <a:round/>
              <a:headEnd type="stealth" w="med" len="med"/>
              <a:tailEnd type="stealth" w="med" len="med"/>
            </a:ln>
            <a:effectLst/>
            <a:extLst/>
          </p:spPr>
          <p:txBody>
            <a:bodyPr rtlCol="0" anchor="ctr"/>
            <a:lstStyle/>
            <a:p>
              <a:pPr algn="ctr"/>
              <a:endParaRPr kumimoji="1" lang="ja-JP" altLang="en-US"/>
            </a:p>
          </p:txBody>
        </p:sp>
        <p:sp>
          <p:nvSpPr>
            <p:cNvPr id="14" name="Text Box 8"/>
            <p:cNvSpPr txBox="1">
              <a:spLocks noChangeArrowheads="1"/>
            </p:cNvSpPr>
            <p:nvPr/>
          </p:nvSpPr>
          <p:spPr bwMode="auto">
            <a:xfrm>
              <a:off x="7524328" y="3657600"/>
              <a:ext cx="1494320" cy="400110"/>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000" dirty="0" smtClean="0">
                  <a:solidFill>
                    <a:srgbClr val="FF00FF"/>
                  </a:solidFill>
                </a:rPr>
                <a:t>Smith+ 2005</a:t>
              </a:r>
              <a:endParaRPr lang="en-US" altLang="ja-JP" sz="2000" dirty="0">
                <a:solidFill>
                  <a:srgbClr val="FF00FF"/>
                </a:solidFill>
              </a:endParaRPr>
            </a:p>
          </p:txBody>
        </p:sp>
      </p:grpSp>
      <p:grpSp>
        <p:nvGrpSpPr>
          <p:cNvPr id="19" name="グループ化 18"/>
          <p:cNvGrpSpPr/>
          <p:nvPr/>
        </p:nvGrpSpPr>
        <p:grpSpPr>
          <a:xfrm>
            <a:off x="7372800" y="4005064"/>
            <a:ext cx="1335698" cy="400110"/>
            <a:chOff x="7372800" y="4005064"/>
            <a:chExt cx="1335698" cy="400110"/>
          </a:xfrm>
        </p:grpSpPr>
        <p:sp>
          <p:nvSpPr>
            <p:cNvPr id="8" name="円/楕円 7"/>
            <p:cNvSpPr/>
            <p:nvPr/>
          </p:nvSpPr>
          <p:spPr bwMode="auto">
            <a:xfrm>
              <a:off x="7372800" y="4123346"/>
              <a:ext cx="169750" cy="169750"/>
            </a:xfrm>
            <a:prstGeom prst="ellipse">
              <a:avLst/>
            </a:prstGeom>
            <a:solidFill>
              <a:srgbClr val="00FFFF"/>
            </a:solidFill>
            <a:ln w="57150">
              <a:noFill/>
              <a:round/>
              <a:headEnd type="stealth" w="med" len="med"/>
              <a:tailEnd type="stealth" w="med" len="med"/>
            </a:ln>
            <a:effectLst/>
            <a:extLst/>
          </p:spPr>
          <p:txBody>
            <a:bodyPr rtlCol="0" anchor="ctr"/>
            <a:lstStyle/>
            <a:p>
              <a:pPr algn="ctr"/>
              <a:endParaRPr kumimoji="1" lang="ja-JP" altLang="en-US"/>
            </a:p>
          </p:txBody>
        </p:sp>
        <p:sp>
          <p:nvSpPr>
            <p:cNvPr id="17" name="Text Box 8"/>
            <p:cNvSpPr txBox="1">
              <a:spLocks noChangeArrowheads="1"/>
            </p:cNvSpPr>
            <p:nvPr/>
          </p:nvSpPr>
          <p:spPr bwMode="auto">
            <a:xfrm>
              <a:off x="7524328" y="4005064"/>
              <a:ext cx="1184170" cy="400110"/>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000" dirty="0" smtClean="0">
                  <a:solidFill>
                    <a:srgbClr val="00FFFF"/>
                  </a:solidFill>
                </a:rPr>
                <a:t>This work</a:t>
              </a:r>
              <a:endParaRPr lang="en-US" altLang="ja-JP" sz="2000" dirty="0">
                <a:solidFill>
                  <a:srgbClr val="00FFFF"/>
                </a:solidFill>
              </a:endParaRPr>
            </a:p>
          </p:txBody>
        </p:sp>
      </p:grpSp>
      <p:sp>
        <p:nvSpPr>
          <p:cNvPr id="23" name="Text Box 8"/>
          <p:cNvSpPr txBox="1">
            <a:spLocks noChangeArrowheads="1"/>
          </p:cNvSpPr>
          <p:nvPr/>
        </p:nvSpPr>
        <p:spPr bwMode="auto">
          <a:xfrm>
            <a:off x="6084168" y="5982960"/>
            <a:ext cx="918841" cy="523220"/>
          </a:xfrm>
          <a:prstGeom prst="rect">
            <a:avLst/>
          </a:prstGeom>
          <a:noFill/>
          <a:ln w="5715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800" dirty="0" smtClean="0">
                <a:solidFill>
                  <a:srgbClr val="FF0000"/>
                </a:solidFill>
              </a:rPr>
              <a:t>340K</a:t>
            </a:r>
            <a:endParaRPr lang="en-US" altLang="ja-JP" sz="2800" dirty="0">
              <a:solidFill>
                <a:srgbClr val="FF0000"/>
              </a:solidFill>
            </a:endParaRPr>
          </a:p>
        </p:txBody>
      </p:sp>
      <p:graphicFrame>
        <p:nvGraphicFramePr>
          <p:cNvPr id="13" name="表 12"/>
          <p:cNvGraphicFramePr>
            <a:graphicFrameLocks noGrp="1"/>
          </p:cNvGraphicFramePr>
          <p:nvPr>
            <p:extLst>
              <p:ext uri="{D42A27DB-BD31-4B8C-83A1-F6EECF244321}">
                <p14:modId xmlns:p14="http://schemas.microsoft.com/office/powerpoint/2010/main" xmlns="" val="3140686171"/>
              </p:ext>
            </p:extLst>
          </p:nvPr>
        </p:nvGraphicFramePr>
        <p:xfrm>
          <a:off x="179512" y="4221088"/>
          <a:ext cx="3888432" cy="2133600"/>
        </p:xfrm>
        <a:graphic>
          <a:graphicData uri="http://schemas.openxmlformats.org/drawingml/2006/table">
            <a:tbl>
              <a:tblPr firstRow="1" bandRow="1">
                <a:tableStyleId>{073A0DAA-6AF3-43AB-8588-CEC1D06C72B9}</a:tableStyleId>
              </a:tblPr>
              <a:tblGrid>
                <a:gridCol w="579815"/>
                <a:gridCol w="1508417"/>
                <a:gridCol w="1800200"/>
              </a:tblGrid>
              <a:tr h="303615">
                <a:tc>
                  <a:txBody>
                    <a:bodyPr/>
                    <a:lstStyle/>
                    <a:p>
                      <a:pPr algn="ctr"/>
                      <a:endParaRPr kumimoji="1" lang="ja-JP" altLang="en-US" sz="1400" dirty="0"/>
                    </a:p>
                  </a:txBody>
                  <a:tcPr/>
                </a:tc>
                <a:tc>
                  <a:txBody>
                    <a:bodyPr/>
                    <a:lstStyle/>
                    <a:p>
                      <a:pPr algn="ctr"/>
                      <a:r>
                        <a:rPr kumimoji="1" lang="en-US" altLang="ja-JP" sz="1400" dirty="0" err="1" smtClean="0"/>
                        <a:t>prameter</a:t>
                      </a:r>
                      <a:endParaRPr kumimoji="1" lang="ja-JP" altLang="en-US" sz="1400" dirty="0"/>
                    </a:p>
                  </a:txBody>
                  <a:tcPr/>
                </a:tc>
                <a:tc>
                  <a:txBody>
                    <a:bodyPr/>
                    <a:lstStyle/>
                    <a:p>
                      <a:pPr algn="ctr"/>
                      <a:r>
                        <a:rPr kumimoji="1" lang="en-US" altLang="ja-JP" sz="1400" dirty="0" smtClean="0"/>
                        <a:t>value</a:t>
                      </a:r>
                      <a:endParaRPr kumimoji="1" lang="ja-JP" altLang="en-US" sz="1400" dirty="0"/>
                    </a:p>
                  </a:txBody>
                  <a:tcPr/>
                </a:tc>
              </a:tr>
              <a:tr h="303615">
                <a:tc>
                  <a:txBody>
                    <a:bodyPr/>
                    <a:lstStyle/>
                    <a:p>
                      <a:pPr algn="ctr"/>
                      <a:r>
                        <a:rPr kumimoji="1" lang="en-US" altLang="ja-JP" sz="1400" dirty="0" smtClean="0"/>
                        <a:t>a</a:t>
                      </a:r>
                      <a:endParaRPr kumimoji="1" lang="ja-JP" altLang="en-US" sz="1400" dirty="0"/>
                    </a:p>
                  </a:txBody>
                  <a:tcPr/>
                </a:tc>
                <a:tc>
                  <a:txBody>
                    <a:bodyPr/>
                    <a:lstStyle/>
                    <a:p>
                      <a:pPr algn="ctr"/>
                      <a:r>
                        <a:rPr kumimoji="1" lang="en-US" altLang="ja-JP" sz="1400" dirty="0" smtClean="0"/>
                        <a:t>Grain size</a:t>
                      </a:r>
                      <a:endParaRPr kumimoji="1" lang="ja-JP" altLang="en-US" sz="1400" dirty="0"/>
                    </a:p>
                  </a:txBody>
                  <a:tcPr/>
                </a:tc>
                <a:tc>
                  <a:txBody>
                    <a:bodyPr/>
                    <a:lstStyle/>
                    <a:p>
                      <a:pPr algn="ctr"/>
                      <a:r>
                        <a:rPr kumimoji="1" lang="en-US" altLang="ja-JP" sz="1400" dirty="0" smtClean="0"/>
                        <a:t>0.05-1.0 [um]</a:t>
                      </a:r>
                      <a:endParaRPr kumimoji="1" lang="ja-JP" altLang="en-US" sz="1400" dirty="0"/>
                    </a:p>
                  </a:txBody>
                  <a:tcPr/>
                </a:tc>
              </a:tr>
              <a:tr h="303615">
                <a:tc>
                  <a:txBody>
                    <a:bodyPr/>
                    <a:lstStyle/>
                    <a:p>
                      <a:pPr algn="ctr"/>
                      <a:r>
                        <a:rPr kumimoji="1" lang="en-US" altLang="ja-JP" sz="1400" dirty="0" smtClean="0"/>
                        <a:t>ρ</a:t>
                      </a:r>
                      <a:endParaRPr kumimoji="1" lang="ja-JP" altLang="en-US" sz="1400" dirty="0"/>
                    </a:p>
                  </a:txBody>
                  <a:tcPr/>
                </a:tc>
                <a:tc>
                  <a:txBody>
                    <a:bodyPr/>
                    <a:lstStyle/>
                    <a:p>
                      <a:pPr algn="ctr"/>
                      <a:r>
                        <a:rPr kumimoji="1" lang="en-US" altLang="ja-JP" sz="1400" dirty="0" smtClean="0"/>
                        <a:t>Density</a:t>
                      </a:r>
                      <a:endParaRPr kumimoji="1" lang="ja-JP"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2.25 [g/cm</a:t>
                      </a:r>
                      <a:r>
                        <a:rPr kumimoji="1" lang="en-US" altLang="ja-JP" sz="1400" baseline="30000" dirty="0" smtClean="0"/>
                        <a:t>3</a:t>
                      </a:r>
                      <a:r>
                        <a:rPr kumimoji="1" lang="en-US" altLang="ja-JP" sz="1400" dirty="0" smtClean="0"/>
                        <a:t>]</a:t>
                      </a:r>
                      <a:endParaRPr kumimoji="1" lang="ja-JP" altLang="en-US" sz="1400" dirty="0"/>
                    </a:p>
                  </a:txBody>
                  <a:tcPr/>
                </a:tc>
              </a:tr>
              <a:tr h="303615">
                <a:tc>
                  <a:txBody>
                    <a:bodyPr/>
                    <a:lstStyle/>
                    <a:p>
                      <a:pPr algn="ctr"/>
                      <a:r>
                        <a:rPr kumimoji="1" lang="en-US" altLang="ja-JP" sz="1400" dirty="0" smtClean="0"/>
                        <a:t>σ</a:t>
                      </a:r>
                      <a:endParaRPr kumimoji="1" lang="ja-JP" altLang="en-US" sz="1400" dirty="0"/>
                    </a:p>
                  </a:txBody>
                  <a:tcPr/>
                </a:tc>
                <a:tc>
                  <a:txBody>
                    <a:bodyPr/>
                    <a:lstStyle/>
                    <a:p>
                      <a:pPr algn="ctr"/>
                      <a:r>
                        <a:rPr kumimoji="1" lang="en-US" altLang="ja-JP" sz="1400" dirty="0" smtClean="0"/>
                        <a:t>Stefan-</a:t>
                      </a:r>
                      <a:r>
                        <a:rPr kumimoji="1" lang="en-US" altLang="ja-JP" sz="1400" dirty="0" err="1" smtClean="0"/>
                        <a:t>Boltzman</a:t>
                      </a:r>
                      <a:endParaRPr kumimoji="1" lang="ja-JP" altLang="en-US" sz="1400" dirty="0"/>
                    </a:p>
                  </a:txBody>
                  <a:tcPr/>
                </a:tc>
                <a:tc>
                  <a:txBody>
                    <a:bodyPr/>
                    <a:lstStyle/>
                    <a:p>
                      <a:pPr algn="ctr"/>
                      <a:r>
                        <a:rPr kumimoji="1" lang="en-US" altLang="ja-JP" sz="1400" dirty="0" smtClean="0"/>
                        <a:t>5.7e-8 [W/m</a:t>
                      </a:r>
                      <a:r>
                        <a:rPr kumimoji="1" lang="en-US" altLang="ja-JP" sz="1400" baseline="30000" dirty="0" smtClean="0"/>
                        <a:t>2</a:t>
                      </a:r>
                      <a:r>
                        <a:rPr kumimoji="1" lang="en-US" altLang="ja-JP" sz="1400" dirty="0" smtClean="0"/>
                        <a:t>/K</a:t>
                      </a:r>
                      <a:r>
                        <a:rPr kumimoji="1" lang="en-US" altLang="ja-JP" sz="1400" baseline="30000" dirty="0" smtClean="0"/>
                        <a:t>4</a:t>
                      </a:r>
                      <a:r>
                        <a:rPr kumimoji="1" lang="en-US" altLang="ja-JP" sz="1400" dirty="0" smtClean="0"/>
                        <a:t>]</a:t>
                      </a:r>
                      <a:endParaRPr kumimoji="1" lang="ja-JP" altLang="en-US" sz="1400" dirty="0"/>
                    </a:p>
                  </a:txBody>
                  <a:tcPr/>
                </a:tc>
              </a:tr>
              <a:tr h="303615">
                <a:tc>
                  <a:txBody>
                    <a:bodyPr/>
                    <a:lstStyle/>
                    <a:p>
                      <a:pPr algn="ctr"/>
                      <a:r>
                        <a:rPr lang="en-US" altLang="ja-JP" sz="1400" dirty="0" err="1" smtClean="0">
                          <a:solidFill>
                            <a:schemeClr val="tx1"/>
                          </a:solidFill>
                        </a:rPr>
                        <a:t>Q</a:t>
                      </a:r>
                      <a:r>
                        <a:rPr lang="en-US" altLang="ja-JP" sz="1400" baseline="-25000" dirty="0" err="1" smtClean="0">
                          <a:solidFill>
                            <a:schemeClr val="tx1"/>
                          </a:solidFill>
                        </a:rPr>
                        <a:t>e</a:t>
                      </a:r>
                      <a:r>
                        <a:rPr lang="en-US" altLang="ja-JP" sz="1400" baseline="-25000" dirty="0" smtClean="0">
                          <a:solidFill>
                            <a:schemeClr val="tx1"/>
                          </a:solidFill>
                        </a:rPr>
                        <a:t> </a:t>
                      </a:r>
                      <a:endParaRPr kumimoji="1" lang="ja-JP" altLang="en-US" sz="1400" dirty="0"/>
                    </a:p>
                  </a:txBody>
                  <a:tcPr/>
                </a:tc>
                <a:tc>
                  <a:txBody>
                    <a:bodyPr/>
                    <a:lstStyle/>
                    <a:p>
                      <a:pPr algn="ctr"/>
                      <a:r>
                        <a:rPr kumimoji="1" lang="en-US" altLang="ja-JP" sz="1400" dirty="0" smtClean="0"/>
                        <a:t>Emissivity</a:t>
                      </a:r>
                      <a:endParaRPr kumimoji="1" lang="ja-JP"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Gilman+ 1974</a:t>
                      </a:r>
                      <a:endParaRPr kumimoji="1" lang="ja-JP" altLang="en-US" sz="1400" dirty="0" smtClean="0"/>
                    </a:p>
                  </a:txBody>
                  <a:tcPr/>
                </a:tc>
              </a:tr>
              <a:tr h="303615">
                <a:tc>
                  <a:txBody>
                    <a:bodyPr/>
                    <a:lstStyle/>
                    <a:p>
                      <a:pPr algn="ctr"/>
                      <a:r>
                        <a:rPr lang="en-US" altLang="ja-JP" sz="1400" dirty="0" err="1" smtClean="0">
                          <a:solidFill>
                            <a:schemeClr val="tx1"/>
                          </a:solidFill>
                        </a:rPr>
                        <a:t>T</a:t>
                      </a:r>
                      <a:r>
                        <a:rPr lang="en-US" altLang="ja-JP" sz="1400" baseline="-25000" dirty="0" err="1" smtClean="0">
                          <a:solidFill>
                            <a:schemeClr val="tx1"/>
                          </a:solidFill>
                        </a:rPr>
                        <a:t>dust</a:t>
                      </a:r>
                      <a:endParaRPr kumimoji="1" lang="ja-JP" altLang="en-US" sz="1400" dirty="0"/>
                    </a:p>
                  </a:txBody>
                  <a:tcPr/>
                </a:tc>
                <a:tc>
                  <a:txBody>
                    <a:bodyPr/>
                    <a:lstStyle/>
                    <a:p>
                      <a:pPr algn="ctr"/>
                      <a:r>
                        <a:rPr kumimoji="1" lang="en-US" altLang="ja-JP" sz="1400" dirty="0" smtClean="0"/>
                        <a:t>Temperature</a:t>
                      </a:r>
                      <a:endParaRPr kumimoji="1" lang="ja-JP" altLang="en-US" sz="1400" dirty="0"/>
                    </a:p>
                  </a:txBody>
                  <a:tcPr/>
                </a:tc>
                <a:tc>
                  <a:txBody>
                    <a:bodyPr/>
                    <a:lstStyle/>
                    <a:p>
                      <a:pPr algn="ctr"/>
                      <a:r>
                        <a:rPr kumimoji="1" lang="en-US" altLang="ja-JP" sz="1400" dirty="0" smtClean="0"/>
                        <a:t>70 [K]</a:t>
                      </a:r>
                      <a:endParaRPr kumimoji="1" lang="ja-JP" altLang="en-US" sz="1400" dirty="0"/>
                    </a:p>
                  </a:txBody>
                  <a:tcPr/>
                </a:tc>
              </a:tr>
              <a:tr h="303615">
                <a:tc>
                  <a:txBody>
                    <a:bodyPr/>
                    <a:lstStyle/>
                    <a:p>
                      <a:pPr algn="ctr"/>
                      <a:r>
                        <a:rPr lang="en-US" altLang="ja-JP" sz="1400" dirty="0" err="1" smtClean="0">
                          <a:solidFill>
                            <a:schemeClr val="tx1"/>
                          </a:solidFill>
                        </a:rPr>
                        <a:t>L</a:t>
                      </a:r>
                      <a:r>
                        <a:rPr lang="en-US" altLang="ja-JP" sz="1400" baseline="-25000" dirty="0" err="1" smtClean="0">
                          <a:solidFill>
                            <a:schemeClr val="tx1"/>
                          </a:solidFill>
                        </a:rPr>
                        <a:t>dust</a:t>
                      </a:r>
                      <a:endParaRPr kumimoji="1" lang="ja-JP" altLang="en-US" sz="1400" dirty="0"/>
                    </a:p>
                  </a:txBody>
                  <a:tcPr/>
                </a:tc>
                <a:tc>
                  <a:txBody>
                    <a:bodyPr/>
                    <a:lstStyle/>
                    <a:p>
                      <a:pPr algn="ctr"/>
                      <a:r>
                        <a:rPr kumimoji="1" lang="en-US" altLang="ja-JP" sz="1400" dirty="0" smtClean="0"/>
                        <a:t>Luminosity</a:t>
                      </a:r>
                      <a:endParaRPr kumimoji="1" lang="ja-JP" altLang="en-US" sz="1400" dirty="0"/>
                    </a:p>
                  </a:txBody>
                  <a:tcPr/>
                </a:tc>
                <a:tc>
                  <a:txBody>
                    <a:bodyPr/>
                    <a:lstStyle/>
                    <a:p>
                      <a:pPr algn="ctr"/>
                      <a:r>
                        <a:rPr kumimoji="1" lang="en-US" altLang="ja-JP" sz="1400" dirty="0" smtClean="0"/>
                        <a:t>180 [L</a:t>
                      </a:r>
                      <a:r>
                        <a:rPr lang="ja-JP" altLang="en-US" sz="800" dirty="0" smtClean="0">
                          <a:solidFill>
                            <a:schemeClr val="tx1"/>
                          </a:solidFill>
                          <a:cs typeface="Calibri"/>
                        </a:rPr>
                        <a:t>☉</a:t>
                      </a:r>
                      <a:r>
                        <a:rPr kumimoji="1" lang="en-US" altLang="ja-JP" sz="1400" dirty="0" smtClean="0"/>
                        <a:t>]</a:t>
                      </a:r>
                      <a:endParaRPr kumimoji="1" lang="ja-JP" altLang="en-US" sz="1400" dirty="0"/>
                    </a:p>
                  </a:txBody>
                  <a:tcPr/>
                </a:tc>
              </a:tr>
            </a:tbl>
          </a:graphicData>
        </a:graphic>
      </p:graphicFrame>
      <p:sp>
        <p:nvSpPr>
          <p:cNvPr id="16" name="正方形/長方形 15"/>
          <p:cNvSpPr/>
          <p:nvPr/>
        </p:nvSpPr>
        <p:spPr bwMode="auto">
          <a:xfrm>
            <a:off x="3203848" y="5445224"/>
            <a:ext cx="1116152" cy="1112700"/>
          </a:xfrm>
          <a:prstGeom prst="rect">
            <a:avLst/>
          </a:prstGeom>
          <a:noFill/>
          <a:ln w="57150">
            <a:solidFill>
              <a:srgbClr val="00FFFF"/>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24" name="正方形/長方形 23"/>
          <p:cNvSpPr/>
          <p:nvPr/>
        </p:nvSpPr>
        <p:spPr bwMode="auto">
          <a:xfrm>
            <a:off x="539552" y="3284984"/>
            <a:ext cx="3096344" cy="588640"/>
          </a:xfrm>
          <a:prstGeom prst="rect">
            <a:avLst/>
          </a:prstGeom>
          <a:noFill/>
          <a:ln w="57150">
            <a:solidFill>
              <a:srgbClr val="00FFFF"/>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Tree>
    <p:extLst>
      <p:ext uri="{BB962C8B-B14F-4D97-AF65-F5344CB8AC3E}">
        <p14:creationId xmlns:p14="http://schemas.microsoft.com/office/powerpoint/2010/main" xmlns="" val="813592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xit" presetSubtype="0" fill="hold" grpId="0" nodeType="withEffect">
                                  <p:stCondLst>
                                    <p:cond delay="0"/>
                                  </p:stCondLst>
                                  <p:childTnLst>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10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par>
                                <p:cTn id="25" presetID="10" presetClass="exit" presetSubtype="0" fill="hold" nodeType="withEffect">
                                  <p:stCondLst>
                                    <p:cond delay="0"/>
                                  </p:stCondLst>
                                  <p:childTnLst>
                                    <p:animEffect transition="out" filter="fade">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3" grpId="0" animBg="1"/>
      <p:bldP spid="16"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lang="en-US" altLang="ja-JP" dirty="0" smtClean="0">
                <a:solidFill>
                  <a:schemeClr val="bg1"/>
                </a:solidFill>
              </a:rPr>
              <a:t>Dust </a:t>
            </a:r>
            <a:r>
              <a:rPr lang="en-US" altLang="ja-JP" dirty="0" err="1" smtClean="0">
                <a:solidFill>
                  <a:schemeClr val="bg1"/>
                </a:solidFill>
              </a:rPr>
              <a:t>souces</a:t>
            </a:r>
            <a:r>
              <a:rPr lang="en-US" altLang="ja-JP" dirty="0" smtClean="0">
                <a:solidFill>
                  <a:schemeClr val="bg1"/>
                </a:solidFill>
              </a:rPr>
              <a:t> of bipolar </a:t>
            </a:r>
            <a:r>
              <a:rPr lang="en-US" altLang="ja-JP" dirty="0" err="1" smtClean="0">
                <a:solidFill>
                  <a:schemeClr val="bg1"/>
                </a:solidFill>
              </a:rPr>
              <a:t>PNe</a:t>
            </a:r>
            <a:endParaRPr kumimoji="1" lang="ja-JP" altLang="en-US" dirty="0">
              <a:solidFill>
                <a:schemeClr val="bg1"/>
              </a:solidFill>
            </a:endParaRPr>
          </a:p>
        </p:txBody>
      </p:sp>
      <p:sp>
        <p:nvSpPr>
          <p:cNvPr id="3" name="コンテンツ プレースホルダー 2"/>
          <p:cNvSpPr>
            <a:spLocks noGrp="1"/>
          </p:cNvSpPr>
          <p:nvPr>
            <p:ph idx="1"/>
          </p:nvPr>
        </p:nvSpPr>
        <p:spPr>
          <a:xfrm>
            <a:off x="179512" y="1340769"/>
            <a:ext cx="8784976" cy="5400599"/>
          </a:xfrm>
        </p:spPr>
        <p:txBody>
          <a:bodyPr>
            <a:normAutofit/>
          </a:bodyPr>
          <a:lstStyle/>
          <a:p>
            <a:r>
              <a:rPr lang="en-US" altLang="ja-JP" sz="2600" dirty="0" smtClean="0">
                <a:solidFill>
                  <a:schemeClr val="bg1"/>
                </a:solidFill>
              </a:rPr>
              <a:t>Massive AGB creates</a:t>
            </a:r>
            <a:r>
              <a:rPr lang="ja-JP" altLang="en-US" sz="2600" dirty="0">
                <a:solidFill>
                  <a:schemeClr val="bg1"/>
                </a:solidFill>
              </a:rPr>
              <a:t> </a:t>
            </a:r>
            <a:r>
              <a:rPr lang="en-US" altLang="ja-JP" sz="2600" dirty="0" smtClean="0">
                <a:solidFill>
                  <a:schemeClr val="bg1"/>
                </a:solidFill>
              </a:rPr>
              <a:t>a mount of dust.</a:t>
            </a:r>
          </a:p>
          <a:p>
            <a:r>
              <a:rPr lang="en-US" altLang="ja-JP" sz="2600" dirty="0" smtClean="0">
                <a:solidFill>
                  <a:schemeClr val="bg1"/>
                </a:solidFill>
              </a:rPr>
              <a:t>Initial mass : </a:t>
            </a:r>
            <a:endParaRPr lang="ja-JP" altLang="en-US" sz="1400" dirty="0" smtClean="0">
              <a:solidFill>
                <a:schemeClr val="bg1"/>
              </a:solidFill>
              <a:cs typeface="Calibri"/>
            </a:endParaRPr>
          </a:p>
          <a:p>
            <a:pPr marL="0" indent="0">
              <a:buNone/>
            </a:pPr>
            <a:r>
              <a:rPr lang="ja-JP" altLang="en-US" dirty="0" smtClean="0">
                <a:solidFill>
                  <a:schemeClr val="bg1"/>
                </a:solidFill>
              </a:rPr>
              <a:t>    </a:t>
            </a:r>
            <a:r>
              <a:rPr lang="en-US" altLang="ja-JP" dirty="0" smtClean="0">
                <a:solidFill>
                  <a:schemeClr val="bg1"/>
                </a:solidFill>
              </a:rPr>
              <a:t>           </a:t>
            </a:r>
            <a:r>
              <a:rPr lang="en-US" altLang="ja-JP" sz="2600" dirty="0" smtClean="0">
                <a:solidFill>
                  <a:srgbClr val="00FFFF"/>
                </a:solidFill>
              </a:rPr>
              <a:t>1~4</a:t>
            </a:r>
            <a:r>
              <a:rPr lang="en-US" altLang="ja-JP" sz="2600" dirty="0" smtClean="0">
                <a:solidFill>
                  <a:schemeClr val="bg1"/>
                </a:solidFill>
              </a:rPr>
              <a:t>M</a:t>
            </a:r>
            <a:r>
              <a:rPr lang="ja-JP" altLang="en-US" sz="1400" dirty="0" smtClean="0">
                <a:solidFill>
                  <a:schemeClr val="bg1"/>
                </a:solidFill>
                <a:cs typeface="Calibri"/>
              </a:rPr>
              <a:t>☉</a:t>
            </a:r>
            <a:r>
              <a:rPr lang="en-US" altLang="ja-JP" dirty="0" smtClean="0">
                <a:solidFill>
                  <a:prstClr val="white"/>
                </a:solidFill>
              </a:rPr>
              <a:t> </a:t>
            </a:r>
            <a:r>
              <a:rPr lang="ja-JP" altLang="en-US" sz="2600" dirty="0" smtClean="0">
                <a:solidFill>
                  <a:prstClr val="white"/>
                </a:solidFill>
              </a:rPr>
              <a:t>→</a:t>
            </a:r>
            <a:r>
              <a:rPr lang="en-US" altLang="ja-JP" sz="2600" dirty="0" smtClean="0">
                <a:solidFill>
                  <a:prstClr val="white"/>
                </a:solidFill>
              </a:rPr>
              <a:t> round, elliptical PN</a:t>
            </a:r>
            <a:endParaRPr lang="en-US" altLang="ja-JP" sz="2600" dirty="0" smtClean="0">
              <a:solidFill>
                <a:schemeClr val="bg1"/>
              </a:solidFill>
            </a:endParaRPr>
          </a:p>
          <a:p>
            <a:pPr marL="0" indent="0">
              <a:buNone/>
            </a:pPr>
            <a:r>
              <a:rPr lang="en-US" altLang="ja-JP" dirty="0" smtClean="0">
                <a:solidFill>
                  <a:schemeClr val="bg1"/>
                </a:solidFill>
              </a:rPr>
              <a:t>               </a:t>
            </a:r>
            <a:r>
              <a:rPr lang="en-US" altLang="ja-JP" sz="2600" dirty="0" smtClean="0">
                <a:solidFill>
                  <a:srgbClr val="FF99FF"/>
                </a:solidFill>
              </a:rPr>
              <a:t>4~8</a:t>
            </a:r>
            <a:r>
              <a:rPr lang="en-US" altLang="ja-JP" sz="2600" dirty="0" smtClean="0">
                <a:solidFill>
                  <a:schemeClr val="bg1"/>
                </a:solidFill>
              </a:rPr>
              <a:t>M</a:t>
            </a:r>
            <a:r>
              <a:rPr lang="ja-JP" altLang="en-US" sz="1400" dirty="0">
                <a:solidFill>
                  <a:schemeClr val="bg1"/>
                </a:solidFill>
                <a:cs typeface="Calibri"/>
              </a:rPr>
              <a:t>☉</a:t>
            </a:r>
            <a:r>
              <a:rPr lang="en-US" altLang="ja-JP" dirty="0">
                <a:solidFill>
                  <a:prstClr val="white"/>
                </a:solidFill>
              </a:rPr>
              <a:t> </a:t>
            </a:r>
            <a:r>
              <a:rPr lang="ja-JP" altLang="en-US" sz="2600" dirty="0">
                <a:solidFill>
                  <a:prstClr val="white"/>
                </a:solidFill>
              </a:rPr>
              <a:t>→</a:t>
            </a:r>
            <a:r>
              <a:rPr lang="en-US" altLang="ja-JP" sz="2600" dirty="0">
                <a:solidFill>
                  <a:prstClr val="white"/>
                </a:solidFill>
              </a:rPr>
              <a:t> bipolar </a:t>
            </a:r>
            <a:r>
              <a:rPr lang="en-US" altLang="ja-JP" sz="2600" dirty="0" smtClean="0">
                <a:solidFill>
                  <a:prstClr val="white"/>
                </a:solidFill>
              </a:rPr>
              <a:t>PN</a:t>
            </a:r>
          </a:p>
          <a:p>
            <a:endParaRPr lang="en-US" altLang="ja-JP" sz="2600" dirty="0" smtClean="0">
              <a:solidFill>
                <a:schemeClr val="bg1"/>
              </a:solidFill>
            </a:endParaRPr>
          </a:p>
          <a:p>
            <a:endParaRPr lang="en-US" altLang="ja-JP" sz="2600" dirty="0" smtClean="0">
              <a:solidFill>
                <a:schemeClr val="bg1"/>
              </a:solidFill>
            </a:endParaRPr>
          </a:p>
          <a:p>
            <a:r>
              <a:rPr lang="en-US" altLang="ja-JP" sz="2600" dirty="0" smtClean="0">
                <a:solidFill>
                  <a:schemeClr val="bg1"/>
                </a:solidFill>
              </a:rPr>
              <a:t>Bipolar </a:t>
            </a:r>
            <a:r>
              <a:rPr lang="en-US" altLang="ja-JP" sz="2600" dirty="0" err="1" smtClean="0">
                <a:solidFill>
                  <a:schemeClr val="bg1"/>
                </a:solidFill>
              </a:rPr>
              <a:t>PNe</a:t>
            </a:r>
            <a:r>
              <a:rPr lang="en-US" altLang="ja-JP" sz="2600" dirty="0" smtClean="0">
                <a:solidFill>
                  <a:schemeClr val="bg1"/>
                </a:solidFill>
              </a:rPr>
              <a:t> are important dust sources.</a:t>
            </a:r>
          </a:p>
          <a:p>
            <a:pPr marL="0" indent="0">
              <a:buNone/>
            </a:pPr>
            <a:endParaRPr lang="en-US" altLang="ja-JP" sz="400" dirty="0">
              <a:solidFill>
                <a:schemeClr val="bg1"/>
              </a:solidFill>
            </a:endParaRPr>
          </a:p>
          <a:p>
            <a:pPr marL="0" indent="0">
              <a:buNone/>
            </a:pPr>
            <a:r>
              <a:rPr lang="en-US" altLang="ja-JP" sz="400" dirty="0" smtClean="0">
                <a:solidFill>
                  <a:schemeClr val="bg1"/>
                </a:solidFill>
              </a:rPr>
              <a:t> </a:t>
            </a:r>
          </a:p>
          <a:p>
            <a:pPr marL="0" indent="0">
              <a:buNone/>
            </a:pPr>
            <a:r>
              <a:rPr lang="ja-JP" altLang="en-US" sz="2600" dirty="0">
                <a:solidFill>
                  <a:schemeClr val="bg1"/>
                </a:solidFill>
              </a:rPr>
              <a:t> </a:t>
            </a:r>
            <a:r>
              <a:rPr lang="ja-JP" altLang="en-US" sz="2600" dirty="0" smtClean="0">
                <a:solidFill>
                  <a:schemeClr val="bg1"/>
                </a:solidFill>
              </a:rPr>
              <a:t>                → </a:t>
            </a:r>
            <a:r>
              <a:rPr lang="en-US" altLang="ja-JP" sz="2600" dirty="0" smtClean="0">
                <a:solidFill>
                  <a:schemeClr val="bg1"/>
                </a:solidFill>
              </a:rPr>
              <a:t>Where is the dust in massive AGB phase?</a:t>
            </a:r>
          </a:p>
          <a:p>
            <a:pPr marL="0" indent="0">
              <a:buNone/>
            </a:pPr>
            <a:endParaRPr lang="en-US" altLang="ja-JP" sz="400" dirty="0">
              <a:solidFill>
                <a:schemeClr val="bg1"/>
              </a:solidFill>
            </a:endParaRPr>
          </a:p>
          <a:p>
            <a:pPr marL="0" indent="0">
              <a:buNone/>
            </a:pPr>
            <a:r>
              <a:rPr lang="en-US" altLang="ja-JP" sz="400" dirty="0" smtClean="0">
                <a:solidFill>
                  <a:schemeClr val="bg1"/>
                </a:solidFill>
              </a:rPr>
              <a:t> </a:t>
            </a:r>
          </a:p>
          <a:p>
            <a:pPr marL="0" indent="0" algn="ctr">
              <a:buNone/>
            </a:pPr>
            <a:r>
              <a:rPr lang="en-US" altLang="ja-JP" sz="2600" dirty="0" smtClean="0">
                <a:solidFill>
                  <a:schemeClr val="bg1"/>
                </a:solidFill>
              </a:rPr>
              <a:t>The spatial distribution of dust in the bipolar PN</a:t>
            </a:r>
          </a:p>
          <a:p>
            <a:pPr marL="0" indent="0" algn="ctr">
              <a:buNone/>
            </a:pPr>
            <a:r>
              <a:rPr lang="en-US" altLang="ja-JP" sz="2600" dirty="0" smtClean="0">
                <a:solidFill>
                  <a:schemeClr val="bg1"/>
                </a:solidFill>
              </a:rPr>
              <a:t> have not been well understood so far.</a:t>
            </a:r>
          </a:p>
        </p:txBody>
      </p:sp>
      <p:grpSp>
        <p:nvGrpSpPr>
          <p:cNvPr id="22" name="グループ化 21"/>
          <p:cNvGrpSpPr/>
          <p:nvPr/>
        </p:nvGrpSpPr>
        <p:grpSpPr>
          <a:xfrm>
            <a:off x="6467683" y="1372477"/>
            <a:ext cx="1416685" cy="1408451"/>
            <a:chOff x="1859171" y="3964765"/>
            <a:chExt cx="1416685" cy="1408451"/>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9171" y="3974057"/>
              <a:ext cx="1416685" cy="1399159"/>
            </a:xfrm>
            <a:prstGeom prst="rect">
              <a:avLst/>
            </a:prstGeom>
            <a:noFill/>
            <a:ln w="158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正方形/長方形 8"/>
            <p:cNvSpPr/>
            <p:nvPr/>
          </p:nvSpPr>
          <p:spPr>
            <a:xfrm>
              <a:off x="1859171" y="3974057"/>
              <a:ext cx="1416685" cy="1399159"/>
            </a:xfrm>
            <a:prstGeom prst="rect">
              <a:avLst/>
            </a:prstGeom>
            <a:noFill/>
            <a:ln w="412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15"/>
            <p:cNvSpPr txBox="1">
              <a:spLocks noChangeArrowheads="1"/>
            </p:cNvSpPr>
            <p:nvPr/>
          </p:nvSpPr>
          <p:spPr bwMode="auto">
            <a:xfrm>
              <a:off x="1879374" y="3964765"/>
              <a:ext cx="74841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smtClean="0">
                  <a:solidFill>
                    <a:schemeClr val="bg1"/>
                  </a:solidFill>
                </a:rPr>
                <a:t>round</a:t>
              </a:r>
              <a:endParaRPr lang="en-US" altLang="ja-JP" dirty="0">
                <a:solidFill>
                  <a:schemeClr val="bg1"/>
                </a:solidFill>
              </a:endParaRPr>
            </a:p>
          </p:txBody>
        </p:sp>
      </p:grpSp>
      <p:grpSp>
        <p:nvGrpSpPr>
          <p:cNvPr id="4" name="グループ化 3"/>
          <p:cNvGrpSpPr/>
          <p:nvPr/>
        </p:nvGrpSpPr>
        <p:grpSpPr>
          <a:xfrm>
            <a:off x="6126142" y="3072318"/>
            <a:ext cx="2190274" cy="1292786"/>
            <a:chOff x="4829998" y="4008422"/>
            <a:chExt cx="2190274" cy="1292786"/>
          </a:xfrm>
        </p:grpSpPr>
        <p:pic>
          <p:nvPicPr>
            <p:cNvPr id="13"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6200000">
              <a:off x="5283388" y="3564324"/>
              <a:ext cx="1283494" cy="2190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正方形/長方形 13"/>
            <p:cNvSpPr/>
            <p:nvPr/>
          </p:nvSpPr>
          <p:spPr>
            <a:xfrm>
              <a:off x="4829998" y="4017714"/>
              <a:ext cx="2190274" cy="1283494"/>
            </a:xfrm>
            <a:prstGeom prst="rect">
              <a:avLst/>
            </a:prstGeom>
            <a:noFill/>
            <a:ln w="444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ext Box 15"/>
            <p:cNvSpPr txBox="1">
              <a:spLocks noChangeArrowheads="1"/>
            </p:cNvSpPr>
            <p:nvPr/>
          </p:nvSpPr>
          <p:spPr bwMode="auto">
            <a:xfrm>
              <a:off x="4829998" y="4008422"/>
              <a:ext cx="84670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smtClean="0">
                  <a:solidFill>
                    <a:schemeClr val="bg1"/>
                  </a:solidFill>
                </a:rPr>
                <a:t>bipolar</a:t>
              </a:r>
              <a:endParaRPr lang="en-US" altLang="ja-JP" dirty="0">
                <a:solidFill>
                  <a:schemeClr val="bg1"/>
                </a:solidFill>
              </a:endParaRPr>
            </a:p>
          </p:txBody>
        </p:sp>
      </p:grpSp>
    </p:spTree>
    <p:extLst>
      <p:ext uri="{BB962C8B-B14F-4D97-AF65-F5344CB8AC3E}">
        <p14:creationId xmlns:p14="http://schemas.microsoft.com/office/powerpoint/2010/main" xmlns="" val="2273860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96" y="1268760"/>
            <a:ext cx="4249674"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タイトル 1"/>
          <p:cNvSpPr>
            <a:spLocks noGrp="1"/>
          </p:cNvSpPr>
          <p:nvPr>
            <p:ph type="title"/>
          </p:nvPr>
        </p:nvSpPr>
        <p:spPr>
          <a:xfrm>
            <a:off x="457200" y="-18256"/>
            <a:ext cx="8229600" cy="1143000"/>
          </a:xfrm>
        </p:spPr>
        <p:txBody>
          <a:bodyPr/>
          <a:lstStyle/>
          <a:p>
            <a:r>
              <a:rPr lang="en-US" altLang="ja-JP" dirty="0">
                <a:solidFill>
                  <a:schemeClr val="bg1"/>
                </a:solidFill>
              </a:rPr>
              <a:t>M</a:t>
            </a:r>
            <a:r>
              <a:rPr lang="en-US" altLang="ja-JP" dirty="0" smtClean="0">
                <a:solidFill>
                  <a:schemeClr val="bg1"/>
                </a:solidFill>
              </a:rPr>
              <a:t>assive torus in the bipolar PN</a:t>
            </a:r>
            <a:endParaRPr kumimoji="1" lang="ja-JP" altLang="en-US" dirty="0">
              <a:solidFill>
                <a:schemeClr val="bg1"/>
              </a:solidFill>
            </a:endParaRPr>
          </a:p>
        </p:txBody>
      </p:sp>
      <p:sp>
        <p:nvSpPr>
          <p:cNvPr id="5" name="コンテンツ プレースホルダー 2"/>
          <p:cNvSpPr>
            <a:spLocks noGrp="1"/>
          </p:cNvSpPr>
          <p:nvPr>
            <p:ph idx="1"/>
          </p:nvPr>
        </p:nvSpPr>
        <p:spPr>
          <a:xfrm>
            <a:off x="4283968" y="1772816"/>
            <a:ext cx="4860032" cy="3744416"/>
          </a:xfrm>
        </p:spPr>
        <p:txBody>
          <a:bodyPr>
            <a:normAutofit/>
          </a:bodyPr>
          <a:lstStyle/>
          <a:p>
            <a:r>
              <a:rPr kumimoji="1" lang="en-US" altLang="ja-JP" sz="2000" dirty="0" smtClean="0">
                <a:solidFill>
                  <a:schemeClr val="bg1"/>
                </a:solidFill>
              </a:rPr>
              <a:t>NGC 6302 is one of the most studied</a:t>
            </a:r>
          </a:p>
          <a:p>
            <a:pPr marL="0" indent="0">
              <a:buNone/>
            </a:pPr>
            <a:r>
              <a:rPr lang="en-US" altLang="ja-JP" sz="2000" dirty="0">
                <a:solidFill>
                  <a:schemeClr val="bg1"/>
                </a:solidFill>
              </a:rPr>
              <a:t> </a:t>
            </a:r>
            <a:r>
              <a:rPr lang="en-US" altLang="ja-JP" sz="2000" dirty="0" smtClean="0">
                <a:solidFill>
                  <a:schemeClr val="bg1"/>
                </a:solidFill>
              </a:rPr>
              <a:t>    </a:t>
            </a:r>
            <a:r>
              <a:rPr kumimoji="1" lang="en-US" altLang="ja-JP" sz="2000" dirty="0" smtClean="0">
                <a:solidFill>
                  <a:schemeClr val="bg1"/>
                </a:solidFill>
              </a:rPr>
              <a:t> bipolar </a:t>
            </a:r>
            <a:r>
              <a:rPr kumimoji="1" lang="en-US" altLang="ja-JP" sz="2000" dirty="0" err="1" smtClean="0">
                <a:solidFill>
                  <a:schemeClr val="bg1"/>
                </a:solidFill>
              </a:rPr>
              <a:t>PNe</a:t>
            </a:r>
            <a:r>
              <a:rPr kumimoji="1" lang="en-US" altLang="ja-JP" sz="2000" dirty="0" smtClean="0">
                <a:solidFill>
                  <a:schemeClr val="bg1"/>
                </a:solidFill>
              </a:rPr>
              <a:t> (e.g. </a:t>
            </a:r>
            <a:r>
              <a:rPr lang="en-US" altLang="ja-JP" sz="2000" dirty="0">
                <a:solidFill>
                  <a:schemeClr val="bg1"/>
                </a:solidFill>
              </a:rPr>
              <a:t>M</a:t>
            </a:r>
            <a:r>
              <a:rPr kumimoji="1" lang="en-US" altLang="ja-JP" sz="2000" dirty="0" smtClean="0">
                <a:solidFill>
                  <a:schemeClr val="bg1"/>
                </a:solidFill>
              </a:rPr>
              <a:t>atsuura+ 2005)</a:t>
            </a:r>
          </a:p>
          <a:p>
            <a:pPr marL="0" indent="0">
              <a:buNone/>
            </a:pPr>
            <a:r>
              <a:rPr kumimoji="1" lang="en-US" altLang="ja-JP" sz="400" dirty="0" smtClean="0">
                <a:solidFill>
                  <a:schemeClr val="bg1"/>
                </a:solidFill>
              </a:rPr>
              <a:t> </a:t>
            </a:r>
          </a:p>
          <a:p>
            <a:pPr marL="0" indent="0">
              <a:buNone/>
            </a:pPr>
            <a:endParaRPr kumimoji="1" lang="en-US" altLang="ja-JP" sz="400" dirty="0" smtClean="0">
              <a:solidFill>
                <a:schemeClr val="bg1"/>
              </a:solidFill>
            </a:endParaRPr>
          </a:p>
          <a:p>
            <a:r>
              <a:rPr kumimoji="1" lang="en-US" altLang="ja-JP" sz="2000" dirty="0" smtClean="0">
                <a:solidFill>
                  <a:schemeClr val="bg1"/>
                </a:solidFill>
              </a:rPr>
              <a:t>Initial mass</a:t>
            </a:r>
            <a:r>
              <a:rPr lang="ja-JP" altLang="en-US" sz="2000" dirty="0">
                <a:solidFill>
                  <a:schemeClr val="bg1"/>
                </a:solidFill>
              </a:rPr>
              <a:t> </a:t>
            </a:r>
            <a:r>
              <a:rPr lang="en-US" altLang="ja-JP" sz="2000" dirty="0">
                <a:solidFill>
                  <a:schemeClr val="bg1"/>
                </a:solidFill>
              </a:rPr>
              <a:t>:</a:t>
            </a:r>
            <a:r>
              <a:rPr kumimoji="1" lang="en-US" altLang="ja-JP" sz="2000" dirty="0" smtClean="0">
                <a:solidFill>
                  <a:schemeClr val="bg1"/>
                </a:solidFill>
              </a:rPr>
              <a:t> 5</a:t>
            </a:r>
            <a:r>
              <a:rPr lang="en-US" altLang="ja-JP" sz="2000" dirty="0">
                <a:solidFill>
                  <a:schemeClr val="bg1"/>
                </a:solidFill>
              </a:rPr>
              <a:t>M</a:t>
            </a:r>
            <a:r>
              <a:rPr lang="ja-JP" altLang="en-US" sz="1000" dirty="0" smtClean="0">
                <a:solidFill>
                  <a:schemeClr val="bg1"/>
                </a:solidFill>
                <a:cs typeface="Calibri"/>
              </a:rPr>
              <a:t>☉</a:t>
            </a:r>
            <a:endParaRPr kumimoji="1" lang="en-US" altLang="ja-JP" sz="2000" dirty="0" smtClean="0">
              <a:solidFill>
                <a:schemeClr val="bg1"/>
              </a:solidFill>
            </a:endParaRPr>
          </a:p>
          <a:p>
            <a:endParaRPr lang="en-US" altLang="ja-JP" sz="2000" dirty="0" smtClean="0">
              <a:solidFill>
                <a:schemeClr val="bg1"/>
              </a:solidFill>
            </a:endParaRPr>
          </a:p>
          <a:p>
            <a:r>
              <a:rPr lang="en-US" altLang="ja-JP" sz="2000" dirty="0">
                <a:solidFill>
                  <a:schemeClr val="bg1"/>
                </a:solidFill>
              </a:rPr>
              <a:t>A</a:t>
            </a:r>
            <a:r>
              <a:rPr lang="en-US" altLang="ja-JP" sz="2000" dirty="0" smtClean="0">
                <a:solidFill>
                  <a:schemeClr val="bg1"/>
                </a:solidFill>
              </a:rPr>
              <a:t> dark lane (a dust torus) can be seen </a:t>
            </a:r>
          </a:p>
          <a:p>
            <a:pPr marL="0" indent="0">
              <a:buNone/>
            </a:pPr>
            <a:r>
              <a:rPr lang="en-US" altLang="ja-JP" sz="2000" dirty="0" smtClean="0">
                <a:solidFill>
                  <a:schemeClr val="bg1"/>
                </a:solidFill>
              </a:rPr>
              <a:t>      in the central region.</a:t>
            </a:r>
          </a:p>
          <a:p>
            <a:pPr marL="0" indent="0">
              <a:buNone/>
            </a:pPr>
            <a:r>
              <a:rPr lang="ja-JP" altLang="en-US" sz="2000" dirty="0">
                <a:solidFill>
                  <a:schemeClr val="bg1"/>
                </a:solidFill>
              </a:rPr>
              <a:t> </a:t>
            </a:r>
            <a:r>
              <a:rPr lang="ja-JP" altLang="en-US" sz="2000" dirty="0" smtClean="0">
                <a:solidFill>
                  <a:schemeClr val="bg1"/>
                </a:solidFill>
              </a:rPr>
              <a:t>     → </a:t>
            </a:r>
            <a:r>
              <a:rPr kumimoji="1" lang="en-US" altLang="ja-JP" sz="2000" dirty="0" smtClean="0">
                <a:solidFill>
                  <a:srgbClr val="00FFFF"/>
                </a:solidFill>
              </a:rPr>
              <a:t>Massive dust torus : M</a:t>
            </a:r>
            <a:r>
              <a:rPr kumimoji="1" lang="en-US" altLang="ja-JP" sz="2000" baseline="-25000" dirty="0" smtClean="0">
                <a:solidFill>
                  <a:srgbClr val="00FFFF"/>
                </a:solidFill>
              </a:rPr>
              <a:t>dust</a:t>
            </a:r>
            <a:r>
              <a:rPr kumimoji="1" lang="en-US" altLang="ja-JP" sz="2000" dirty="0" smtClean="0">
                <a:solidFill>
                  <a:srgbClr val="00FFFF"/>
                </a:solidFill>
              </a:rPr>
              <a:t>=3.0x10</a:t>
            </a:r>
            <a:r>
              <a:rPr kumimoji="1" lang="en-US" altLang="ja-JP" sz="2000" baseline="30000" dirty="0" smtClean="0">
                <a:solidFill>
                  <a:srgbClr val="00FFFF"/>
                </a:solidFill>
              </a:rPr>
              <a:t>-2</a:t>
            </a:r>
            <a:r>
              <a:rPr lang="en-US" altLang="ja-JP" sz="2000" dirty="0" smtClean="0">
                <a:solidFill>
                  <a:srgbClr val="00FFFF"/>
                </a:solidFill>
              </a:rPr>
              <a:t>M</a:t>
            </a:r>
            <a:r>
              <a:rPr lang="ja-JP" altLang="en-US" sz="1000" dirty="0" smtClean="0">
                <a:solidFill>
                  <a:srgbClr val="00FFFF"/>
                </a:solidFill>
                <a:cs typeface="Calibri"/>
              </a:rPr>
              <a:t>☉</a:t>
            </a:r>
            <a:r>
              <a:rPr lang="en-US" altLang="ja-JP" sz="2000" dirty="0" smtClean="0">
                <a:solidFill>
                  <a:prstClr val="white"/>
                </a:solidFill>
              </a:rPr>
              <a:t> </a:t>
            </a:r>
            <a:endParaRPr lang="en-US" altLang="ja-JP" sz="400" dirty="0" smtClean="0">
              <a:solidFill>
                <a:prstClr val="white"/>
              </a:solidFill>
            </a:endParaRPr>
          </a:p>
          <a:p>
            <a:endParaRPr kumimoji="1" lang="en-US" altLang="ja-JP" sz="2000" dirty="0" smtClean="0">
              <a:solidFill>
                <a:schemeClr val="bg1"/>
              </a:solidFill>
            </a:endParaRPr>
          </a:p>
          <a:p>
            <a:endParaRPr kumimoji="1" lang="en-US" altLang="ja-JP" sz="2000" dirty="0" smtClean="0">
              <a:solidFill>
                <a:schemeClr val="bg1"/>
              </a:solidFill>
            </a:endParaRPr>
          </a:p>
          <a:p>
            <a:endParaRPr lang="en-US" altLang="ja-JP" sz="2000" dirty="0">
              <a:solidFill>
                <a:schemeClr val="bg1"/>
              </a:solidFill>
            </a:endParaRPr>
          </a:p>
          <a:p>
            <a:endParaRPr kumimoji="1" lang="en-US" altLang="ja-JP" sz="2000" dirty="0" smtClean="0">
              <a:solidFill>
                <a:schemeClr val="bg1"/>
              </a:solidFill>
            </a:endParaRPr>
          </a:p>
        </p:txBody>
      </p:sp>
      <p:sp>
        <p:nvSpPr>
          <p:cNvPr id="4" name="円/楕円 3"/>
          <p:cNvSpPr/>
          <p:nvPr/>
        </p:nvSpPr>
        <p:spPr bwMode="auto">
          <a:xfrm rot="2367800">
            <a:off x="1668352" y="3242270"/>
            <a:ext cx="1209012" cy="586823"/>
          </a:xfrm>
          <a:prstGeom prst="ellipse">
            <a:avLst/>
          </a:prstGeom>
          <a:noFill/>
          <a:ln w="57150">
            <a:solidFill>
              <a:srgbClr val="00FFFF">
                <a:alpha val="50000"/>
              </a:srgbClr>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15" name="Text Box 15"/>
          <p:cNvSpPr txBox="1">
            <a:spLocks noChangeArrowheads="1"/>
          </p:cNvSpPr>
          <p:nvPr/>
        </p:nvSpPr>
        <p:spPr bwMode="auto">
          <a:xfrm>
            <a:off x="4572000" y="5694347"/>
            <a:ext cx="4176464" cy="954107"/>
          </a:xfrm>
          <a:prstGeom prst="rect">
            <a:avLst/>
          </a:prstGeom>
          <a:noFill/>
          <a:ln w="508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2800" dirty="0" smtClean="0">
                <a:solidFill>
                  <a:schemeClr val="bg1"/>
                </a:solidFill>
              </a:rPr>
              <a:t>All bipolar </a:t>
            </a:r>
            <a:r>
              <a:rPr lang="en-US" altLang="ja-JP" sz="2800" dirty="0" err="1">
                <a:solidFill>
                  <a:schemeClr val="bg1"/>
                </a:solidFill>
              </a:rPr>
              <a:t>PNe</a:t>
            </a:r>
            <a:r>
              <a:rPr lang="en-US" altLang="ja-JP" sz="2800" dirty="0">
                <a:solidFill>
                  <a:schemeClr val="bg1"/>
                </a:solidFill>
              </a:rPr>
              <a:t> </a:t>
            </a:r>
            <a:r>
              <a:rPr lang="en-US" altLang="ja-JP" sz="2800" dirty="0" smtClean="0">
                <a:solidFill>
                  <a:schemeClr val="bg1"/>
                </a:solidFill>
              </a:rPr>
              <a:t>have</a:t>
            </a:r>
          </a:p>
          <a:p>
            <a:pPr algn="ctr"/>
            <a:r>
              <a:rPr lang="en-US" altLang="ja-JP" sz="2800" dirty="0" smtClean="0">
                <a:solidFill>
                  <a:schemeClr val="bg1"/>
                </a:solidFill>
              </a:rPr>
              <a:t> dust </a:t>
            </a:r>
            <a:r>
              <a:rPr lang="en-US" altLang="ja-JP" sz="2800" dirty="0">
                <a:solidFill>
                  <a:schemeClr val="bg1"/>
                </a:solidFill>
              </a:rPr>
              <a:t>torus</a:t>
            </a:r>
            <a:r>
              <a:rPr lang="en-US" altLang="ja-JP" sz="2800" dirty="0" smtClean="0">
                <a:solidFill>
                  <a:schemeClr val="bg1"/>
                </a:solidFill>
              </a:rPr>
              <a:t>?</a:t>
            </a:r>
            <a:endParaRPr lang="en-US" altLang="ja-JP" sz="2800" dirty="0">
              <a:solidFill>
                <a:schemeClr val="bg1"/>
              </a:solidFill>
            </a:endParaRPr>
          </a:p>
        </p:txBody>
      </p:sp>
    </p:spTree>
    <p:extLst>
      <p:ext uri="{BB962C8B-B14F-4D97-AF65-F5344CB8AC3E}">
        <p14:creationId xmlns:p14="http://schemas.microsoft.com/office/powerpoint/2010/main" xmlns="" val="4025386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fade">
                                      <p:cBhvr>
                                        <p:cTn id="10" dur="1000"/>
                                        <p:tgtEl>
                                          <p:spTgt spid="5">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936816" y="1888192"/>
            <a:ext cx="5681472" cy="3736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コンテンツ プレースホルダー 2"/>
          <p:cNvSpPr>
            <a:spLocks noGrp="1"/>
          </p:cNvSpPr>
          <p:nvPr>
            <p:ph idx="1"/>
          </p:nvPr>
        </p:nvSpPr>
        <p:spPr>
          <a:xfrm>
            <a:off x="3923928" y="1412776"/>
            <a:ext cx="4680520" cy="2808312"/>
          </a:xfrm>
        </p:spPr>
        <p:txBody>
          <a:bodyPr>
            <a:normAutofit/>
          </a:bodyPr>
          <a:lstStyle/>
          <a:p>
            <a:r>
              <a:rPr kumimoji="1" lang="en-US" altLang="ja-JP" sz="2000" dirty="0" smtClean="0">
                <a:solidFill>
                  <a:schemeClr val="bg1"/>
                </a:solidFill>
              </a:rPr>
              <a:t>Initial mass </a:t>
            </a:r>
            <a:r>
              <a:rPr lang="en-US" altLang="ja-JP" sz="2000" dirty="0">
                <a:solidFill>
                  <a:schemeClr val="bg1"/>
                </a:solidFill>
              </a:rPr>
              <a:t>&gt; </a:t>
            </a:r>
            <a:r>
              <a:rPr lang="en-US" altLang="ja-JP" sz="2000" dirty="0" smtClean="0">
                <a:solidFill>
                  <a:schemeClr val="bg1"/>
                </a:solidFill>
              </a:rPr>
              <a:t>4M</a:t>
            </a:r>
            <a:r>
              <a:rPr lang="ja-JP" altLang="en-US" sz="1000" dirty="0" smtClean="0">
                <a:solidFill>
                  <a:schemeClr val="bg1"/>
                </a:solidFill>
                <a:cs typeface="Calibri"/>
              </a:rPr>
              <a:t>☉</a:t>
            </a:r>
            <a:r>
              <a:rPr lang="en-US" altLang="ja-JP" sz="2000" dirty="0" smtClean="0">
                <a:solidFill>
                  <a:schemeClr val="bg1"/>
                </a:solidFill>
              </a:rPr>
              <a:t> (</a:t>
            </a:r>
            <a:r>
              <a:rPr lang="en-US" altLang="ja-JP" sz="2000" dirty="0" err="1" smtClean="0">
                <a:solidFill>
                  <a:schemeClr val="bg1"/>
                </a:solidFill>
              </a:rPr>
              <a:t>Pottasch</a:t>
            </a:r>
            <a:r>
              <a:rPr lang="en-US" altLang="ja-JP" sz="2000" dirty="0" smtClean="0">
                <a:solidFill>
                  <a:schemeClr val="bg1"/>
                </a:solidFill>
              </a:rPr>
              <a:t>+ 2005)</a:t>
            </a:r>
          </a:p>
          <a:p>
            <a:endParaRPr lang="en-US" altLang="ja-JP" sz="2000" dirty="0" smtClean="0">
              <a:solidFill>
                <a:schemeClr val="bg1"/>
              </a:solidFill>
            </a:endParaRPr>
          </a:p>
          <a:p>
            <a:r>
              <a:rPr lang="en-US" altLang="ja-JP" sz="2000" dirty="0" smtClean="0">
                <a:solidFill>
                  <a:schemeClr val="bg1"/>
                </a:solidFill>
              </a:rPr>
              <a:t>No dark lanes at the center of Mz3, Hb5.</a:t>
            </a:r>
          </a:p>
          <a:p>
            <a:pPr marL="0" indent="0">
              <a:buNone/>
            </a:pPr>
            <a:r>
              <a:rPr kumimoji="1" lang="ja-JP" altLang="en-US" sz="2000" dirty="0" smtClean="0">
                <a:solidFill>
                  <a:schemeClr val="bg1"/>
                </a:solidFill>
              </a:rPr>
              <a:t>      → </a:t>
            </a:r>
            <a:r>
              <a:rPr kumimoji="1" lang="en-US" altLang="ja-JP" sz="2000" dirty="0" smtClean="0">
                <a:solidFill>
                  <a:srgbClr val="FFFF00"/>
                </a:solidFill>
              </a:rPr>
              <a:t>A dust </a:t>
            </a:r>
            <a:r>
              <a:rPr lang="en-US" altLang="ja-JP" sz="2000" dirty="0" smtClean="0">
                <a:solidFill>
                  <a:srgbClr val="FFFF00"/>
                </a:solidFill>
              </a:rPr>
              <a:t>torus? Or not?</a:t>
            </a:r>
            <a:endParaRPr kumimoji="1" lang="ja-JP" altLang="en-US" sz="2000" dirty="0">
              <a:solidFill>
                <a:schemeClr val="bg1"/>
              </a:solidFill>
            </a:endParaRPr>
          </a:p>
        </p:txBody>
      </p:sp>
      <p:sp>
        <p:nvSpPr>
          <p:cNvPr id="20" name="タイトル 1"/>
          <p:cNvSpPr>
            <a:spLocks noGrp="1"/>
          </p:cNvSpPr>
          <p:nvPr>
            <p:ph type="title"/>
          </p:nvPr>
        </p:nvSpPr>
        <p:spPr>
          <a:xfrm>
            <a:off x="35496" y="-18256"/>
            <a:ext cx="9108504" cy="1215008"/>
          </a:xfrm>
        </p:spPr>
        <p:txBody>
          <a:bodyPr>
            <a:normAutofit/>
          </a:bodyPr>
          <a:lstStyle/>
          <a:p>
            <a:r>
              <a:rPr lang="en-US" altLang="ja-JP" dirty="0" smtClean="0">
                <a:solidFill>
                  <a:schemeClr val="bg1"/>
                </a:solidFill>
              </a:rPr>
              <a:t>All bipolar </a:t>
            </a:r>
            <a:r>
              <a:rPr lang="en-US" altLang="ja-JP" dirty="0" err="1" smtClean="0">
                <a:solidFill>
                  <a:schemeClr val="bg1"/>
                </a:solidFill>
              </a:rPr>
              <a:t>PNe</a:t>
            </a:r>
            <a:r>
              <a:rPr lang="en-US" altLang="ja-JP" dirty="0" smtClean="0">
                <a:solidFill>
                  <a:schemeClr val="bg1"/>
                </a:solidFill>
              </a:rPr>
              <a:t> have a torus?</a:t>
            </a:r>
            <a:endParaRPr kumimoji="1" lang="ja-JP" altLang="en-US" dirty="0">
              <a:solidFill>
                <a:schemeClr val="bg1"/>
              </a:solidFill>
            </a:endParaRPr>
          </a:p>
        </p:txBody>
      </p:sp>
      <p:sp>
        <p:nvSpPr>
          <p:cNvPr id="24" name="円/楕円 23"/>
          <p:cNvSpPr/>
          <p:nvPr/>
        </p:nvSpPr>
        <p:spPr bwMode="auto">
          <a:xfrm>
            <a:off x="1403648" y="3573016"/>
            <a:ext cx="1008112" cy="442807"/>
          </a:xfrm>
          <a:prstGeom prst="ellipse">
            <a:avLst/>
          </a:prstGeom>
          <a:noFill/>
          <a:ln w="57150">
            <a:solidFill>
              <a:srgbClr val="FFFF00">
                <a:alpha val="50000"/>
              </a:srgbClr>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26" name="Text Box 15"/>
          <p:cNvSpPr txBox="1">
            <a:spLocks noChangeArrowheads="1"/>
          </p:cNvSpPr>
          <p:nvPr/>
        </p:nvSpPr>
        <p:spPr bwMode="auto">
          <a:xfrm>
            <a:off x="64036" y="1124744"/>
            <a:ext cx="128208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b="1" dirty="0" smtClean="0">
                <a:solidFill>
                  <a:schemeClr val="bg1"/>
                </a:solidFill>
              </a:rPr>
              <a:t>Mz3</a:t>
            </a:r>
          </a:p>
          <a:p>
            <a:r>
              <a:rPr lang="en-US" altLang="ja-JP" b="1" dirty="0" smtClean="0">
                <a:solidFill>
                  <a:schemeClr val="bg1"/>
                </a:solidFill>
              </a:rPr>
              <a:t>HST WFPC2</a:t>
            </a:r>
            <a:endParaRPr lang="en-US" altLang="ja-JP" b="1" dirty="0">
              <a:solidFill>
                <a:schemeClr val="bg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4015823"/>
            <a:ext cx="4762500" cy="238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 Box 15"/>
          <p:cNvSpPr txBox="1">
            <a:spLocks noChangeArrowheads="1"/>
          </p:cNvSpPr>
          <p:nvPr/>
        </p:nvSpPr>
        <p:spPr bwMode="auto">
          <a:xfrm>
            <a:off x="3995936" y="4015823"/>
            <a:ext cx="128208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b="1" dirty="0" smtClean="0">
                <a:solidFill>
                  <a:schemeClr val="bg1"/>
                </a:solidFill>
              </a:rPr>
              <a:t>Hb5</a:t>
            </a:r>
          </a:p>
          <a:p>
            <a:r>
              <a:rPr lang="en-US" altLang="ja-JP" b="1" dirty="0" smtClean="0">
                <a:solidFill>
                  <a:schemeClr val="bg1"/>
                </a:solidFill>
              </a:rPr>
              <a:t>HST WFPC2</a:t>
            </a:r>
            <a:endParaRPr lang="en-US" altLang="ja-JP" b="1" dirty="0">
              <a:solidFill>
                <a:schemeClr val="bg1"/>
              </a:solidFill>
            </a:endParaRPr>
          </a:p>
        </p:txBody>
      </p:sp>
      <p:sp>
        <p:nvSpPr>
          <p:cNvPr id="9" name="円/楕円 8"/>
          <p:cNvSpPr/>
          <p:nvPr/>
        </p:nvSpPr>
        <p:spPr bwMode="auto">
          <a:xfrm rot="5400000">
            <a:off x="6017540" y="4985045"/>
            <a:ext cx="1008112" cy="442807"/>
          </a:xfrm>
          <a:prstGeom prst="ellipse">
            <a:avLst/>
          </a:prstGeom>
          <a:noFill/>
          <a:ln w="57150">
            <a:solidFill>
              <a:srgbClr val="FFFF00">
                <a:alpha val="50000"/>
              </a:srgbClr>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Tree>
    <p:extLst>
      <p:ext uri="{BB962C8B-B14F-4D97-AF65-F5344CB8AC3E}">
        <p14:creationId xmlns:p14="http://schemas.microsoft.com/office/powerpoint/2010/main" xmlns="" val="29538184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10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35496" y="3284984"/>
            <a:ext cx="5715000" cy="3524250"/>
            <a:chOff x="35496" y="3284984"/>
            <a:chExt cx="5715000" cy="3524250"/>
          </a:xfrm>
        </p:grpSpPr>
        <p:pic>
          <p:nvPicPr>
            <p:cNvPr id="2058"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96" y="3284984"/>
              <a:ext cx="5715000" cy="3524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496" y="3284984"/>
              <a:ext cx="5715000"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060"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496" y="3284984"/>
            <a:ext cx="5715000"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タイトル 1"/>
          <p:cNvSpPr>
            <a:spLocks noGrp="1"/>
          </p:cNvSpPr>
          <p:nvPr>
            <p:ph type="title"/>
          </p:nvPr>
        </p:nvSpPr>
        <p:spPr>
          <a:xfrm>
            <a:off x="457200" y="-27384"/>
            <a:ext cx="8229600" cy="1143000"/>
          </a:xfrm>
        </p:spPr>
        <p:txBody>
          <a:bodyPr/>
          <a:lstStyle/>
          <a:p>
            <a:r>
              <a:rPr kumimoji="1" lang="en-US" altLang="ja-JP" dirty="0" smtClean="0">
                <a:solidFill>
                  <a:schemeClr val="bg1"/>
                </a:solidFill>
              </a:rPr>
              <a:t>Previous studies of Mz3</a:t>
            </a:r>
            <a:endParaRPr kumimoji="1" lang="ja-JP" altLang="en-US" dirty="0">
              <a:solidFill>
                <a:schemeClr val="bg1"/>
              </a:solidFill>
            </a:endParaRPr>
          </a:p>
        </p:txBody>
      </p:sp>
      <p:pic>
        <p:nvPicPr>
          <p:cNvPr id="41" name="Picture 2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72225" y="3341688"/>
            <a:ext cx="2689225" cy="3382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コンテンツ プレースホルダー 2"/>
          <p:cNvSpPr>
            <a:spLocks noGrp="1"/>
          </p:cNvSpPr>
          <p:nvPr>
            <p:ph idx="1"/>
          </p:nvPr>
        </p:nvSpPr>
        <p:spPr>
          <a:xfrm>
            <a:off x="-36512" y="980728"/>
            <a:ext cx="9180512" cy="2304256"/>
          </a:xfrm>
        </p:spPr>
        <p:txBody>
          <a:bodyPr>
            <a:normAutofit/>
          </a:bodyPr>
          <a:lstStyle/>
          <a:p>
            <a:r>
              <a:rPr lang="en-US" altLang="ja-JP" sz="2000" dirty="0">
                <a:solidFill>
                  <a:schemeClr val="bg1"/>
                </a:solidFill>
              </a:rPr>
              <a:t>W</a:t>
            </a:r>
            <a:r>
              <a:rPr lang="en-US" altLang="ja-JP" sz="2000" dirty="0" smtClean="0">
                <a:solidFill>
                  <a:schemeClr val="bg1"/>
                </a:solidFill>
              </a:rPr>
              <a:t>arm component in the central region : M</a:t>
            </a:r>
            <a:r>
              <a:rPr lang="en-US" altLang="ja-JP" sz="2000" baseline="-25000" dirty="0" smtClean="0">
                <a:solidFill>
                  <a:schemeClr val="bg1"/>
                </a:solidFill>
              </a:rPr>
              <a:t>dust </a:t>
            </a:r>
            <a:r>
              <a:rPr lang="en-US" altLang="ja-JP" sz="2000" dirty="0" smtClean="0">
                <a:solidFill>
                  <a:schemeClr val="bg1"/>
                </a:solidFill>
              </a:rPr>
              <a:t>= 1.1x10</a:t>
            </a:r>
            <a:r>
              <a:rPr lang="en-US" altLang="ja-JP" sz="2000" baseline="30000" dirty="0" smtClean="0">
                <a:solidFill>
                  <a:schemeClr val="bg1"/>
                </a:solidFill>
              </a:rPr>
              <a:t>-6</a:t>
            </a:r>
            <a:r>
              <a:rPr lang="en-US" altLang="ja-JP" sz="2000" dirty="0" smtClean="0">
                <a:solidFill>
                  <a:schemeClr val="bg1"/>
                </a:solidFill>
              </a:rPr>
              <a:t> </a:t>
            </a:r>
            <a:r>
              <a:rPr lang="en-US" altLang="ja-JP" sz="2000" dirty="0">
                <a:solidFill>
                  <a:schemeClr val="bg1"/>
                </a:solidFill>
              </a:rPr>
              <a:t>M</a:t>
            </a:r>
            <a:r>
              <a:rPr lang="ja-JP" altLang="en-US" sz="1000" dirty="0" smtClean="0">
                <a:solidFill>
                  <a:schemeClr val="bg1"/>
                </a:solidFill>
                <a:cs typeface="Calibri"/>
              </a:rPr>
              <a:t>☉ </a:t>
            </a:r>
            <a:r>
              <a:rPr lang="en-US" altLang="ja-JP" sz="1600" dirty="0">
                <a:solidFill>
                  <a:schemeClr val="bg1"/>
                </a:solidFill>
              </a:rPr>
              <a:t>(Smith+ </a:t>
            </a:r>
            <a:r>
              <a:rPr lang="en-US" altLang="ja-JP" sz="1600" dirty="0" smtClean="0">
                <a:solidFill>
                  <a:schemeClr val="bg1"/>
                </a:solidFill>
              </a:rPr>
              <a:t>2005, with ESO3.6m)</a:t>
            </a:r>
          </a:p>
          <a:p>
            <a:pPr marL="0" indent="0">
              <a:buNone/>
            </a:pPr>
            <a:r>
              <a:rPr lang="en-US" altLang="ja-JP" sz="2000" dirty="0" smtClean="0">
                <a:solidFill>
                  <a:srgbClr val="FFFF00"/>
                </a:solidFill>
              </a:rPr>
              <a:t>       </a:t>
            </a:r>
            <a:r>
              <a:rPr lang="en-US" altLang="ja-JP" sz="2000" dirty="0" smtClean="0">
                <a:solidFill>
                  <a:schemeClr val="bg1">
                    <a:lumMod val="95000"/>
                  </a:schemeClr>
                </a:solidFill>
              </a:rPr>
              <a:t>-</a:t>
            </a:r>
            <a:r>
              <a:rPr lang="en-US" altLang="ja-JP" sz="2000" dirty="0" smtClean="0">
                <a:solidFill>
                  <a:srgbClr val="FFFF00"/>
                </a:solidFill>
              </a:rPr>
              <a:t> A </a:t>
            </a:r>
            <a:r>
              <a:rPr lang="en-US" altLang="ja-JP" sz="2000" dirty="0">
                <a:solidFill>
                  <a:srgbClr val="FFFF00"/>
                </a:solidFill>
              </a:rPr>
              <a:t>l</a:t>
            </a:r>
            <a:r>
              <a:rPr lang="en-US" altLang="ja-JP" sz="2000" dirty="0" smtClean="0">
                <a:solidFill>
                  <a:srgbClr val="FFFF00"/>
                </a:solidFill>
              </a:rPr>
              <a:t>ight </a:t>
            </a:r>
            <a:r>
              <a:rPr lang="en-US" altLang="ja-JP" sz="2000" dirty="0">
                <a:solidFill>
                  <a:srgbClr val="FFFF00"/>
                </a:solidFill>
              </a:rPr>
              <a:t>dust disk</a:t>
            </a:r>
            <a:r>
              <a:rPr lang="en-US" altLang="ja-JP" sz="2000" dirty="0">
                <a:solidFill>
                  <a:schemeClr val="bg1"/>
                </a:solidFill>
              </a:rPr>
              <a:t> </a:t>
            </a:r>
            <a:r>
              <a:rPr lang="en-US" altLang="ja-JP" sz="2000" dirty="0" smtClean="0">
                <a:solidFill>
                  <a:schemeClr val="bg1"/>
                </a:solidFill>
              </a:rPr>
              <a:t>in </a:t>
            </a:r>
            <a:r>
              <a:rPr lang="en-US" altLang="ja-JP" sz="2000" dirty="0">
                <a:solidFill>
                  <a:schemeClr val="bg1"/>
                </a:solidFill>
              </a:rPr>
              <a:t>the central </a:t>
            </a:r>
            <a:r>
              <a:rPr lang="en-US" altLang="ja-JP" sz="2000" dirty="0" smtClean="0">
                <a:solidFill>
                  <a:schemeClr val="bg1"/>
                </a:solidFill>
              </a:rPr>
              <a:t>region </a:t>
            </a:r>
            <a:r>
              <a:rPr lang="en-US" altLang="ja-JP" sz="2000" dirty="0">
                <a:solidFill>
                  <a:schemeClr val="bg1"/>
                </a:solidFill>
              </a:rPr>
              <a:t>: </a:t>
            </a:r>
            <a:r>
              <a:rPr lang="en-US" altLang="ja-JP" sz="2000" dirty="0" smtClean="0">
                <a:solidFill>
                  <a:schemeClr val="bg1"/>
                </a:solidFill>
              </a:rPr>
              <a:t>M</a:t>
            </a:r>
            <a:r>
              <a:rPr lang="en-US" altLang="ja-JP" sz="2000" baseline="-25000" dirty="0" smtClean="0">
                <a:solidFill>
                  <a:schemeClr val="bg1"/>
                </a:solidFill>
              </a:rPr>
              <a:t>dust </a:t>
            </a:r>
            <a:r>
              <a:rPr lang="en-US" altLang="ja-JP" sz="2000" dirty="0" smtClean="0">
                <a:solidFill>
                  <a:schemeClr val="bg1"/>
                </a:solidFill>
              </a:rPr>
              <a:t>= 0.9x10</a:t>
            </a:r>
            <a:r>
              <a:rPr lang="en-US" altLang="ja-JP" sz="2000" baseline="30000" dirty="0" smtClean="0">
                <a:solidFill>
                  <a:schemeClr val="bg1"/>
                </a:solidFill>
              </a:rPr>
              <a:t>-5</a:t>
            </a:r>
            <a:r>
              <a:rPr lang="en-US" altLang="ja-JP" sz="2000" dirty="0" smtClean="0">
                <a:solidFill>
                  <a:schemeClr val="bg1"/>
                </a:solidFill>
              </a:rPr>
              <a:t> </a:t>
            </a:r>
            <a:r>
              <a:rPr lang="en-US" altLang="ja-JP" sz="2000" dirty="0">
                <a:solidFill>
                  <a:schemeClr val="bg1"/>
                </a:solidFill>
              </a:rPr>
              <a:t>M</a:t>
            </a:r>
            <a:r>
              <a:rPr lang="ja-JP" altLang="en-US" sz="1000" dirty="0">
                <a:solidFill>
                  <a:schemeClr val="bg1"/>
                </a:solidFill>
                <a:cs typeface="Calibri"/>
              </a:rPr>
              <a:t>☉</a:t>
            </a:r>
            <a:r>
              <a:rPr lang="en-US" altLang="ja-JP" sz="2000" dirty="0">
                <a:solidFill>
                  <a:schemeClr val="bg1"/>
                </a:solidFill>
              </a:rPr>
              <a:t> </a:t>
            </a:r>
            <a:r>
              <a:rPr lang="en-US" altLang="ja-JP" sz="1600" dirty="0">
                <a:solidFill>
                  <a:schemeClr val="bg1"/>
                </a:solidFill>
              </a:rPr>
              <a:t>(</a:t>
            </a:r>
            <a:r>
              <a:rPr lang="en-US" altLang="ja-JP" sz="1600" dirty="0" err="1">
                <a:solidFill>
                  <a:schemeClr val="bg1"/>
                </a:solidFill>
              </a:rPr>
              <a:t>Chesneau</a:t>
            </a:r>
            <a:r>
              <a:rPr lang="en-US" altLang="ja-JP" sz="1600" dirty="0">
                <a:solidFill>
                  <a:schemeClr val="bg1"/>
                </a:solidFill>
              </a:rPr>
              <a:t>+ 2007, with MIDI)</a:t>
            </a:r>
            <a:endParaRPr lang="ja-JP" altLang="en-US" sz="1600" dirty="0">
              <a:solidFill>
                <a:schemeClr val="bg1"/>
              </a:solidFill>
            </a:endParaRPr>
          </a:p>
          <a:p>
            <a:endParaRPr lang="en-US" altLang="ja-JP" sz="2000" dirty="0" smtClean="0">
              <a:solidFill>
                <a:schemeClr val="bg1"/>
              </a:solidFill>
            </a:endParaRPr>
          </a:p>
          <a:p>
            <a:r>
              <a:rPr lang="en-US" altLang="ja-JP" sz="2000" dirty="0">
                <a:solidFill>
                  <a:schemeClr val="bg1"/>
                </a:solidFill>
              </a:rPr>
              <a:t>C</a:t>
            </a:r>
            <a:r>
              <a:rPr lang="en-US" altLang="ja-JP" sz="2000" dirty="0" smtClean="0">
                <a:solidFill>
                  <a:schemeClr val="bg1"/>
                </a:solidFill>
              </a:rPr>
              <a:t>old components in the lobes : </a:t>
            </a:r>
            <a:r>
              <a:rPr lang="en-US" altLang="ja-JP" sz="2000" dirty="0">
                <a:solidFill>
                  <a:schemeClr val="bg1"/>
                </a:solidFill>
              </a:rPr>
              <a:t>M</a:t>
            </a:r>
            <a:r>
              <a:rPr lang="en-US" altLang="ja-JP" sz="2000" baseline="-25000" dirty="0">
                <a:solidFill>
                  <a:schemeClr val="bg1"/>
                </a:solidFill>
              </a:rPr>
              <a:t>dust </a:t>
            </a:r>
            <a:r>
              <a:rPr lang="en-US" altLang="ja-JP" sz="2000" dirty="0">
                <a:solidFill>
                  <a:schemeClr val="bg1"/>
                </a:solidFill>
              </a:rPr>
              <a:t>= 2.6x10</a:t>
            </a:r>
            <a:r>
              <a:rPr lang="en-US" altLang="ja-JP" sz="2000" baseline="30000" dirty="0" smtClean="0">
                <a:solidFill>
                  <a:schemeClr val="bg1"/>
                </a:solidFill>
              </a:rPr>
              <a:t>-3</a:t>
            </a:r>
            <a:r>
              <a:rPr lang="en-US" altLang="ja-JP" sz="2000" dirty="0" smtClean="0">
                <a:solidFill>
                  <a:schemeClr val="bg1"/>
                </a:solidFill>
              </a:rPr>
              <a:t> </a:t>
            </a:r>
            <a:r>
              <a:rPr lang="en-US" altLang="ja-JP" sz="2000" dirty="0">
                <a:solidFill>
                  <a:schemeClr val="bg1"/>
                </a:solidFill>
              </a:rPr>
              <a:t>M</a:t>
            </a:r>
            <a:r>
              <a:rPr lang="ja-JP" altLang="en-US" sz="1000" dirty="0">
                <a:solidFill>
                  <a:schemeClr val="bg1"/>
                </a:solidFill>
                <a:cs typeface="Calibri"/>
              </a:rPr>
              <a:t>☉ </a:t>
            </a:r>
            <a:r>
              <a:rPr lang="en-US" altLang="ja-JP" sz="1600" dirty="0">
                <a:solidFill>
                  <a:schemeClr val="bg1"/>
                </a:solidFill>
              </a:rPr>
              <a:t>(Smith+ </a:t>
            </a:r>
            <a:r>
              <a:rPr lang="en-US" altLang="ja-JP" sz="1600" dirty="0" smtClean="0">
                <a:solidFill>
                  <a:schemeClr val="bg1"/>
                </a:solidFill>
              </a:rPr>
              <a:t>2005, with IRAS)</a:t>
            </a:r>
            <a:endParaRPr lang="en-US" altLang="ja-JP" sz="1600" dirty="0">
              <a:solidFill>
                <a:schemeClr val="bg1"/>
              </a:solidFill>
            </a:endParaRPr>
          </a:p>
          <a:p>
            <a:pPr marL="0" indent="0">
              <a:buNone/>
            </a:pPr>
            <a:r>
              <a:rPr lang="en-US" altLang="ja-JP" sz="2000" dirty="0">
                <a:solidFill>
                  <a:schemeClr val="bg1"/>
                </a:solidFill>
              </a:rPr>
              <a:t> </a:t>
            </a:r>
            <a:r>
              <a:rPr lang="en-US" altLang="ja-JP" sz="2000" dirty="0" smtClean="0">
                <a:solidFill>
                  <a:schemeClr val="bg1"/>
                </a:solidFill>
              </a:rPr>
              <a:t>     </a:t>
            </a:r>
            <a:r>
              <a:rPr lang="ja-JP" altLang="en-US" sz="2000" dirty="0" smtClean="0">
                <a:solidFill>
                  <a:schemeClr val="bg1"/>
                </a:solidFill>
              </a:rPr>
              <a:t>→ </a:t>
            </a:r>
            <a:r>
              <a:rPr lang="en-US" altLang="ja-JP" sz="2000" dirty="0" smtClean="0">
                <a:solidFill>
                  <a:schemeClr val="bg1"/>
                </a:solidFill>
              </a:rPr>
              <a:t>IRAS can’t resolve the central disk (torus) and the lobes. </a:t>
            </a:r>
            <a:endParaRPr lang="en-US" altLang="ja-JP" sz="2000" dirty="0">
              <a:solidFill>
                <a:schemeClr val="bg1"/>
              </a:solidFill>
            </a:endParaRPr>
          </a:p>
        </p:txBody>
      </p:sp>
      <p:sp>
        <p:nvSpPr>
          <p:cNvPr id="8" name="円/楕円 7"/>
          <p:cNvSpPr/>
          <p:nvPr/>
        </p:nvSpPr>
        <p:spPr bwMode="auto">
          <a:xfrm>
            <a:off x="7452320" y="4725144"/>
            <a:ext cx="576064" cy="576064"/>
          </a:xfrm>
          <a:prstGeom prst="ellipse">
            <a:avLst/>
          </a:prstGeom>
          <a:noFill/>
          <a:ln w="57150">
            <a:solidFill>
              <a:srgbClr val="FFC00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56" name="円/楕円 55"/>
          <p:cNvSpPr/>
          <p:nvPr/>
        </p:nvSpPr>
        <p:spPr bwMode="auto">
          <a:xfrm>
            <a:off x="2843808" y="4077072"/>
            <a:ext cx="1080120" cy="504056"/>
          </a:xfrm>
          <a:prstGeom prst="ellipse">
            <a:avLst/>
          </a:prstGeom>
          <a:noFill/>
          <a:ln w="57150">
            <a:solidFill>
              <a:srgbClr val="FFC00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57" name="Text Box 15"/>
          <p:cNvSpPr txBox="1">
            <a:spLocks noChangeArrowheads="1"/>
          </p:cNvSpPr>
          <p:nvPr/>
        </p:nvSpPr>
        <p:spPr bwMode="auto">
          <a:xfrm>
            <a:off x="971600" y="3419708"/>
            <a:ext cx="13773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b="1" dirty="0" smtClean="0"/>
              <a:t>Smith+ 2005</a:t>
            </a:r>
            <a:endParaRPr lang="en-US" altLang="ja-JP" b="1" dirty="0"/>
          </a:p>
        </p:txBody>
      </p:sp>
      <p:sp>
        <p:nvSpPr>
          <p:cNvPr id="58" name="Text Box 15"/>
          <p:cNvSpPr txBox="1">
            <a:spLocks noChangeArrowheads="1"/>
          </p:cNvSpPr>
          <p:nvPr/>
        </p:nvSpPr>
        <p:spPr bwMode="auto">
          <a:xfrm>
            <a:off x="2699792" y="4643844"/>
            <a:ext cx="1285160" cy="369332"/>
          </a:xfrm>
          <a:prstGeom prst="rect">
            <a:avLst/>
          </a:prstGeom>
          <a:noFill/>
          <a:ln w="38100">
            <a:solidFill>
              <a:srgbClr val="FFC000"/>
            </a:solidFill>
          </a:ln>
          <a:effectLst/>
          <a:extLst/>
        </p:spPr>
        <p:txBody>
          <a:bodyPr wrap="none">
            <a:spAutoFit/>
          </a:bodyPr>
          <a:lstStyle/>
          <a:p>
            <a:pPr algn="ctr"/>
            <a:r>
              <a:rPr lang="en-US" altLang="ja-JP" b="1" dirty="0" smtClean="0">
                <a:solidFill>
                  <a:srgbClr val="FFC000"/>
                </a:solidFill>
              </a:rPr>
              <a:t>Central star</a:t>
            </a:r>
            <a:endParaRPr lang="en-US" altLang="ja-JP" b="1" dirty="0">
              <a:solidFill>
                <a:srgbClr val="FFC000"/>
              </a:solidFill>
            </a:endParaRPr>
          </a:p>
        </p:txBody>
      </p:sp>
      <p:grpSp>
        <p:nvGrpSpPr>
          <p:cNvPr id="13" name="グループ化 12"/>
          <p:cNvGrpSpPr/>
          <p:nvPr/>
        </p:nvGrpSpPr>
        <p:grpSpPr>
          <a:xfrm>
            <a:off x="2987824" y="3284984"/>
            <a:ext cx="2664296" cy="893420"/>
            <a:chOff x="2987824" y="3284984"/>
            <a:chExt cx="2664296" cy="893420"/>
          </a:xfrm>
        </p:grpSpPr>
        <p:sp>
          <p:nvSpPr>
            <p:cNvPr id="59" name="円/楕円 58"/>
            <p:cNvSpPr/>
            <p:nvPr/>
          </p:nvSpPr>
          <p:spPr bwMode="auto">
            <a:xfrm>
              <a:off x="3894604" y="3284984"/>
              <a:ext cx="389364" cy="389364"/>
            </a:xfrm>
            <a:prstGeom prst="ellipse">
              <a:avLst/>
            </a:prstGeom>
            <a:noFill/>
            <a:ln w="57150">
              <a:solidFill>
                <a:srgbClr val="0000FF"/>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60" name="円/楕円 59"/>
            <p:cNvSpPr/>
            <p:nvPr/>
          </p:nvSpPr>
          <p:spPr bwMode="auto">
            <a:xfrm>
              <a:off x="4758700" y="3356992"/>
              <a:ext cx="389364" cy="389364"/>
            </a:xfrm>
            <a:prstGeom prst="ellipse">
              <a:avLst/>
            </a:prstGeom>
            <a:noFill/>
            <a:ln w="57150">
              <a:solidFill>
                <a:srgbClr val="0000FF"/>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61" name="円/楕円 60"/>
            <p:cNvSpPr/>
            <p:nvPr/>
          </p:nvSpPr>
          <p:spPr bwMode="auto">
            <a:xfrm>
              <a:off x="5262756" y="3717032"/>
              <a:ext cx="389364" cy="389364"/>
            </a:xfrm>
            <a:prstGeom prst="ellipse">
              <a:avLst/>
            </a:prstGeom>
            <a:noFill/>
            <a:ln w="57150">
              <a:solidFill>
                <a:srgbClr val="0000FF"/>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solidFill>
                  <a:srgbClr val="00FFFF"/>
                </a:solidFill>
              </a:endParaRPr>
            </a:p>
          </p:txBody>
        </p:sp>
        <p:sp>
          <p:nvSpPr>
            <p:cNvPr id="62" name="円/楕円 61"/>
            <p:cNvSpPr/>
            <p:nvPr/>
          </p:nvSpPr>
          <p:spPr bwMode="auto">
            <a:xfrm>
              <a:off x="3131840" y="3789040"/>
              <a:ext cx="389364" cy="389364"/>
            </a:xfrm>
            <a:prstGeom prst="ellipse">
              <a:avLst/>
            </a:prstGeom>
            <a:noFill/>
            <a:ln w="57150">
              <a:solidFill>
                <a:srgbClr val="0000FF"/>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63" name="Text Box 15"/>
            <p:cNvSpPr txBox="1">
              <a:spLocks noChangeArrowheads="1"/>
            </p:cNvSpPr>
            <p:nvPr/>
          </p:nvSpPr>
          <p:spPr bwMode="auto">
            <a:xfrm>
              <a:off x="2987824" y="3356992"/>
              <a:ext cx="649793" cy="369332"/>
            </a:xfrm>
            <a:prstGeom prst="rect">
              <a:avLst/>
            </a:prstGeom>
            <a:noFill/>
            <a:ln w="38100">
              <a:solidFill>
                <a:srgbClr val="0000FF"/>
              </a:solidFill>
            </a:ln>
            <a:effectLst/>
            <a:extLst/>
          </p:spPr>
          <p:txBody>
            <a:bodyPr wrap="none">
              <a:spAutoFit/>
            </a:bodyPr>
            <a:lstStyle/>
            <a:p>
              <a:pPr algn="ctr"/>
              <a:r>
                <a:rPr lang="en-US" altLang="ja-JP" b="1" dirty="0" smtClean="0">
                  <a:solidFill>
                    <a:srgbClr val="0000FF"/>
                  </a:solidFill>
                </a:rPr>
                <a:t>Total</a:t>
              </a:r>
              <a:endParaRPr lang="en-US" altLang="ja-JP" b="1" dirty="0">
                <a:solidFill>
                  <a:srgbClr val="0000FF"/>
                </a:solidFill>
              </a:endParaRPr>
            </a:p>
          </p:txBody>
        </p:sp>
      </p:grpSp>
      <p:grpSp>
        <p:nvGrpSpPr>
          <p:cNvPr id="12" name="グループ化 11"/>
          <p:cNvGrpSpPr/>
          <p:nvPr/>
        </p:nvGrpSpPr>
        <p:grpSpPr>
          <a:xfrm>
            <a:off x="6408517" y="3923764"/>
            <a:ext cx="2421247" cy="2673588"/>
            <a:chOff x="6408517" y="3923764"/>
            <a:chExt cx="2421247" cy="2673588"/>
          </a:xfrm>
        </p:grpSpPr>
        <p:sp>
          <p:nvSpPr>
            <p:cNvPr id="9" name="円/楕円 8"/>
            <p:cNvSpPr/>
            <p:nvPr/>
          </p:nvSpPr>
          <p:spPr bwMode="auto">
            <a:xfrm>
              <a:off x="6588224" y="3923764"/>
              <a:ext cx="2241540" cy="2241540"/>
            </a:xfrm>
            <a:prstGeom prst="ellipse">
              <a:avLst/>
            </a:prstGeom>
            <a:noFill/>
            <a:ln w="57150">
              <a:solidFill>
                <a:srgbClr val="0000FF"/>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65" name="Text Box 15"/>
            <p:cNvSpPr txBox="1">
              <a:spLocks noChangeArrowheads="1"/>
            </p:cNvSpPr>
            <p:nvPr/>
          </p:nvSpPr>
          <p:spPr bwMode="auto">
            <a:xfrm>
              <a:off x="6408517" y="6228020"/>
              <a:ext cx="1619867" cy="369332"/>
            </a:xfrm>
            <a:prstGeom prst="rect">
              <a:avLst/>
            </a:prstGeom>
            <a:noFill/>
            <a:ln w="38100">
              <a:noFill/>
            </a:ln>
            <a:effectLst/>
            <a:extLst/>
          </p:spPr>
          <p:txBody>
            <a:bodyPr wrap="none">
              <a:spAutoFit/>
            </a:bodyPr>
            <a:lstStyle/>
            <a:p>
              <a:pPr algn="ctr"/>
              <a:r>
                <a:rPr lang="en-US" altLang="ja-JP" b="1" dirty="0" smtClean="0">
                  <a:solidFill>
                    <a:srgbClr val="0000FF"/>
                  </a:solidFill>
                </a:rPr>
                <a:t>IRAS beam size</a:t>
              </a:r>
              <a:endParaRPr lang="en-US" altLang="ja-JP" b="1" dirty="0">
                <a:solidFill>
                  <a:srgbClr val="0000FF"/>
                </a:solidFill>
              </a:endParaRPr>
            </a:p>
          </p:txBody>
        </p:sp>
      </p:grpSp>
      <p:sp>
        <p:nvSpPr>
          <p:cNvPr id="11" name="正方形/長方形 10"/>
          <p:cNvSpPr/>
          <p:nvPr/>
        </p:nvSpPr>
        <p:spPr bwMode="auto">
          <a:xfrm>
            <a:off x="359584" y="1052736"/>
            <a:ext cx="4075844" cy="302943"/>
          </a:xfrm>
          <a:prstGeom prst="rect">
            <a:avLst/>
          </a:prstGeom>
          <a:noFill/>
          <a:ln w="57150">
            <a:solidFill>
              <a:srgbClr val="FFC00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81" name="正方形/長方形 80"/>
          <p:cNvSpPr/>
          <p:nvPr/>
        </p:nvSpPr>
        <p:spPr bwMode="auto">
          <a:xfrm>
            <a:off x="366212" y="2110277"/>
            <a:ext cx="3125668" cy="310611"/>
          </a:xfrm>
          <a:prstGeom prst="rect">
            <a:avLst/>
          </a:prstGeom>
          <a:noFill/>
          <a:ln w="57150">
            <a:solidFill>
              <a:srgbClr val="0000FF"/>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grpSp>
        <p:nvGrpSpPr>
          <p:cNvPr id="82" name="グループ化 81"/>
          <p:cNvGrpSpPr/>
          <p:nvPr/>
        </p:nvGrpSpPr>
        <p:grpSpPr>
          <a:xfrm>
            <a:off x="251520" y="3284984"/>
            <a:ext cx="1800200" cy="3456384"/>
            <a:chOff x="3995936" y="1700808"/>
            <a:chExt cx="1800200" cy="3456384"/>
          </a:xfrm>
        </p:grpSpPr>
        <p:sp>
          <p:nvSpPr>
            <p:cNvPr id="83" name="正方形/長方形 82"/>
            <p:cNvSpPr/>
            <p:nvPr/>
          </p:nvSpPr>
          <p:spPr bwMode="auto">
            <a:xfrm>
              <a:off x="3995936" y="1700808"/>
              <a:ext cx="1800200" cy="3456384"/>
            </a:xfrm>
            <a:prstGeom prst="rect">
              <a:avLst/>
            </a:prstGeom>
            <a:solidFill>
              <a:schemeClr val="tx1"/>
            </a:solidFill>
            <a:ln w="57150">
              <a:noFill/>
              <a:round/>
              <a:headEnd type="stealth" w="med" len="med"/>
              <a:tailEnd type="stealth" w="med" len="med"/>
            </a:ln>
            <a:effectLst/>
            <a:extLst/>
          </p:spPr>
          <p:txBody>
            <a:bodyPr rtlCol="0" anchor="ctr"/>
            <a:lstStyle/>
            <a:p>
              <a:pPr algn="ctr"/>
              <a:endParaRPr kumimoji="1" lang="ja-JP" altLang="en-US"/>
            </a:p>
          </p:txBody>
        </p:sp>
        <p:sp>
          <p:nvSpPr>
            <p:cNvPr id="84" name="円/楕円 83"/>
            <p:cNvSpPr/>
            <p:nvPr/>
          </p:nvSpPr>
          <p:spPr bwMode="auto">
            <a:xfrm>
              <a:off x="4679944" y="3429000"/>
              <a:ext cx="432048" cy="45719"/>
            </a:xfrm>
            <a:prstGeom prst="ellipse">
              <a:avLst/>
            </a:prstGeom>
            <a:solidFill>
              <a:srgbClr val="FFFF00"/>
            </a:solidFill>
            <a:ln w="57150">
              <a:solidFill>
                <a:srgbClr val="FFFF00"/>
              </a:solidFill>
              <a:round/>
              <a:headEnd type="stealth" w="med" len="med"/>
              <a:tailEnd type="stealth" w="med" len="med"/>
            </a:ln>
            <a:effectLst/>
          </p:spPr>
          <p:txBody>
            <a:bodyPr rtlCol="0" anchor="ctr"/>
            <a:lstStyle/>
            <a:p>
              <a:pPr algn="ctr"/>
              <a:endParaRPr kumimoji="1" lang="ja-JP" altLang="en-US"/>
            </a:p>
          </p:txBody>
        </p:sp>
        <p:sp>
          <p:nvSpPr>
            <p:cNvPr id="85" name="円/楕円 84"/>
            <p:cNvSpPr>
              <a:spLocks noChangeAspect="1"/>
            </p:cNvSpPr>
            <p:nvPr/>
          </p:nvSpPr>
          <p:spPr bwMode="auto">
            <a:xfrm>
              <a:off x="4842000" y="3385795"/>
              <a:ext cx="115213" cy="115213"/>
            </a:xfrm>
            <a:prstGeom prst="ellipse">
              <a:avLst/>
            </a:prstGeom>
            <a:solidFill>
              <a:srgbClr val="FFC000"/>
            </a:solidFill>
            <a:ln w="6350">
              <a:solidFill>
                <a:schemeClr val="tx1"/>
              </a:solidFill>
              <a:round/>
              <a:headEnd type="stealth" w="med" len="med"/>
              <a:tailEnd type="stealth" w="med" len="med"/>
            </a:ln>
            <a:effectLst/>
          </p:spPr>
          <p:txBody>
            <a:bodyPr rtlCol="0" anchor="ctr"/>
            <a:lstStyle/>
            <a:p>
              <a:pPr algn="ctr"/>
              <a:endParaRPr kumimoji="1" lang="ja-JP" altLang="en-US"/>
            </a:p>
          </p:txBody>
        </p:sp>
        <p:sp>
          <p:nvSpPr>
            <p:cNvPr id="86" name="台形 85"/>
            <p:cNvSpPr/>
            <p:nvPr/>
          </p:nvSpPr>
          <p:spPr bwMode="auto">
            <a:xfrm rot="10800000">
              <a:off x="4104000" y="1844824"/>
              <a:ext cx="1584176" cy="1440158"/>
            </a:xfrm>
            <a:prstGeom prst="trapezoid">
              <a:avLst/>
            </a:prstGeom>
            <a:solidFill>
              <a:srgbClr val="0000FF"/>
            </a:solidFill>
            <a:ln w="57150">
              <a:noFill/>
              <a:round/>
              <a:headEnd type="stealth" w="med" len="med"/>
              <a:tailEnd type="stealth" w="med" len="med"/>
            </a:ln>
            <a:effectLst/>
            <a:extLst/>
          </p:spPr>
          <p:txBody>
            <a:bodyPr rtlCol="0" anchor="ctr"/>
            <a:lstStyle/>
            <a:p>
              <a:pPr algn="ctr"/>
              <a:endParaRPr kumimoji="1" lang="ja-JP" altLang="en-US"/>
            </a:p>
          </p:txBody>
        </p:sp>
        <p:sp>
          <p:nvSpPr>
            <p:cNvPr id="87" name="台形 86"/>
            <p:cNvSpPr/>
            <p:nvPr/>
          </p:nvSpPr>
          <p:spPr bwMode="auto">
            <a:xfrm>
              <a:off x="4104000" y="3573016"/>
              <a:ext cx="1584176" cy="1440158"/>
            </a:xfrm>
            <a:prstGeom prst="trapezoid">
              <a:avLst/>
            </a:prstGeom>
            <a:solidFill>
              <a:srgbClr val="0000FF"/>
            </a:solidFill>
            <a:ln w="57150">
              <a:noFill/>
              <a:round/>
              <a:headEnd type="stealth" w="med" len="med"/>
              <a:tailEnd type="stealth" w="med" len="med"/>
            </a:ln>
            <a:effectLst/>
            <a:extLst/>
          </p:spPr>
          <p:txBody>
            <a:bodyPr rtlCol="0" anchor="ctr"/>
            <a:lstStyle/>
            <a:p>
              <a:pPr algn="ctr"/>
              <a:endParaRPr kumimoji="1" lang="ja-JP" altLang="en-US"/>
            </a:p>
          </p:txBody>
        </p:sp>
      </p:grpSp>
      <p:sp>
        <p:nvSpPr>
          <p:cNvPr id="74" name="Text Box 15"/>
          <p:cNvSpPr txBox="1">
            <a:spLocks noChangeArrowheads="1"/>
          </p:cNvSpPr>
          <p:nvPr/>
        </p:nvSpPr>
        <p:spPr bwMode="auto">
          <a:xfrm>
            <a:off x="355549" y="5520610"/>
            <a:ext cx="1552155" cy="646331"/>
          </a:xfrm>
          <a:prstGeom prst="rect">
            <a:avLst/>
          </a:prstGeom>
          <a:noFill/>
          <a:ln w="38100">
            <a:solidFill>
              <a:srgbClr val="FFFF00"/>
            </a:solidFill>
          </a:ln>
          <a:effectLst/>
          <a:extLst/>
        </p:spPr>
        <p:txBody>
          <a:bodyPr wrap="none">
            <a:spAutoFit/>
          </a:bodyPr>
          <a:lstStyle/>
          <a:p>
            <a:pPr algn="ctr"/>
            <a:r>
              <a:rPr lang="en-US" altLang="ja-JP" dirty="0" smtClean="0">
                <a:solidFill>
                  <a:srgbClr val="FFFF00"/>
                </a:solidFill>
              </a:rPr>
              <a:t>Light dust disk</a:t>
            </a:r>
          </a:p>
          <a:p>
            <a:pPr algn="ctr"/>
            <a:r>
              <a:rPr lang="en-US" altLang="ja-JP" dirty="0">
                <a:solidFill>
                  <a:srgbClr val="FFFF00"/>
                </a:solidFill>
              </a:rPr>
              <a:t>1.0x10</a:t>
            </a:r>
            <a:r>
              <a:rPr lang="en-US" altLang="ja-JP" baseline="30000" dirty="0">
                <a:solidFill>
                  <a:srgbClr val="FFFF00"/>
                </a:solidFill>
              </a:rPr>
              <a:t>-5</a:t>
            </a:r>
            <a:r>
              <a:rPr lang="en-US" altLang="ja-JP" dirty="0">
                <a:solidFill>
                  <a:srgbClr val="FFFF00"/>
                </a:solidFill>
              </a:rPr>
              <a:t> M</a:t>
            </a:r>
            <a:r>
              <a:rPr lang="ja-JP" altLang="en-US" sz="900" dirty="0">
                <a:solidFill>
                  <a:srgbClr val="FFFF00"/>
                </a:solidFill>
                <a:cs typeface="Calibri"/>
              </a:rPr>
              <a:t>☉</a:t>
            </a:r>
            <a:endParaRPr lang="en-US" altLang="ja-JP" dirty="0">
              <a:solidFill>
                <a:srgbClr val="FFFF00"/>
              </a:solidFill>
            </a:endParaRPr>
          </a:p>
        </p:txBody>
      </p:sp>
      <p:sp>
        <p:nvSpPr>
          <p:cNvPr id="64" name="Text Box 15"/>
          <p:cNvSpPr txBox="1">
            <a:spLocks noChangeArrowheads="1"/>
          </p:cNvSpPr>
          <p:nvPr/>
        </p:nvSpPr>
        <p:spPr bwMode="auto">
          <a:xfrm>
            <a:off x="107504" y="3645024"/>
            <a:ext cx="2045945" cy="1077218"/>
          </a:xfrm>
          <a:prstGeom prst="rect">
            <a:avLst/>
          </a:prstGeom>
          <a:solidFill>
            <a:schemeClr val="bg1"/>
          </a:solidFill>
          <a:ln w="38100">
            <a:solidFill>
              <a:srgbClr val="FF0000"/>
            </a:solidFill>
          </a:ln>
          <a:effectLst/>
          <a:extLst/>
        </p:spPr>
        <p:txBody>
          <a:bodyPr wrap="none">
            <a:spAutoFit/>
          </a:bodyPr>
          <a:lstStyle/>
          <a:p>
            <a:pPr algn="ctr"/>
            <a:r>
              <a:rPr lang="en-US" altLang="ja-JP" sz="3200" b="1" dirty="0" smtClean="0">
                <a:solidFill>
                  <a:srgbClr val="FF0000"/>
                </a:solidFill>
              </a:rPr>
              <a:t>Is the dust </a:t>
            </a:r>
          </a:p>
          <a:p>
            <a:pPr algn="ctr"/>
            <a:r>
              <a:rPr lang="en-US" altLang="ja-JP" sz="3200" b="1" dirty="0" smtClean="0">
                <a:solidFill>
                  <a:srgbClr val="FF0000"/>
                </a:solidFill>
              </a:rPr>
              <a:t>disk light?</a:t>
            </a:r>
            <a:endParaRPr lang="en-US" altLang="ja-JP" sz="3200" b="1" dirty="0">
              <a:solidFill>
                <a:srgbClr val="FF0000"/>
              </a:solidFill>
            </a:endParaRPr>
          </a:p>
        </p:txBody>
      </p:sp>
      <p:grpSp>
        <p:nvGrpSpPr>
          <p:cNvPr id="18" name="グループ化 17"/>
          <p:cNvGrpSpPr/>
          <p:nvPr/>
        </p:nvGrpSpPr>
        <p:grpSpPr>
          <a:xfrm>
            <a:off x="3943674" y="4287450"/>
            <a:ext cx="556089" cy="299324"/>
            <a:chOff x="3943674" y="4287450"/>
            <a:chExt cx="556089" cy="299324"/>
          </a:xfrm>
        </p:grpSpPr>
        <p:cxnSp>
          <p:nvCxnSpPr>
            <p:cNvPr id="17" name="直線コネクタ 16"/>
            <p:cNvCxnSpPr/>
            <p:nvPr/>
          </p:nvCxnSpPr>
          <p:spPr>
            <a:xfrm rot="-1800000">
              <a:off x="3943674" y="4287450"/>
              <a:ext cx="540000" cy="0"/>
            </a:xfrm>
            <a:prstGeom prst="line">
              <a:avLst/>
            </a:prstGeom>
            <a:ln w="63500">
              <a:solidFill>
                <a:srgbClr val="00CC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rot="1800000">
              <a:off x="3959763" y="4586774"/>
              <a:ext cx="540000" cy="0"/>
            </a:xfrm>
            <a:prstGeom prst="line">
              <a:avLst/>
            </a:prstGeom>
            <a:ln w="63500">
              <a:solidFill>
                <a:srgbClr val="00CCFF"/>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a:off x="4435428" y="4089266"/>
            <a:ext cx="712636" cy="707886"/>
            <a:chOff x="4435428" y="4089266"/>
            <a:chExt cx="712636" cy="707886"/>
          </a:xfrm>
        </p:grpSpPr>
        <p:sp>
          <p:nvSpPr>
            <p:cNvPr id="92" name="Text Box 32"/>
            <p:cNvSpPr txBox="1">
              <a:spLocks noChangeArrowheads="1"/>
            </p:cNvSpPr>
            <p:nvPr/>
          </p:nvSpPr>
          <p:spPr bwMode="auto">
            <a:xfrm>
              <a:off x="4435428" y="4089266"/>
              <a:ext cx="699230" cy="707886"/>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ja-JP" altLang="en-US" sz="4000" b="1" dirty="0" smtClean="0"/>
                <a:t>？</a:t>
              </a:r>
              <a:endParaRPr lang="en-US" altLang="ja-JP" sz="4000" b="1" dirty="0"/>
            </a:p>
          </p:txBody>
        </p:sp>
        <p:sp>
          <p:nvSpPr>
            <p:cNvPr id="93" name="円/楕円 92"/>
            <p:cNvSpPr/>
            <p:nvPr/>
          </p:nvSpPr>
          <p:spPr>
            <a:xfrm>
              <a:off x="4440178" y="4089266"/>
              <a:ext cx="707886" cy="707886"/>
            </a:xfrm>
            <a:prstGeom prst="ellipse">
              <a:avLst/>
            </a:prstGeom>
            <a:noFill/>
            <a:ln w="5080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xmlns="" val="2709465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10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10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60"/>
                                        </p:tgtEl>
                                        <p:attrNameLst>
                                          <p:attrName>style.visibility</p:attrName>
                                        </p:attrNameLst>
                                      </p:cBhvr>
                                      <p:to>
                                        <p:strVal val="visible"/>
                                      </p:to>
                                    </p:set>
                                    <p:animEffect transition="in" filter="fade">
                                      <p:cBhvr>
                                        <p:cTn id="21" dur="1000"/>
                                        <p:tgtEl>
                                          <p:spTgt spid="20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1000"/>
                                        <p:tgtEl>
                                          <p:spTgt spid="8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10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childTnLst>
                                </p:cTn>
                              </p:par>
                              <p:par>
                                <p:cTn id="50" presetID="21" presetClass="emph" presetSubtype="0" fill="hold" grpId="1" nodeType="withEffect">
                                  <p:stCondLst>
                                    <p:cond delay="0"/>
                                  </p:stCondLst>
                                  <p:childTnLst>
                                    <p:animClr clrSpc="hsl" dir="cw">
                                      <p:cBhvr override="childStyle">
                                        <p:cTn id="51" dur="500" fill="hold"/>
                                        <p:tgtEl>
                                          <p:spTgt spid="8"/>
                                        </p:tgtEl>
                                        <p:attrNameLst>
                                          <p:attrName>style.color</p:attrName>
                                        </p:attrNameLst>
                                      </p:cBhvr>
                                      <p:by>
                                        <p:hsl h="7200000" s="0" l="0"/>
                                      </p:by>
                                    </p:animClr>
                                    <p:animClr clrSpc="hsl" dir="cw">
                                      <p:cBhvr>
                                        <p:cTn id="52" dur="500" fill="hold"/>
                                        <p:tgtEl>
                                          <p:spTgt spid="8"/>
                                        </p:tgtEl>
                                        <p:attrNameLst>
                                          <p:attrName>fillcolor</p:attrName>
                                        </p:attrNameLst>
                                      </p:cBhvr>
                                      <p:by>
                                        <p:hsl h="7200000" s="0" l="0"/>
                                      </p:by>
                                    </p:animClr>
                                    <p:animClr clrSpc="hsl" dir="cw">
                                      <p:cBhvr>
                                        <p:cTn id="53" dur="500" fill="hold"/>
                                        <p:tgtEl>
                                          <p:spTgt spid="8"/>
                                        </p:tgtEl>
                                        <p:attrNameLst>
                                          <p:attrName>stroke.color</p:attrName>
                                        </p:attrNameLst>
                                      </p:cBhvr>
                                      <p:by>
                                        <p:hsl h="7200000" s="0" l="0"/>
                                      </p:by>
                                    </p:animClr>
                                    <p:set>
                                      <p:cBhvr>
                                        <p:cTn id="54" dur="500" fill="hold"/>
                                        <p:tgtEl>
                                          <p:spTgt spid="8"/>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1000"/>
                                        <p:tgtEl>
                                          <p:spTgt spid="6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6" grpId="0" animBg="1"/>
      <p:bldP spid="58" grpId="0" animBg="1"/>
      <p:bldP spid="11" grpId="0" animBg="1"/>
      <p:bldP spid="81" grpId="0" animBg="1"/>
      <p:bldP spid="74"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936816" y="872920"/>
            <a:ext cx="5681472" cy="3736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12" y="4720158"/>
            <a:ext cx="4762500" cy="238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 Box 15"/>
          <p:cNvSpPr txBox="1">
            <a:spLocks noChangeArrowheads="1"/>
          </p:cNvSpPr>
          <p:nvPr/>
        </p:nvSpPr>
        <p:spPr bwMode="auto">
          <a:xfrm>
            <a:off x="-36512" y="4720158"/>
            <a:ext cx="128208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b="1" dirty="0" smtClean="0">
                <a:solidFill>
                  <a:schemeClr val="bg1"/>
                </a:solidFill>
              </a:rPr>
              <a:t>Hb5</a:t>
            </a:r>
          </a:p>
          <a:p>
            <a:r>
              <a:rPr lang="en-US" altLang="ja-JP" b="1" dirty="0" smtClean="0">
                <a:solidFill>
                  <a:schemeClr val="bg1"/>
                </a:solidFill>
              </a:rPr>
              <a:t>HST WFPC2</a:t>
            </a:r>
            <a:endParaRPr lang="en-US" altLang="ja-JP" b="1" dirty="0">
              <a:solidFill>
                <a:schemeClr val="bg1"/>
              </a:solidFill>
            </a:endParaRPr>
          </a:p>
        </p:txBody>
      </p:sp>
      <p:sp>
        <p:nvSpPr>
          <p:cNvPr id="49" name="Text Box 15"/>
          <p:cNvSpPr txBox="1">
            <a:spLocks noChangeArrowheads="1"/>
          </p:cNvSpPr>
          <p:nvPr/>
        </p:nvSpPr>
        <p:spPr bwMode="auto">
          <a:xfrm>
            <a:off x="64036" y="109472"/>
            <a:ext cx="128208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b="1" dirty="0" smtClean="0">
                <a:solidFill>
                  <a:schemeClr val="bg1"/>
                </a:solidFill>
              </a:rPr>
              <a:t>Mz3</a:t>
            </a:r>
          </a:p>
          <a:p>
            <a:r>
              <a:rPr lang="en-US" altLang="ja-JP" b="1" dirty="0" smtClean="0">
                <a:solidFill>
                  <a:schemeClr val="bg1"/>
                </a:solidFill>
              </a:rPr>
              <a:t>HST WFPC2</a:t>
            </a:r>
            <a:endParaRPr lang="en-US" altLang="ja-JP" b="1" dirty="0">
              <a:solidFill>
                <a:schemeClr val="bg1"/>
              </a:solidFill>
            </a:endParaRPr>
          </a:p>
        </p:txBody>
      </p:sp>
      <p:sp>
        <p:nvSpPr>
          <p:cNvPr id="2" name="タイトル 1"/>
          <p:cNvSpPr>
            <a:spLocks noGrp="1"/>
          </p:cNvSpPr>
          <p:nvPr>
            <p:ph type="title"/>
          </p:nvPr>
        </p:nvSpPr>
        <p:spPr>
          <a:xfrm>
            <a:off x="457200" y="-18256"/>
            <a:ext cx="8229600" cy="1143000"/>
          </a:xfrm>
        </p:spPr>
        <p:txBody>
          <a:bodyPr/>
          <a:lstStyle/>
          <a:p>
            <a:r>
              <a:rPr kumimoji="1" lang="en-US" altLang="ja-JP" dirty="0" smtClean="0">
                <a:solidFill>
                  <a:schemeClr val="bg1"/>
                </a:solidFill>
              </a:rPr>
              <a:t>Observations</a:t>
            </a:r>
            <a:endParaRPr kumimoji="1" lang="ja-JP" altLang="en-US" dirty="0">
              <a:solidFill>
                <a:schemeClr val="bg1"/>
              </a:solidFill>
            </a:endParaRPr>
          </a:p>
        </p:txBody>
      </p:sp>
      <p:sp>
        <p:nvSpPr>
          <p:cNvPr id="45" name="コンテンツ プレースホルダー 2"/>
          <p:cNvSpPr>
            <a:spLocks noGrp="1"/>
          </p:cNvSpPr>
          <p:nvPr>
            <p:ph idx="1"/>
          </p:nvPr>
        </p:nvSpPr>
        <p:spPr>
          <a:xfrm>
            <a:off x="3769568" y="1412776"/>
            <a:ext cx="5266928" cy="4493096"/>
          </a:xfrm>
        </p:spPr>
        <p:txBody>
          <a:bodyPr>
            <a:normAutofit/>
          </a:bodyPr>
          <a:lstStyle/>
          <a:p>
            <a:r>
              <a:rPr kumimoji="1" lang="en-US" altLang="ja-JP" sz="2800" dirty="0" smtClean="0">
                <a:solidFill>
                  <a:schemeClr val="bg1"/>
                </a:solidFill>
              </a:rPr>
              <a:t>Object </a:t>
            </a:r>
            <a:r>
              <a:rPr lang="en-US" altLang="ja-JP" sz="2800" dirty="0">
                <a:solidFill>
                  <a:schemeClr val="bg1"/>
                </a:solidFill>
              </a:rPr>
              <a:t>:</a:t>
            </a:r>
            <a:r>
              <a:rPr kumimoji="1" lang="en-US" altLang="ja-JP" sz="2800" dirty="0" smtClean="0">
                <a:solidFill>
                  <a:schemeClr val="bg1"/>
                </a:solidFill>
              </a:rPr>
              <a:t> bipolar PN Mz3, Hb5</a:t>
            </a:r>
          </a:p>
          <a:p>
            <a:r>
              <a:rPr kumimoji="1" lang="en-US" altLang="ja-JP" sz="2800" dirty="0" smtClean="0">
                <a:solidFill>
                  <a:schemeClr val="bg1"/>
                </a:solidFill>
              </a:rPr>
              <a:t>Instrument : </a:t>
            </a:r>
            <a:r>
              <a:rPr kumimoji="1" lang="en-US" altLang="ja-JP" sz="2800" dirty="0" err="1" smtClean="0">
                <a:solidFill>
                  <a:schemeClr val="bg1"/>
                </a:solidFill>
              </a:rPr>
              <a:t>miniTAO</a:t>
            </a:r>
            <a:r>
              <a:rPr kumimoji="1" lang="en-US" altLang="ja-JP" sz="2800" dirty="0" smtClean="0">
                <a:solidFill>
                  <a:schemeClr val="bg1"/>
                </a:solidFill>
              </a:rPr>
              <a:t> / MAX38</a:t>
            </a:r>
          </a:p>
          <a:p>
            <a:r>
              <a:rPr lang="en-US" altLang="ja-JP" sz="2800" dirty="0" smtClean="0">
                <a:solidFill>
                  <a:schemeClr val="bg1"/>
                </a:solidFill>
              </a:rPr>
              <a:t>Wavelength : 18.7, 25, 31.7 um</a:t>
            </a:r>
            <a:endParaRPr kumimoji="1" lang="en-US" altLang="ja-JP" sz="2800" dirty="0" smtClean="0">
              <a:solidFill>
                <a:schemeClr val="bg1"/>
              </a:solidFill>
            </a:endParaRPr>
          </a:p>
        </p:txBody>
      </p:sp>
      <p:graphicFrame>
        <p:nvGraphicFramePr>
          <p:cNvPr id="48" name="表 47"/>
          <p:cNvGraphicFramePr>
            <a:graphicFrameLocks noGrp="1"/>
          </p:cNvGraphicFramePr>
          <p:nvPr>
            <p:extLst>
              <p:ext uri="{D42A27DB-BD31-4B8C-83A1-F6EECF244321}">
                <p14:modId xmlns:p14="http://schemas.microsoft.com/office/powerpoint/2010/main" xmlns="" val="56374784"/>
              </p:ext>
            </p:extLst>
          </p:nvPr>
        </p:nvGraphicFramePr>
        <p:xfrm>
          <a:off x="3779912" y="3566616"/>
          <a:ext cx="5112568" cy="2886720"/>
        </p:xfrm>
        <a:graphic>
          <a:graphicData uri="http://schemas.openxmlformats.org/drawingml/2006/table">
            <a:tbl>
              <a:tblPr firstRow="1" bandRow="1">
                <a:tableStyleId>{5C22544A-7EE6-4342-B048-85BDC9FD1C3A}</a:tableStyleId>
              </a:tblPr>
              <a:tblGrid>
                <a:gridCol w="1008112"/>
                <a:gridCol w="1368152"/>
                <a:gridCol w="1368152"/>
                <a:gridCol w="1368152"/>
              </a:tblGrid>
              <a:tr h="370840">
                <a:tc>
                  <a:txBody>
                    <a:bodyPr/>
                    <a:lstStyle/>
                    <a:p>
                      <a:pPr algn="ctr"/>
                      <a:r>
                        <a:rPr kumimoji="1" lang="en-US" altLang="ja-JP" dirty="0" smtClean="0"/>
                        <a:t>OBJ</a:t>
                      </a:r>
                    </a:p>
                    <a:p>
                      <a:pPr algn="ctr"/>
                      <a:r>
                        <a:rPr kumimoji="1" lang="en-US" altLang="ja-JP" dirty="0" smtClean="0"/>
                        <a:t>Name</a:t>
                      </a:r>
                      <a:endParaRPr kumimoji="1" lang="ja-JP" altLang="en-US" dirty="0"/>
                    </a:p>
                  </a:txBody>
                  <a:tcPr/>
                </a:tc>
                <a:tc>
                  <a:txBody>
                    <a:bodyPr/>
                    <a:lstStyle/>
                    <a:p>
                      <a:pPr algn="ctr"/>
                      <a:r>
                        <a:rPr kumimoji="1" lang="en-US" altLang="ja-JP" dirty="0" smtClean="0"/>
                        <a:t>Wavelength [um]</a:t>
                      </a:r>
                      <a:endParaRPr kumimoji="1" lang="ja-JP" altLang="en-US" dirty="0"/>
                    </a:p>
                  </a:txBody>
                  <a:tcPr/>
                </a:tc>
                <a:tc>
                  <a:txBody>
                    <a:bodyPr/>
                    <a:lstStyle/>
                    <a:p>
                      <a:pPr algn="ctr"/>
                      <a:r>
                        <a:rPr kumimoji="1" lang="en-US" altLang="ja-JP" dirty="0" smtClean="0"/>
                        <a:t>date</a:t>
                      </a:r>
                      <a:endParaRPr kumimoji="1" lang="ja-JP" altLang="en-US" dirty="0"/>
                    </a:p>
                  </a:txBody>
                  <a:tcPr/>
                </a:tc>
                <a:tc>
                  <a:txBody>
                    <a:bodyPr/>
                    <a:lstStyle/>
                    <a:p>
                      <a:pPr algn="ctr"/>
                      <a:r>
                        <a:rPr kumimoji="1" lang="en-US" altLang="ja-JP" dirty="0" err="1" smtClean="0"/>
                        <a:t>Intergration</a:t>
                      </a:r>
                      <a:endParaRPr kumimoji="1" lang="en-US" altLang="ja-JP" dirty="0" smtClean="0"/>
                    </a:p>
                    <a:p>
                      <a:pPr algn="ctr"/>
                      <a:r>
                        <a:rPr kumimoji="1" lang="en-US" altLang="ja-JP" dirty="0" smtClean="0"/>
                        <a:t>Time [s]</a:t>
                      </a:r>
                      <a:endParaRPr kumimoji="1" lang="ja-JP" altLang="en-US" dirty="0"/>
                    </a:p>
                  </a:txBody>
                  <a:tcPr/>
                </a:tc>
              </a:tr>
              <a:tr h="381640">
                <a:tc>
                  <a:txBody>
                    <a:bodyPr/>
                    <a:lstStyle/>
                    <a:p>
                      <a:pPr algn="ctr"/>
                      <a:r>
                        <a:rPr kumimoji="1" lang="en-US" altLang="ja-JP" dirty="0" smtClean="0"/>
                        <a:t>Mz3</a:t>
                      </a:r>
                      <a:endParaRPr kumimoji="1" lang="ja-JP" altLang="en-US" dirty="0"/>
                    </a:p>
                  </a:txBody>
                  <a:tcPr/>
                </a:tc>
                <a:tc>
                  <a:txBody>
                    <a:bodyPr/>
                    <a:lstStyle/>
                    <a:p>
                      <a:pPr algn="ctr"/>
                      <a:r>
                        <a:rPr kumimoji="1" lang="en-US" altLang="ja-JP" dirty="0" smtClean="0"/>
                        <a:t>18.7</a:t>
                      </a:r>
                      <a:endParaRPr kumimoji="1" lang="ja-JP" altLang="en-US" dirty="0"/>
                    </a:p>
                  </a:txBody>
                  <a:tcPr/>
                </a:tc>
                <a:tc>
                  <a:txBody>
                    <a:bodyPr/>
                    <a:lstStyle/>
                    <a:p>
                      <a:pPr algn="ctr"/>
                      <a:r>
                        <a:rPr kumimoji="1" lang="en-US" altLang="ja-JP" dirty="0" smtClean="0"/>
                        <a:t>2011.5.28</a:t>
                      </a:r>
                      <a:endParaRPr kumimoji="1" lang="ja-JP" altLang="en-US" dirty="0"/>
                    </a:p>
                  </a:txBody>
                  <a:tcPr/>
                </a:tc>
                <a:tc>
                  <a:txBody>
                    <a:bodyPr/>
                    <a:lstStyle/>
                    <a:p>
                      <a:pPr algn="ctr"/>
                      <a:r>
                        <a:rPr kumimoji="1" lang="en-US" altLang="ja-JP" dirty="0" smtClean="0"/>
                        <a:t>400</a:t>
                      </a:r>
                      <a:endParaRPr kumimoji="1" lang="ja-JP" altLang="en-US" dirty="0"/>
                    </a:p>
                  </a:txBody>
                  <a:tcPr/>
                </a:tc>
              </a:tr>
              <a:tr h="381640">
                <a:tc>
                  <a:txBody>
                    <a:bodyPr/>
                    <a:lstStyle/>
                    <a:p>
                      <a:pPr algn="ctr"/>
                      <a:r>
                        <a:rPr kumimoji="1" lang="en-US" altLang="ja-JP" dirty="0" smtClean="0"/>
                        <a:t>Mz3</a:t>
                      </a:r>
                      <a:endParaRPr kumimoji="1" lang="ja-JP" altLang="en-US" dirty="0"/>
                    </a:p>
                  </a:txBody>
                  <a:tcPr/>
                </a:tc>
                <a:tc>
                  <a:txBody>
                    <a:bodyPr/>
                    <a:lstStyle/>
                    <a:p>
                      <a:pPr algn="ctr"/>
                      <a:r>
                        <a:rPr kumimoji="1" lang="en-US" altLang="ja-JP" dirty="0" smtClean="0"/>
                        <a:t>25.0</a:t>
                      </a:r>
                      <a:endParaRPr kumimoji="1" lang="ja-JP" altLang="en-US" dirty="0"/>
                    </a:p>
                  </a:txBody>
                  <a:tcPr/>
                </a:tc>
                <a:tc>
                  <a:txBody>
                    <a:bodyPr/>
                    <a:lstStyle/>
                    <a:p>
                      <a:pPr algn="ctr"/>
                      <a:r>
                        <a:rPr kumimoji="1" lang="en-US" altLang="ja-JP" dirty="0" smtClean="0"/>
                        <a:t>2012.10.21</a:t>
                      </a:r>
                      <a:endParaRPr kumimoji="1" lang="ja-JP" altLang="en-US" dirty="0"/>
                    </a:p>
                  </a:txBody>
                  <a:tcPr/>
                </a:tc>
                <a:tc>
                  <a:txBody>
                    <a:bodyPr/>
                    <a:lstStyle/>
                    <a:p>
                      <a:pPr algn="ctr"/>
                      <a:r>
                        <a:rPr kumimoji="1" lang="en-US" altLang="ja-JP" dirty="0" smtClean="0"/>
                        <a:t>1000</a:t>
                      </a:r>
                      <a:endParaRPr kumimoji="1" lang="ja-JP" altLang="en-US" dirty="0"/>
                    </a:p>
                  </a:txBody>
                  <a:tcPr/>
                </a:tc>
              </a:tr>
              <a:tr h="370840">
                <a:tc>
                  <a:txBody>
                    <a:bodyPr/>
                    <a:lstStyle/>
                    <a:p>
                      <a:pPr algn="ctr"/>
                      <a:r>
                        <a:rPr kumimoji="1" lang="en-US" altLang="ja-JP" dirty="0" smtClean="0"/>
                        <a:t>Mz3</a:t>
                      </a:r>
                      <a:endParaRPr kumimoji="1" lang="ja-JP" altLang="en-US" dirty="0"/>
                    </a:p>
                  </a:txBody>
                  <a:tcPr/>
                </a:tc>
                <a:tc>
                  <a:txBody>
                    <a:bodyPr/>
                    <a:lstStyle/>
                    <a:p>
                      <a:pPr algn="ctr"/>
                      <a:r>
                        <a:rPr kumimoji="1" lang="en-US" altLang="ja-JP" dirty="0" smtClean="0"/>
                        <a:t>31.7</a:t>
                      </a:r>
                      <a:endParaRPr kumimoji="1" lang="ja-JP" altLang="en-US" dirty="0"/>
                    </a:p>
                  </a:txBody>
                  <a:tcPr/>
                </a:tc>
                <a:tc>
                  <a:txBody>
                    <a:bodyPr/>
                    <a:lstStyle/>
                    <a:p>
                      <a:pPr algn="ctr"/>
                      <a:r>
                        <a:rPr kumimoji="1" lang="en-US" altLang="ja-JP" dirty="0" smtClean="0"/>
                        <a:t>2011.5.28</a:t>
                      </a:r>
                      <a:endParaRPr kumimoji="1" lang="ja-JP" altLang="en-US" dirty="0"/>
                    </a:p>
                  </a:txBody>
                  <a:tcPr/>
                </a:tc>
                <a:tc>
                  <a:txBody>
                    <a:bodyPr/>
                    <a:lstStyle/>
                    <a:p>
                      <a:pPr algn="ctr"/>
                      <a:r>
                        <a:rPr kumimoji="1" lang="en-US" altLang="ja-JP" dirty="0" smtClean="0"/>
                        <a:t>3000</a:t>
                      </a:r>
                      <a:endParaRPr kumimoji="1" lang="ja-JP" altLang="en-US" dirty="0"/>
                    </a:p>
                  </a:txBody>
                  <a:tcPr/>
                </a:tc>
              </a:tr>
              <a:tr h="370840">
                <a:tc>
                  <a:txBody>
                    <a:bodyPr/>
                    <a:lstStyle/>
                    <a:p>
                      <a:pPr algn="ctr"/>
                      <a:r>
                        <a:rPr kumimoji="1" lang="en-US" altLang="ja-JP" dirty="0" smtClean="0"/>
                        <a:t>Hb5</a:t>
                      </a:r>
                      <a:endParaRPr kumimoji="1" lang="ja-JP" altLang="en-US" dirty="0"/>
                    </a:p>
                  </a:txBody>
                  <a:tcPr/>
                </a:tc>
                <a:tc>
                  <a:txBody>
                    <a:bodyPr/>
                    <a:lstStyle/>
                    <a:p>
                      <a:pPr algn="ctr"/>
                      <a:r>
                        <a:rPr kumimoji="1" lang="en-US" altLang="ja-JP" dirty="0" smtClean="0"/>
                        <a:t>18.7</a:t>
                      </a:r>
                      <a:endParaRPr kumimoji="1" lang="ja-JP" altLang="en-US" dirty="0"/>
                    </a:p>
                  </a:txBody>
                  <a:tcPr/>
                </a:tc>
                <a:tc>
                  <a:txBody>
                    <a:bodyPr/>
                    <a:lstStyle/>
                    <a:p>
                      <a:pPr algn="ctr"/>
                      <a:r>
                        <a:rPr kumimoji="1" lang="en-US" altLang="ja-JP" dirty="0" smtClean="0"/>
                        <a:t>2012.10.20</a:t>
                      </a:r>
                      <a:endParaRPr kumimoji="1" lang="ja-JP" altLang="en-US" dirty="0"/>
                    </a:p>
                  </a:txBody>
                  <a:tcPr/>
                </a:tc>
                <a:tc>
                  <a:txBody>
                    <a:bodyPr/>
                    <a:lstStyle/>
                    <a:p>
                      <a:pPr algn="ctr"/>
                      <a:r>
                        <a:rPr kumimoji="1" lang="en-US" altLang="ja-JP" dirty="0" smtClean="0"/>
                        <a:t>500</a:t>
                      </a:r>
                      <a:endParaRPr kumimoji="1" lang="ja-JP" altLang="en-US" dirty="0"/>
                    </a:p>
                  </a:txBody>
                  <a:tcPr/>
                </a:tc>
              </a:tr>
              <a:tr h="370840">
                <a:tc>
                  <a:txBody>
                    <a:bodyPr/>
                    <a:lstStyle/>
                    <a:p>
                      <a:pPr algn="ctr"/>
                      <a:r>
                        <a:rPr kumimoji="1" lang="en-US" altLang="ja-JP" dirty="0" smtClean="0"/>
                        <a:t>Hb5</a:t>
                      </a:r>
                      <a:endParaRPr kumimoji="1" lang="ja-JP" altLang="en-US" dirty="0"/>
                    </a:p>
                  </a:txBody>
                  <a:tcPr/>
                </a:tc>
                <a:tc>
                  <a:txBody>
                    <a:bodyPr/>
                    <a:lstStyle/>
                    <a:p>
                      <a:pPr algn="ctr"/>
                      <a:r>
                        <a:rPr kumimoji="1" lang="en-US" altLang="ja-JP" dirty="0" smtClean="0"/>
                        <a:t>25.0</a:t>
                      </a:r>
                      <a:endParaRPr kumimoji="1" lang="ja-JP" altLang="en-US" dirty="0"/>
                    </a:p>
                  </a:txBody>
                  <a:tcPr/>
                </a:tc>
                <a:tc>
                  <a:txBody>
                    <a:bodyPr/>
                    <a:lstStyle/>
                    <a:p>
                      <a:pPr algn="ctr"/>
                      <a:r>
                        <a:rPr kumimoji="1" lang="en-US" altLang="ja-JP" dirty="0" smtClean="0"/>
                        <a:t>2012.10.20</a:t>
                      </a:r>
                      <a:endParaRPr kumimoji="1" lang="ja-JP" altLang="en-US" dirty="0"/>
                    </a:p>
                  </a:txBody>
                  <a:tcPr/>
                </a:tc>
                <a:tc>
                  <a:txBody>
                    <a:bodyPr/>
                    <a:lstStyle/>
                    <a:p>
                      <a:pPr algn="ctr"/>
                      <a:r>
                        <a:rPr kumimoji="1" lang="en-US" altLang="ja-JP" dirty="0" smtClean="0"/>
                        <a:t>900</a:t>
                      </a:r>
                      <a:endParaRPr kumimoji="1" lang="ja-JP" altLang="en-US" dirty="0"/>
                    </a:p>
                  </a:txBody>
                  <a:tcPr/>
                </a:tc>
              </a:tr>
              <a:tr h="370840">
                <a:tc>
                  <a:txBody>
                    <a:bodyPr/>
                    <a:lstStyle/>
                    <a:p>
                      <a:pPr algn="ctr"/>
                      <a:r>
                        <a:rPr kumimoji="1" lang="en-US" altLang="ja-JP" dirty="0" smtClean="0"/>
                        <a:t>Hb5</a:t>
                      </a:r>
                      <a:endParaRPr kumimoji="1" lang="ja-JP" altLang="en-US" dirty="0"/>
                    </a:p>
                  </a:txBody>
                  <a:tcPr/>
                </a:tc>
                <a:tc>
                  <a:txBody>
                    <a:bodyPr/>
                    <a:lstStyle/>
                    <a:p>
                      <a:pPr algn="ctr"/>
                      <a:r>
                        <a:rPr kumimoji="1" lang="en-US" altLang="ja-JP" dirty="0" smtClean="0"/>
                        <a:t>31.7</a:t>
                      </a:r>
                      <a:endParaRPr kumimoji="1" lang="ja-JP" altLang="en-US" dirty="0"/>
                    </a:p>
                  </a:txBody>
                  <a:tcPr/>
                </a:tc>
                <a:tc>
                  <a:txBody>
                    <a:bodyPr/>
                    <a:lstStyle/>
                    <a:p>
                      <a:pPr algn="ctr"/>
                      <a:r>
                        <a:rPr kumimoji="1" lang="en-US" altLang="ja-JP" dirty="0" smtClean="0"/>
                        <a:t>2012.10.24</a:t>
                      </a:r>
                      <a:endParaRPr kumimoji="1" lang="ja-JP" altLang="en-US" dirty="0"/>
                    </a:p>
                  </a:txBody>
                  <a:tcPr/>
                </a:tc>
                <a:tc>
                  <a:txBody>
                    <a:bodyPr/>
                    <a:lstStyle/>
                    <a:p>
                      <a:pPr algn="ctr"/>
                      <a:r>
                        <a:rPr kumimoji="1" lang="en-US" altLang="ja-JP" dirty="0" smtClean="0"/>
                        <a:t>3000</a:t>
                      </a:r>
                      <a:endParaRPr kumimoji="1" lang="ja-JP" altLang="en-US" dirty="0"/>
                    </a:p>
                  </a:txBody>
                  <a:tcPr/>
                </a:tc>
              </a:tr>
            </a:tbl>
          </a:graphicData>
        </a:graphic>
      </p:graphicFrame>
    </p:spTree>
    <p:extLst>
      <p:ext uri="{BB962C8B-B14F-4D97-AF65-F5344CB8AC3E}">
        <p14:creationId xmlns:p14="http://schemas.microsoft.com/office/powerpoint/2010/main" xmlns="" val="41302355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lstStyle/>
          <a:p>
            <a:r>
              <a:rPr kumimoji="1" lang="en-US" altLang="ja-JP" dirty="0" err="1" smtClean="0">
                <a:solidFill>
                  <a:schemeClr val="bg1"/>
                </a:solidFill>
              </a:rPr>
              <a:t>miniTAO</a:t>
            </a:r>
            <a:r>
              <a:rPr kumimoji="1" lang="en-US" altLang="ja-JP" dirty="0" smtClean="0">
                <a:solidFill>
                  <a:schemeClr val="bg1"/>
                </a:solidFill>
              </a:rPr>
              <a:t> / MAX38</a:t>
            </a:r>
            <a:endParaRPr kumimoji="1" lang="ja-JP" altLang="en-US" dirty="0">
              <a:solidFill>
                <a:schemeClr val="bg1"/>
              </a:solidFill>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85069" y="1309831"/>
            <a:ext cx="4623435" cy="5503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円/楕円 22"/>
          <p:cNvSpPr/>
          <p:nvPr/>
        </p:nvSpPr>
        <p:spPr>
          <a:xfrm>
            <a:off x="5220072" y="3717032"/>
            <a:ext cx="432048" cy="432048"/>
          </a:xfrm>
          <a:prstGeom prst="ellipse">
            <a:avLst/>
          </a:prstGeom>
          <a:noFill/>
          <a:ln w="508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6073202" y="1263397"/>
            <a:ext cx="3020378" cy="2093595"/>
            <a:chOff x="6073202" y="1263397"/>
            <a:chExt cx="3020378" cy="2093595"/>
          </a:xfrm>
        </p:grpSpPr>
        <p:pic>
          <p:nvPicPr>
            <p:cNvPr id="2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73202" y="1263397"/>
              <a:ext cx="3020378" cy="2093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正方形/長方形 25"/>
            <p:cNvSpPr/>
            <p:nvPr/>
          </p:nvSpPr>
          <p:spPr>
            <a:xfrm>
              <a:off x="6073202" y="1263397"/>
              <a:ext cx="3020378" cy="2093595"/>
            </a:xfrm>
            <a:prstGeom prst="rect">
              <a:avLst/>
            </a:prstGeom>
            <a:noFill/>
            <a:ln w="508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7" name="直線コネクタ 26"/>
          <p:cNvCxnSpPr>
            <a:endCxn id="23" idx="2"/>
          </p:cNvCxnSpPr>
          <p:nvPr/>
        </p:nvCxnSpPr>
        <p:spPr>
          <a:xfrm flipH="1">
            <a:off x="5220072" y="1263397"/>
            <a:ext cx="853130" cy="2669659"/>
          </a:xfrm>
          <a:prstGeom prst="line">
            <a:avLst/>
          </a:prstGeom>
          <a:ln w="508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endCxn id="23" idx="5"/>
          </p:cNvCxnSpPr>
          <p:nvPr/>
        </p:nvCxnSpPr>
        <p:spPr>
          <a:xfrm flipH="1">
            <a:off x="5588848" y="3356992"/>
            <a:ext cx="484354" cy="728816"/>
          </a:xfrm>
          <a:prstGeom prst="line">
            <a:avLst/>
          </a:prstGeom>
          <a:ln w="50800">
            <a:solidFill>
              <a:srgbClr val="00FFFF"/>
            </a:solidFill>
          </a:ln>
        </p:spPr>
        <p:style>
          <a:lnRef idx="1">
            <a:schemeClr val="accent1"/>
          </a:lnRef>
          <a:fillRef idx="0">
            <a:schemeClr val="accent1"/>
          </a:fillRef>
          <a:effectRef idx="0">
            <a:schemeClr val="accent1"/>
          </a:effectRef>
          <a:fontRef idx="minor">
            <a:schemeClr val="tx1"/>
          </a:fontRef>
        </p:style>
      </p:cxnSp>
      <p:grpSp>
        <p:nvGrpSpPr>
          <p:cNvPr id="29" name="グループ化 28"/>
          <p:cNvGrpSpPr/>
          <p:nvPr/>
        </p:nvGrpSpPr>
        <p:grpSpPr>
          <a:xfrm>
            <a:off x="6111891" y="4218812"/>
            <a:ext cx="2996613" cy="1674164"/>
            <a:chOff x="6111891" y="4218812"/>
            <a:chExt cx="2996613" cy="1674164"/>
          </a:xfrm>
        </p:grpSpPr>
        <p:pic>
          <p:nvPicPr>
            <p:cNvPr id="3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1891" y="4218812"/>
              <a:ext cx="2996613" cy="1674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正方形/長方形 30"/>
            <p:cNvSpPr/>
            <p:nvPr/>
          </p:nvSpPr>
          <p:spPr>
            <a:xfrm>
              <a:off x="6111891" y="4218812"/>
              <a:ext cx="2981689" cy="167416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円/楕円 31"/>
          <p:cNvSpPr/>
          <p:nvPr/>
        </p:nvSpPr>
        <p:spPr>
          <a:xfrm>
            <a:off x="7020272" y="1772816"/>
            <a:ext cx="432048" cy="4320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a:stCxn id="32" idx="2"/>
          </p:cNvCxnSpPr>
          <p:nvPr/>
        </p:nvCxnSpPr>
        <p:spPr>
          <a:xfrm flipH="1">
            <a:off x="6111891" y="1988840"/>
            <a:ext cx="908381" cy="222997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32" idx="6"/>
          </p:cNvCxnSpPr>
          <p:nvPr/>
        </p:nvCxnSpPr>
        <p:spPr>
          <a:xfrm>
            <a:off x="7452320" y="1988840"/>
            <a:ext cx="1641260" cy="222997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 Box 15"/>
          <p:cNvSpPr txBox="1">
            <a:spLocks noChangeArrowheads="1"/>
          </p:cNvSpPr>
          <p:nvPr/>
        </p:nvSpPr>
        <p:spPr bwMode="auto">
          <a:xfrm>
            <a:off x="6372200" y="1331476"/>
            <a:ext cx="245900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b="1" dirty="0" err="1" smtClean="0">
                <a:solidFill>
                  <a:srgbClr val="FF0000"/>
                </a:solidFill>
              </a:rPr>
              <a:t>Co.Chajnantor</a:t>
            </a:r>
            <a:r>
              <a:rPr lang="en-US" altLang="ja-JP" b="1" dirty="0" smtClean="0">
                <a:solidFill>
                  <a:srgbClr val="FF0000"/>
                </a:solidFill>
              </a:rPr>
              <a:t> (5,640m)</a:t>
            </a:r>
            <a:endParaRPr lang="en-US" altLang="ja-JP" b="1" dirty="0">
              <a:solidFill>
                <a:srgbClr val="FF0000"/>
              </a:solidFill>
            </a:endParaRPr>
          </a:p>
        </p:txBody>
      </p:sp>
      <p:sp>
        <p:nvSpPr>
          <p:cNvPr id="37" name="Text Box 15"/>
          <p:cNvSpPr txBox="1">
            <a:spLocks noChangeArrowheads="1"/>
          </p:cNvSpPr>
          <p:nvPr/>
        </p:nvSpPr>
        <p:spPr bwMode="auto">
          <a:xfrm>
            <a:off x="4499992" y="2852936"/>
            <a:ext cx="107805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ja-JP" b="1" dirty="0" smtClean="0">
                <a:solidFill>
                  <a:srgbClr val="00FFFF"/>
                </a:solidFill>
              </a:rPr>
              <a:t>Atacama,</a:t>
            </a:r>
          </a:p>
          <a:p>
            <a:pPr algn="ctr"/>
            <a:r>
              <a:rPr lang="en-US" altLang="ja-JP" b="1" dirty="0" smtClean="0">
                <a:solidFill>
                  <a:srgbClr val="00FFFF"/>
                </a:solidFill>
              </a:rPr>
              <a:t>Chile</a:t>
            </a:r>
            <a:endParaRPr lang="en-US" altLang="ja-JP" b="1" dirty="0">
              <a:solidFill>
                <a:srgbClr val="00FFFF"/>
              </a:solidFill>
            </a:endParaRPr>
          </a:p>
        </p:txBody>
      </p:sp>
      <p:sp>
        <p:nvSpPr>
          <p:cNvPr id="3" name="コンテンツ プレースホルダー 2"/>
          <p:cNvSpPr>
            <a:spLocks noGrp="1"/>
          </p:cNvSpPr>
          <p:nvPr>
            <p:ph idx="1"/>
          </p:nvPr>
        </p:nvSpPr>
        <p:spPr>
          <a:xfrm>
            <a:off x="-7967" y="1268760"/>
            <a:ext cx="5703550" cy="5472608"/>
          </a:xfrm>
        </p:spPr>
        <p:txBody>
          <a:bodyPr>
            <a:normAutofit/>
          </a:bodyPr>
          <a:lstStyle/>
          <a:p>
            <a:r>
              <a:rPr lang="en-US" altLang="ja-JP" sz="2000" dirty="0" err="1" smtClean="0">
                <a:solidFill>
                  <a:schemeClr val="bg1"/>
                </a:solidFill>
              </a:rPr>
              <a:t>miniTAO</a:t>
            </a:r>
            <a:endParaRPr lang="en-US" altLang="ja-JP" sz="2000" dirty="0" smtClean="0">
              <a:solidFill>
                <a:schemeClr val="bg1"/>
              </a:solidFill>
            </a:endParaRPr>
          </a:p>
          <a:p>
            <a:pPr marL="0" indent="0">
              <a:buNone/>
            </a:pPr>
            <a:r>
              <a:rPr lang="en-US" altLang="ja-JP" sz="400" dirty="0" smtClean="0">
                <a:solidFill>
                  <a:schemeClr val="bg1"/>
                </a:solidFill>
              </a:rPr>
              <a:t> </a:t>
            </a:r>
          </a:p>
          <a:p>
            <a:pPr marL="0" indent="0">
              <a:buNone/>
            </a:pPr>
            <a:r>
              <a:rPr lang="en-US" altLang="ja-JP" sz="2000" dirty="0" smtClean="0">
                <a:solidFill>
                  <a:schemeClr val="bg1"/>
                </a:solidFill>
              </a:rPr>
              <a:t>   -  1.0m telescope </a:t>
            </a:r>
          </a:p>
          <a:p>
            <a:pPr marL="0" indent="0">
              <a:buNone/>
            </a:pPr>
            <a:r>
              <a:rPr lang="en-US" altLang="ja-JP" sz="400" dirty="0" smtClean="0">
                <a:solidFill>
                  <a:schemeClr val="bg1"/>
                </a:solidFill>
              </a:rPr>
              <a:t> </a:t>
            </a:r>
          </a:p>
          <a:p>
            <a:pPr marL="0" indent="0">
              <a:buNone/>
            </a:pPr>
            <a:r>
              <a:rPr lang="en-US" altLang="ja-JP" sz="2000" dirty="0" smtClean="0">
                <a:solidFill>
                  <a:schemeClr val="bg1"/>
                </a:solidFill>
              </a:rPr>
              <a:t>   - </a:t>
            </a:r>
            <a:r>
              <a:rPr lang="en-US" altLang="ja-JP" sz="2000" dirty="0">
                <a:solidFill>
                  <a:schemeClr val="bg1"/>
                </a:solidFill>
              </a:rPr>
              <a:t>Atacama desert in northern </a:t>
            </a:r>
            <a:r>
              <a:rPr lang="en-US" altLang="ja-JP" sz="2000" dirty="0" smtClean="0">
                <a:solidFill>
                  <a:schemeClr val="bg1"/>
                </a:solidFill>
              </a:rPr>
              <a:t>Chile</a:t>
            </a:r>
            <a:endParaRPr lang="en-US" altLang="ja-JP" sz="2000" dirty="0">
              <a:solidFill>
                <a:schemeClr val="bg1"/>
              </a:solidFill>
            </a:endParaRPr>
          </a:p>
          <a:p>
            <a:pPr marL="0" indent="0">
              <a:buNone/>
            </a:pPr>
            <a:r>
              <a:rPr lang="en-US" altLang="ja-JP" sz="400" dirty="0" smtClean="0">
                <a:solidFill>
                  <a:schemeClr val="bg1"/>
                </a:solidFill>
              </a:rPr>
              <a:t> </a:t>
            </a:r>
            <a:endParaRPr lang="en-US" altLang="ja-JP" sz="400" dirty="0">
              <a:solidFill>
                <a:schemeClr val="bg1"/>
              </a:solidFill>
            </a:endParaRPr>
          </a:p>
          <a:p>
            <a:pPr marL="0" indent="0">
              <a:buNone/>
            </a:pPr>
            <a:r>
              <a:rPr lang="en-US" altLang="ja-JP" sz="2000" dirty="0" smtClean="0">
                <a:solidFill>
                  <a:schemeClr val="bg1"/>
                </a:solidFill>
              </a:rPr>
              <a:t>   - The summit of Cerro </a:t>
            </a:r>
            <a:r>
              <a:rPr lang="en-US" altLang="ja-JP" sz="2000" dirty="0" err="1" smtClean="0">
                <a:solidFill>
                  <a:schemeClr val="bg1"/>
                </a:solidFill>
              </a:rPr>
              <a:t>Chajnantor</a:t>
            </a:r>
            <a:r>
              <a:rPr lang="en-US" altLang="ja-JP" sz="2000" dirty="0" smtClean="0">
                <a:solidFill>
                  <a:schemeClr val="bg1"/>
                </a:solidFill>
              </a:rPr>
              <a:t> (5,640m) </a:t>
            </a:r>
          </a:p>
          <a:p>
            <a:pPr marL="0" indent="0">
              <a:buNone/>
            </a:pPr>
            <a:endParaRPr lang="en-US" altLang="ja-JP" sz="400" dirty="0">
              <a:solidFill>
                <a:schemeClr val="bg1"/>
              </a:solidFill>
            </a:endParaRPr>
          </a:p>
          <a:p>
            <a:pPr marL="0" indent="0">
              <a:buNone/>
            </a:pPr>
            <a:r>
              <a:rPr lang="en-US" altLang="ja-JP" sz="400" dirty="0" smtClean="0">
                <a:solidFill>
                  <a:schemeClr val="bg1"/>
                </a:solidFill>
              </a:rPr>
              <a:t> </a:t>
            </a:r>
          </a:p>
          <a:p>
            <a:pPr marL="0" indent="0">
              <a:buNone/>
            </a:pPr>
            <a:r>
              <a:rPr lang="ja-JP" altLang="en-US" sz="2000" dirty="0" smtClean="0">
                <a:solidFill>
                  <a:schemeClr val="bg1"/>
                </a:solidFill>
              </a:rPr>
              <a:t>       → </a:t>
            </a:r>
            <a:r>
              <a:rPr lang="en-US" altLang="ja-JP" sz="2000" dirty="0" smtClean="0">
                <a:solidFill>
                  <a:schemeClr val="bg1"/>
                </a:solidFill>
              </a:rPr>
              <a:t>The best site for infrared astronomy</a:t>
            </a:r>
            <a:endParaRPr lang="en-US" altLang="ja-JP" sz="2000" dirty="0">
              <a:solidFill>
                <a:schemeClr val="bg1"/>
              </a:solidFill>
            </a:endParaRPr>
          </a:p>
          <a:p>
            <a:pPr marL="0" indent="0">
              <a:buNone/>
            </a:pPr>
            <a:r>
              <a:rPr kumimoji="1" lang="en-US" altLang="ja-JP" sz="400" dirty="0" smtClean="0">
                <a:solidFill>
                  <a:schemeClr val="bg1"/>
                </a:solidFill>
              </a:rPr>
              <a:t> </a:t>
            </a:r>
          </a:p>
          <a:p>
            <a:pPr marL="0" indent="0">
              <a:buNone/>
            </a:pPr>
            <a:endParaRPr kumimoji="1" lang="en-US" altLang="ja-JP" sz="400" dirty="0" smtClean="0">
              <a:solidFill>
                <a:schemeClr val="bg1"/>
              </a:solidFill>
            </a:endParaRPr>
          </a:p>
          <a:p>
            <a:pPr marL="0" indent="0">
              <a:buNone/>
            </a:pPr>
            <a:endParaRPr lang="en-US" altLang="ja-JP" sz="400" dirty="0">
              <a:solidFill>
                <a:schemeClr val="bg1"/>
              </a:solidFill>
            </a:endParaRPr>
          </a:p>
          <a:p>
            <a:pPr marL="0" indent="0">
              <a:buNone/>
            </a:pPr>
            <a:endParaRPr kumimoji="1" lang="en-US" altLang="ja-JP" sz="400" dirty="0" smtClean="0">
              <a:solidFill>
                <a:schemeClr val="bg1"/>
              </a:solidFill>
            </a:endParaRPr>
          </a:p>
          <a:p>
            <a:pPr marL="0" indent="0">
              <a:buNone/>
            </a:pPr>
            <a:endParaRPr lang="en-US" altLang="ja-JP" sz="400" dirty="0">
              <a:solidFill>
                <a:schemeClr val="bg1"/>
              </a:solidFill>
            </a:endParaRPr>
          </a:p>
          <a:p>
            <a:pPr marL="0" indent="0">
              <a:buNone/>
            </a:pPr>
            <a:endParaRPr kumimoji="1" lang="en-US" altLang="ja-JP" sz="400" dirty="0" smtClean="0">
              <a:solidFill>
                <a:schemeClr val="bg1"/>
              </a:solidFill>
            </a:endParaRPr>
          </a:p>
          <a:p>
            <a:pPr marL="0" indent="0">
              <a:buNone/>
            </a:pPr>
            <a:endParaRPr kumimoji="1" lang="en-US" altLang="ja-JP" sz="400" dirty="0" smtClean="0">
              <a:solidFill>
                <a:schemeClr val="bg1"/>
              </a:solidFill>
            </a:endParaRPr>
          </a:p>
          <a:p>
            <a:r>
              <a:rPr lang="en-US" altLang="ja-JP" sz="2000" dirty="0" smtClean="0">
                <a:solidFill>
                  <a:schemeClr val="bg1"/>
                </a:solidFill>
              </a:rPr>
              <a:t>MAX38</a:t>
            </a:r>
            <a:endParaRPr kumimoji="1" lang="en-US" altLang="ja-JP" sz="2000" dirty="0">
              <a:solidFill>
                <a:schemeClr val="bg1"/>
              </a:solidFill>
            </a:endParaRPr>
          </a:p>
          <a:p>
            <a:pPr marL="0" indent="0">
              <a:buNone/>
            </a:pPr>
            <a:r>
              <a:rPr lang="en-US" altLang="ja-JP" sz="2000" dirty="0" smtClean="0">
                <a:solidFill>
                  <a:schemeClr val="bg1"/>
                </a:solidFill>
              </a:rPr>
              <a:t>  - Our own developed </a:t>
            </a:r>
            <a:r>
              <a:rPr lang="en-US" altLang="ja-JP" sz="2000" dirty="0">
                <a:solidFill>
                  <a:schemeClr val="bg1"/>
                </a:solidFill>
              </a:rPr>
              <a:t>mid-infrared </a:t>
            </a:r>
            <a:r>
              <a:rPr lang="en-US" altLang="ja-JP" sz="2000" dirty="0" smtClean="0">
                <a:solidFill>
                  <a:schemeClr val="bg1"/>
                </a:solidFill>
              </a:rPr>
              <a:t>camera</a:t>
            </a:r>
            <a:endParaRPr lang="en-US" altLang="ja-JP" sz="2000" dirty="0">
              <a:solidFill>
                <a:schemeClr val="bg1"/>
              </a:solidFill>
            </a:endParaRPr>
          </a:p>
          <a:p>
            <a:pPr marL="0" indent="0">
              <a:buNone/>
            </a:pPr>
            <a:r>
              <a:rPr lang="en-US" altLang="ja-JP" sz="400" dirty="0" smtClean="0">
                <a:solidFill>
                  <a:schemeClr val="bg1"/>
                </a:solidFill>
              </a:rPr>
              <a:t> </a:t>
            </a:r>
          </a:p>
          <a:p>
            <a:pPr marL="0" indent="0">
              <a:buNone/>
            </a:pPr>
            <a:r>
              <a:rPr lang="en-US" altLang="ja-JP" sz="2000" dirty="0" smtClean="0">
                <a:solidFill>
                  <a:schemeClr val="bg1"/>
                </a:solidFill>
              </a:rPr>
              <a:t>  - The unique instrument </a:t>
            </a:r>
            <a:r>
              <a:rPr lang="en-US" altLang="ja-JP" sz="2000" dirty="0">
                <a:solidFill>
                  <a:schemeClr val="bg1"/>
                </a:solidFill>
              </a:rPr>
              <a:t>which has </a:t>
            </a:r>
            <a:r>
              <a:rPr lang="en-US" altLang="ja-JP" sz="2000" dirty="0" smtClean="0">
                <a:solidFill>
                  <a:schemeClr val="bg1"/>
                </a:solidFill>
              </a:rPr>
              <a:t>an </a:t>
            </a:r>
            <a:r>
              <a:rPr lang="en-US" altLang="ja-JP" sz="2000" dirty="0">
                <a:solidFill>
                  <a:schemeClr val="bg1"/>
                </a:solidFill>
              </a:rPr>
              <a:t>imaging </a:t>
            </a:r>
            <a:endParaRPr lang="en-US" altLang="ja-JP" sz="2000" dirty="0" smtClean="0">
              <a:solidFill>
                <a:schemeClr val="bg1"/>
              </a:solidFill>
            </a:endParaRPr>
          </a:p>
          <a:p>
            <a:pPr marL="0" indent="0">
              <a:buNone/>
            </a:pPr>
            <a:r>
              <a:rPr lang="en-US" altLang="ja-JP" sz="2000" dirty="0" smtClean="0">
                <a:solidFill>
                  <a:schemeClr val="bg1"/>
                </a:solidFill>
              </a:rPr>
              <a:t>    capability </a:t>
            </a:r>
            <a:r>
              <a:rPr lang="en-US" altLang="ja-JP" sz="2000" dirty="0">
                <a:solidFill>
                  <a:schemeClr val="bg1"/>
                </a:solidFill>
              </a:rPr>
              <a:t>at </a:t>
            </a:r>
            <a:r>
              <a:rPr lang="en-US" altLang="ja-JP" sz="2000" dirty="0" smtClean="0">
                <a:solidFill>
                  <a:schemeClr val="bg1"/>
                </a:solidFill>
              </a:rPr>
              <a:t>30 micron bands </a:t>
            </a:r>
            <a:r>
              <a:rPr lang="en-US" altLang="ja-JP" sz="2000" dirty="0">
                <a:solidFill>
                  <a:schemeClr val="bg1"/>
                </a:solidFill>
              </a:rPr>
              <a:t>from the </a:t>
            </a:r>
            <a:r>
              <a:rPr lang="en-US" altLang="ja-JP" sz="2000" dirty="0" smtClean="0">
                <a:solidFill>
                  <a:schemeClr val="bg1"/>
                </a:solidFill>
              </a:rPr>
              <a:t>ground</a:t>
            </a:r>
            <a:endParaRPr lang="en-US" altLang="ja-JP" sz="2000" dirty="0">
              <a:solidFill>
                <a:schemeClr val="bg1"/>
              </a:solidFill>
            </a:endParaRPr>
          </a:p>
          <a:p>
            <a:pPr marL="0" indent="0">
              <a:buNone/>
            </a:pPr>
            <a:r>
              <a:rPr lang="en-US" altLang="ja-JP" sz="400" dirty="0" smtClean="0">
                <a:solidFill>
                  <a:schemeClr val="bg1"/>
                </a:solidFill>
              </a:rPr>
              <a:t> </a:t>
            </a:r>
          </a:p>
          <a:p>
            <a:pPr marL="0" indent="0">
              <a:buNone/>
            </a:pPr>
            <a:r>
              <a:rPr lang="en-US" altLang="ja-JP" sz="2000" dirty="0" smtClean="0">
                <a:solidFill>
                  <a:schemeClr val="bg1"/>
                </a:solidFill>
              </a:rPr>
              <a:t>  - Wavelength </a:t>
            </a:r>
            <a:r>
              <a:rPr lang="en-US" altLang="ja-JP" sz="2000" dirty="0">
                <a:solidFill>
                  <a:schemeClr val="bg1"/>
                </a:solidFill>
              </a:rPr>
              <a:t>coverage : </a:t>
            </a:r>
            <a:r>
              <a:rPr lang="en-US" altLang="ja-JP" sz="2000" dirty="0" smtClean="0">
                <a:solidFill>
                  <a:schemeClr val="bg1"/>
                </a:solidFill>
              </a:rPr>
              <a:t>8 – 38 um</a:t>
            </a:r>
            <a:endParaRPr lang="en-US" altLang="ja-JP" sz="2000" dirty="0">
              <a:solidFill>
                <a:schemeClr val="bg1"/>
              </a:solidFill>
            </a:endParaRPr>
          </a:p>
          <a:p>
            <a:pPr marL="0" indent="0">
              <a:buNone/>
            </a:pPr>
            <a:r>
              <a:rPr lang="en-US" altLang="ja-JP" sz="400" dirty="0" smtClean="0">
                <a:solidFill>
                  <a:schemeClr val="bg1"/>
                </a:solidFill>
              </a:rPr>
              <a:t> </a:t>
            </a:r>
          </a:p>
          <a:p>
            <a:pPr marL="0" indent="0">
              <a:buNone/>
            </a:pPr>
            <a:r>
              <a:rPr lang="en-US" altLang="ja-JP" sz="2000" dirty="0" smtClean="0">
                <a:solidFill>
                  <a:schemeClr val="bg1"/>
                </a:solidFill>
              </a:rPr>
              <a:t>  - Spatial </a:t>
            </a:r>
            <a:r>
              <a:rPr lang="en-US" altLang="ja-JP" sz="2000" dirty="0">
                <a:solidFill>
                  <a:schemeClr val="bg1"/>
                </a:solidFill>
              </a:rPr>
              <a:t>resolution : 8” at </a:t>
            </a:r>
            <a:r>
              <a:rPr lang="en-US" altLang="ja-JP" sz="2000" dirty="0" smtClean="0">
                <a:solidFill>
                  <a:schemeClr val="bg1"/>
                </a:solidFill>
              </a:rPr>
              <a:t>30 um</a:t>
            </a:r>
            <a:endParaRPr lang="ja-JP" altLang="en-US" sz="2000" dirty="0">
              <a:solidFill>
                <a:schemeClr val="bg1"/>
              </a:solidFill>
            </a:endParaRPr>
          </a:p>
          <a:p>
            <a:endParaRPr kumimoji="1" lang="ja-JP" altLang="en-US" sz="2000" dirty="0">
              <a:solidFill>
                <a:schemeClr val="bg1"/>
              </a:solidFill>
            </a:endParaRPr>
          </a:p>
        </p:txBody>
      </p:sp>
      <p:sp>
        <p:nvSpPr>
          <p:cNvPr id="39" name="円/楕円 38"/>
          <p:cNvSpPr/>
          <p:nvPr/>
        </p:nvSpPr>
        <p:spPr bwMode="auto">
          <a:xfrm>
            <a:off x="8064000" y="4581128"/>
            <a:ext cx="792088" cy="792088"/>
          </a:xfrm>
          <a:prstGeom prst="ellipse">
            <a:avLst/>
          </a:prstGeom>
          <a:noFill/>
          <a:ln w="57150">
            <a:solidFill>
              <a:srgbClr val="00FF0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grpSp>
        <p:nvGrpSpPr>
          <p:cNvPr id="42" name="グループ化 41"/>
          <p:cNvGrpSpPr/>
          <p:nvPr/>
        </p:nvGrpSpPr>
        <p:grpSpPr>
          <a:xfrm>
            <a:off x="5652120" y="3973021"/>
            <a:ext cx="2131695" cy="2849647"/>
            <a:chOff x="5824681" y="3973021"/>
            <a:chExt cx="2131695" cy="2849647"/>
          </a:xfrm>
        </p:grpSpPr>
        <p:pic>
          <p:nvPicPr>
            <p:cNvPr id="3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24681" y="3973021"/>
              <a:ext cx="2131695" cy="2840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Text Box 15"/>
            <p:cNvSpPr txBox="1">
              <a:spLocks noChangeArrowheads="1"/>
            </p:cNvSpPr>
            <p:nvPr/>
          </p:nvSpPr>
          <p:spPr bwMode="auto">
            <a:xfrm>
              <a:off x="5868144" y="6453336"/>
              <a:ext cx="179683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b="1" dirty="0" err="1" smtClean="0">
                  <a:solidFill>
                    <a:srgbClr val="65FD5D"/>
                  </a:solidFill>
                </a:rPr>
                <a:t>miniTAO</a:t>
              </a:r>
              <a:r>
                <a:rPr lang="en-US" altLang="ja-JP" b="1" dirty="0" smtClean="0">
                  <a:solidFill>
                    <a:srgbClr val="65FD5D"/>
                  </a:solidFill>
                </a:rPr>
                <a:t>/MAX38</a:t>
              </a:r>
              <a:endParaRPr lang="en-US" altLang="ja-JP" b="1" dirty="0">
                <a:solidFill>
                  <a:srgbClr val="65FD5D"/>
                </a:solidFill>
              </a:endParaRPr>
            </a:p>
          </p:txBody>
        </p:sp>
        <p:sp>
          <p:nvSpPr>
            <p:cNvPr id="41" name="正方形/長方形 40"/>
            <p:cNvSpPr/>
            <p:nvPr/>
          </p:nvSpPr>
          <p:spPr bwMode="auto">
            <a:xfrm>
              <a:off x="5824681" y="3973021"/>
              <a:ext cx="2131695" cy="2840355"/>
            </a:xfrm>
            <a:prstGeom prst="rect">
              <a:avLst/>
            </a:prstGeom>
            <a:noFill/>
            <a:ln w="57150">
              <a:solidFill>
                <a:srgbClr val="00FF0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grpSp>
      <p:cxnSp>
        <p:nvCxnSpPr>
          <p:cNvPr id="44" name="直線コネクタ 43"/>
          <p:cNvCxnSpPr>
            <a:stCxn id="39" idx="0"/>
          </p:cNvCxnSpPr>
          <p:nvPr/>
        </p:nvCxnSpPr>
        <p:spPr>
          <a:xfrm flipH="1" flipV="1">
            <a:off x="7783815" y="3973021"/>
            <a:ext cx="676229" cy="608107"/>
          </a:xfrm>
          <a:prstGeom prst="line">
            <a:avLst/>
          </a:prstGeom>
          <a:ln w="50800">
            <a:solidFill>
              <a:srgbClr val="65FD5D"/>
            </a:solidFill>
          </a:ln>
        </p:spPr>
        <p:style>
          <a:lnRef idx="1">
            <a:schemeClr val="accent1"/>
          </a:lnRef>
          <a:fillRef idx="0">
            <a:schemeClr val="accent1"/>
          </a:fillRef>
          <a:effectRef idx="0">
            <a:schemeClr val="accent1"/>
          </a:effectRef>
          <a:fontRef idx="minor">
            <a:schemeClr val="tx1"/>
          </a:fontRef>
        </p:style>
      </p:cxnSp>
      <p:sp>
        <p:nvSpPr>
          <p:cNvPr id="35" name="Text Box 15"/>
          <p:cNvSpPr txBox="1">
            <a:spLocks noChangeArrowheads="1"/>
          </p:cNvSpPr>
          <p:nvPr/>
        </p:nvSpPr>
        <p:spPr bwMode="auto">
          <a:xfrm>
            <a:off x="8041159" y="4221088"/>
            <a:ext cx="99533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b="1" dirty="0" err="1" smtClean="0">
                <a:solidFill>
                  <a:srgbClr val="FFFF00"/>
                </a:solidFill>
              </a:rPr>
              <a:t>miniTAO</a:t>
            </a:r>
            <a:endParaRPr lang="en-US" altLang="ja-JP" b="1" dirty="0">
              <a:solidFill>
                <a:srgbClr val="FFFF00"/>
              </a:solidFill>
            </a:endParaRPr>
          </a:p>
        </p:txBody>
      </p:sp>
      <p:cxnSp>
        <p:nvCxnSpPr>
          <p:cNvPr id="46" name="直線コネクタ 45"/>
          <p:cNvCxnSpPr>
            <a:stCxn id="39" idx="4"/>
          </p:cNvCxnSpPr>
          <p:nvPr/>
        </p:nvCxnSpPr>
        <p:spPr>
          <a:xfrm flipH="1">
            <a:off x="7783815" y="5373216"/>
            <a:ext cx="676229" cy="1440160"/>
          </a:xfrm>
          <a:prstGeom prst="line">
            <a:avLst/>
          </a:prstGeom>
          <a:ln w="50800">
            <a:solidFill>
              <a:srgbClr val="65FD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627007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childTnLst>
                                </p:cTn>
                              </p:par>
                              <p:par>
                                <p:cTn id="13" presetID="10"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1000"/>
                                        <p:tgtEl>
                                          <p:spTgt spid="46"/>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7" end="17"/>
                                            </p:txEl>
                                          </p:spTgt>
                                        </p:tgtEl>
                                        <p:attrNameLst>
                                          <p:attrName>style.visibility</p:attrName>
                                        </p:attrNameLst>
                                      </p:cBhvr>
                                      <p:to>
                                        <p:strVal val="visible"/>
                                      </p:to>
                                    </p:set>
                                    <p:animEffect transition="in" filter="fade">
                                      <p:cBhvr>
                                        <p:cTn id="21" dur="1000"/>
                                        <p:tgtEl>
                                          <p:spTgt spid="3">
                                            <p:txEl>
                                              <p:pRg st="17" end="1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8" end="18"/>
                                            </p:txEl>
                                          </p:spTgt>
                                        </p:tgtEl>
                                        <p:attrNameLst>
                                          <p:attrName>style.visibility</p:attrName>
                                        </p:attrNameLst>
                                      </p:cBhvr>
                                      <p:to>
                                        <p:strVal val="visible"/>
                                      </p:to>
                                    </p:set>
                                    <p:animEffect transition="in" filter="fade">
                                      <p:cBhvr>
                                        <p:cTn id="24" dur="1000"/>
                                        <p:tgtEl>
                                          <p:spTgt spid="3">
                                            <p:txEl>
                                              <p:pRg st="18" end="1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9" end="19"/>
                                            </p:txEl>
                                          </p:spTgt>
                                        </p:tgtEl>
                                        <p:attrNameLst>
                                          <p:attrName>style.visibility</p:attrName>
                                        </p:attrNameLst>
                                      </p:cBhvr>
                                      <p:to>
                                        <p:strVal val="visible"/>
                                      </p:to>
                                    </p:set>
                                    <p:animEffect transition="in" filter="fade">
                                      <p:cBhvr>
                                        <p:cTn id="27" dur="1000"/>
                                        <p:tgtEl>
                                          <p:spTgt spid="3">
                                            <p:txEl>
                                              <p:pRg st="19" end="1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20" end="20"/>
                                            </p:txEl>
                                          </p:spTgt>
                                        </p:tgtEl>
                                        <p:attrNameLst>
                                          <p:attrName>style.visibility</p:attrName>
                                        </p:attrNameLst>
                                      </p:cBhvr>
                                      <p:to>
                                        <p:strVal val="visible"/>
                                      </p:to>
                                    </p:set>
                                    <p:animEffect transition="in" filter="fade">
                                      <p:cBhvr>
                                        <p:cTn id="30" dur="1000"/>
                                        <p:tgtEl>
                                          <p:spTgt spid="3">
                                            <p:txEl>
                                              <p:pRg st="20" end="2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21" end="21"/>
                                            </p:txEl>
                                          </p:spTgt>
                                        </p:tgtEl>
                                        <p:attrNameLst>
                                          <p:attrName>style.visibility</p:attrName>
                                        </p:attrNameLst>
                                      </p:cBhvr>
                                      <p:to>
                                        <p:strVal val="visible"/>
                                      </p:to>
                                    </p:set>
                                    <p:animEffect transition="in" filter="fade">
                                      <p:cBhvr>
                                        <p:cTn id="33" dur="1000"/>
                                        <p:tgtEl>
                                          <p:spTgt spid="3">
                                            <p:txEl>
                                              <p:pRg st="21" end="2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22" end="22"/>
                                            </p:txEl>
                                          </p:spTgt>
                                        </p:tgtEl>
                                        <p:attrNameLst>
                                          <p:attrName>style.visibility</p:attrName>
                                        </p:attrNameLst>
                                      </p:cBhvr>
                                      <p:to>
                                        <p:strVal val="visible"/>
                                      </p:to>
                                    </p:set>
                                    <p:animEffect transition="in" filter="fade">
                                      <p:cBhvr>
                                        <p:cTn id="36" dur="1000"/>
                                        <p:tgtEl>
                                          <p:spTgt spid="3">
                                            <p:txEl>
                                              <p:pRg st="22" end="2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23" end="23"/>
                                            </p:txEl>
                                          </p:spTgt>
                                        </p:tgtEl>
                                        <p:attrNameLst>
                                          <p:attrName>style.visibility</p:attrName>
                                        </p:attrNameLst>
                                      </p:cBhvr>
                                      <p:to>
                                        <p:strVal val="visible"/>
                                      </p:to>
                                    </p:set>
                                    <p:animEffect transition="in" filter="fade">
                                      <p:cBhvr>
                                        <p:cTn id="39" dur="1000"/>
                                        <p:tgtEl>
                                          <p:spTgt spid="3">
                                            <p:txEl>
                                              <p:pRg st="23" end="2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24" end="24"/>
                                            </p:txEl>
                                          </p:spTgt>
                                        </p:tgtEl>
                                        <p:attrNameLst>
                                          <p:attrName>style.visibility</p:attrName>
                                        </p:attrNameLst>
                                      </p:cBhvr>
                                      <p:to>
                                        <p:strVal val="visible"/>
                                      </p:to>
                                    </p:set>
                                    <p:animEffect transition="in" filter="fade">
                                      <p:cBhvr>
                                        <p:cTn id="42" dur="1000"/>
                                        <p:tgtEl>
                                          <p:spTgt spid="3">
                                            <p:txEl>
                                              <p:pRg st="24" end="2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25" end="25"/>
                                            </p:txEl>
                                          </p:spTgt>
                                        </p:tgtEl>
                                        <p:attrNameLst>
                                          <p:attrName>style.visibility</p:attrName>
                                        </p:attrNameLst>
                                      </p:cBhvr>
                                      <p:to>
                                        <p:strVal val="visible"/>
                                      </p:to>
                                    </p:set>
                                    <p:animEffect transition="in" filter="fade">
                                      <p:cBhvr>
                                        <p:cTn id="45" dur="1000"/>
                                        <p:tgtEl>
                                          <p:spTgt spid="3">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3052" y="3414649"/>
            <a:ext cx="2872740" cy="3383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コンテンツ プレースホルダー 2"/>
          <p:cNvSpPr>
            <a:spLocks noGrp="1"/>
          </p:cNvSpPr>
          <p:nvPr>
            <p:ph idx="1"/>
          </p:nvPr>
        </p:nvSpPr>
        <p:spPr>
          <a:xfrm>
            <a:off x="35497" y="836712"/>
            <a:ext cx="9108503" cy="4923108"/>
          </a:xfrm>
        </p:spPr>
        <p:txBody>
          <a:bodyPr>
            <a:normAutofit/>
          </a:bodyPr>
          <a:lstStyle/>
          <a:p>
            <a:r>
              <a:rPr lang="en-US" altLang="ja-JP" sz="2000" dirty="0" smtClean="0">
                <a:solidFill>
                  <a:schemeClr val="bg1"/>
                </a:solidFill>
              </a:rPr>
              <a:t>Spatially resolved images of Mz3 at 18 and 31 um were obtained.</a:t>
            </a:r>
          </a:p>
          <a:p>
            <a:endParaRPr kumimoji="1" lang="en-US" altLang="ja-JP" sz="2000" dirty="0" smtClean="0">
              <a:solidFill>
                <a:schemeClr val="bg1"/>
              </a:solidFill>
            </a:endParaRPr>
          </a:p>
          <a:p>
            <a:r>
              <a:rPr kumimoji="1" lang="en-US" altLang="ja-JP" sz="2000" dirty="0" smtClean="0">
                <a:solidFill>
                  <a:schemeClr val="bg1"/>
                </a:solidFill>
              </a:rPr>
              <a:t>A bright peak is seen at the center of the 18-um image.</a:t>
            </a:r>
          </a:p>
          <a:p>
            <a:endParaRPr kumimoji="1" lang="en-US" altLang="ja-JP" sz="2000" dirty="0" smtClean="0">
              <a:solidFill>
                <a:schemeClr val="bg1"/>
              </a:solidFill>
            </a:endParaRPr>
          </a:p>
          <a:p>
            <a:r>
              <a:rPr lang="en-US" altLang="ja-JP" sz="2000" dirty="0" smtClean="0">
                <a:solidFill>
                  <a:schemeClr val="bg1"/>
                </a:solidFill>
              </a:rPr>
              <a:t>The 18-um image well resembles the 17-um image obtained by Smith (2005).</a:t>
            </a:r>
          </a:p>
          <a:p>
            <a:endParaRPr lang="en-US" altLang="ja-JP" sz="2000" dirty="0" smtClean="0">
              <a:solidFill>
                <a:schemeClr val="bg1"/>
              </a:solidFill>
            </a:endParaRPr>
          </a:p>
          <a:p>
            <a:r>
              <a:rPr lang="en-US" altLang="ja-JP" sz="2000" dirty="0" smtClean="0">
                <a:solidFill>
                  <a:schemeClr val="bg1"/>
                </a:solidFill>
              </a:rPr>
              <a:t>The central region is also bright in the 31-um image.</a:t>
            </a:r>
          </a:p>
          <a:p>
            <a:endParaRPr kumimoji="1" lang="ja-JP" altLang="en-US" sz="2000" dirty="0">
              <a:solidFill>
                <a:schemeClr val="bg1"/>
              </a:solidFill>
            </a:endParaRPr>
          </a:p>
        </p:txBody>
      </p:sp>
      <p:sp>
        <p:nvSpPr>
          <p:cNvPr id="19" name="Text Box 9"/>
          <p:cNvSpPr txBox="1">
            <a:spLocks noChangeArrowheads="1"/>
          </p:cNvSpPr>
          <p:nvPr/>
        </p:nvSpPr>
        <p:spPr bwMode="auto">
          <a:xfrm>
            <a:off x="6267480" y="6444044"/>
            <a:ext cx="13293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a:solidFill>
                  <a:schemeClr val="bg1"/>
                </a:solidFill>
              </a:rPr>
              <a:t>contour : 3σ</a:t>
            </a:r>
          </a:p>
        </p:txBody>
      </p:sp>
      <p:sp>
        <p:nvSpPr>
          <p:cNvPr id="20" name="Text Box 9"/>
          <p:cNvSpPr txBox="1">
            <a:spLocks noChangeArrowheads="1"/>
          </p:cNvSpPr>
          <p:nvPr/>
        </p:nvSpPr>
        <p:spPr bwMode="auto">
          <a:xfrm>
            <a:off x="6195472" y="3419708"/>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800" dirty="0" smtClean="0">
                <a:solidFill>
                  <a:schemeClr val="bg1"/>
                </a:solidFill>
              </a:rPr>
              <a:t>31.7 um</a:t>
            </a:r>
            <a:endParaRPr lang="en-US" altLang="ja-JP" sz="2800" dirty="0">
              <a:solidFill>
                <a:schemeClr val="bg1"/>
              </a:solidFill>
            </a:endParaRPr>
          </a:p>
        </p:txBody>
      </p:sp>
      <p:sp>
        <p:nvSpPr>
          <p:cNvPr id="23" name="Line 11"/>
          <p:cNvSpPr>
            <a:spLocks noChangeShapeType="1"/>
          </p:cNvSpPr>
          <p:nvPr/>
        </p:nvSpPr>
        <p:spPr bwMode="auto">
          <a:xfrm>
            <a:off x="6987560" y="4427820"/>
            <a:ext cx="0" cy="1332000"/>
          </a:xfrm>
          <a:prstGeom prst="line">
            <a:avLst/>
          </a:prstGeom>
          <a:noFill/>
          <a:ln w="57150">
            <a:solidFill>
              <a:schemeClr val="bg1"/>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24" name="Text Box 12"/>
          <p:cNvSpPr txBox="1">
            <a:spLocks noChangeArrowheads="1"/>
          </p:cNvSpPr>
          <p:nvPr/>
        </p:nvSpPr>
        <p:spPr bwMode="auto">
          <a:xfrm>
            <a:off x="6389319" y="4883364"/>
            <a:ext cx="59824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chemeClr val="bg1"/>
                </a:solidFill>
              </a:rPr>
              <a:t>20</a:t>
            </a:r>
            <a:r>
              <a:rPr lang="en-US" altLang="ja-JP" sz="2400" dirty="0">
                <a:solidFill>
                  <a:schemeClr val="bg1"/>
                </a:solidFill>
                <a:latin typeface="Arial"/>
              </a:rPr>
              <a:t>”</a:t>
            </a:r>
            <a:endParaRPr lang="en-US" altLang="ja-JP" sz="2400" dirty="0">
              <a:solidFill>
                <a:schemeClr val="bg1"/>
              </a:solidFill>
            </a:endParaRPr>
          </a:p>
        </p:txBody>
      </p:sp>
      <p:pic>
        <p:nvPicPr>
          <p:cNvPr id="14"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0" y="3537595"/>
            <a:ext cx="2971800" cy="3345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 Box 9"/>
          <p:cNvSpPr txBox="1">
            <a:spLocks noChangeArrowheads="1"/>
          </p:cNvSpPr>
          <p:nvPr/>
        </p:nvSpPr>
        <p:spPr bwMode="auto">
          <a:xfrm>
            <a:off x="91480" y="6484099"/>
            <a:ext cx="13293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a:solidFill>
                  <a:schemeClr val="bg1"/>
                </a:solidFill>
              </a:rPr>
              <a:t>contour : 3σ</a:t>
            </a:r>
          </a:p>
        </p:txBody>
      </p:sp>
      <p:sp>
        <p:nvSpPr>
          <p:cNvPr id="16" name="Line 11"/>
          <p:cNvSpPr>
            <a:spLocks noChangeShapeType="1"/>
          </p:cNvSpPr>
          <p:nvPr/>
        </p:nvSpPr>
        <p:spPr bwMode="auto">
          <a:xfrm>
            <a:off x="883568" y="4463543"/>
            <a:ext cx="0" cy="1332000"/>
          </a:xfrm>
          <a:prstGeom prst="line">
            <a:avLst/>
          </a:prstGeom>
          <a:noFill/>
          <a:ln w="57150">
            <a:solidFill>
              <a:schemeClr val="bg1"/>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17" name="Text Box 12"/>
          <p:cNvSpPr txBox="1">
            <a:spLocks noChangeArrowheads="1"/>
          </p:cNvSpPr>
          <p:nvPr/>
        </p:nvSpPr>
        <p:spPr bwMode="auto">
          <a:xfrm>
            <a:off x="285327" y="4919087"/>
            <a:ext cx="59824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chemeClr val="bg1"/>
                </a:solidFill>
              </a:rPr>
              <a:t>20</a:t>
            </a:r>
            <a:r>
              <a:rPr lang="en-US" altLang="ja-JP" sz="2400" dirty="0">
                <a:solidFill>
                  <a:schemeClr val="bg1"/>
                </a:solidFill>
                <a:latin typeface="Arial"/>
              </a:rPr>
              <a:t>”</a:t>
            </a:r>
            <a:endParaRPr lang="en-US" altLang="ja-JP" sz="2400" dirty="0">
              <a:solidFill>
                <a:schemeClr val="bg1"/>
              </a:solidFill>
            </a:endParaRPr>
          </a:p>
        </p:txBody>
      </p:sp>
      <p:sp>
        <p:nvSpPr>
          <p:cNvPr id="22" name="Text Box 9"/>
          <p:cNvSpPr txBox="1">
            <a:spLocks noChangeArrowheads="1"/>
          </p:cNvSpPr>
          <p:nvPr/>
        </p:nvSpPr>
        <p:spPr bwMode="auto">
          <a:xfrm>
            <a:off x="19472" y="3459763"/>
            <a:ext cx="1382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800" dirty="0" smtClean="0">
                <a:solidFill>
                  <a:schemeClr val="bg1"/>
                </a:solidFill>
              </a:rPr>
              <a:t>18.7 um</a:t>
            </a:r>
            <a:endParaRPr lang="en-US" altLang="ja-JP" sz="2800" dirty="0">
              <a:solidFill>
                <a:schemeClr val="bg1"/>
              </a:solidFill>
            </a:endParaRPr>
          </a:p>
        </p:txBody>
      </p:sp>
      <p:grpSp>
        <p:nvGrpSpPr>
          <p:cNvPr id="38" name="グループ化 37"/>
          <p:cNvGrpSpPr/>
          <p:nvPr/>
        </p:nvGrpSpPr>
        <p:grpSpPr>
          <a:xfrm>
            <a:off x="6444208" y="3583738"/>
            <a:ext cx="2339721" cy="2941606"/>
            <a:chOff x="6714507" y="3502438"/>
            <a:chExt cx="2339721" cy="2941606"/>
          </a:xfrm>
        </p:grpSpPr>
        <p:pic>
          <p:nvPicPr>
            <p:cNvPr id="28" name="Picture 2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14507" y="3502438"/>
              <a:ext cx="2339721" cy="29416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6" name="Text Box 9"/>
            <p:cNvSpPr txBox="1">
              <a:spLocks noChangeArrowheads="1"/>
            </p:cNvSpPr>
            <p:nvPr/>
          </p:nvSpPr>
          <p:spPr bwMode="auto">
            <a:xfrm>
              <a:off x="6859855" y="3635732"/>
              <a:ext cx="952505" cy="369332"/>
            </a:xfrm>
            <a:prstGeom prst="rect">
              <a:avLst/>
            </a:prstGeom>
            <a:solidFill>
              <a:schemeClr val="bg1"/>
            </a:solidFill>
            <a:ln>
              <a:noFill/>
            </a:ln>
            <a:effectLst/>
            <a:extLst/>
          </p:spPr>
          <p:txBody>
            <a:bodyPr wrap="none">
              <a:spAutoFit/>
            </a:bodyPr>
            <a:lstStyle/>
            <a:p>
              <a:r>
                <a:rPr lang="en-US" altLang="ja-JP" dirty="0" smtClean="0"/>
                <a:t>17.0 um</a:t>
              </a:r>
              <a:endParaRPr lang="en-US" altLang="ja-JP" dirty="0"/>
            </a:p>
          </p:txBody>
        </p:sp>
        <p:sp>
          <p:nvSpPr>
            <p:cNvPr id="37" name="Text Box 9"/>
            <p:cNvSpPr txBox="1">
              <a:spLocks noChangeArrowheads="1"/>
            </p:cNvSpPr>
            <p:nvPr/>
          </p:nvSpPr>
          <p:spPr bwMode="auto">
            <a:xfrm>
              <a:off x="6786515" y="6011996"/>
              <a:ext cx="1362874" cy="369332"/>
            </a:xfrm>
            <a:prstGeom prst="rect">
              <a:avLst/>
            </a:prstGeom>
            <a:solidFill>
              <a:schemeClr val="bg1"/>
            </a:solidFill>
            <a:ln>
              <a:noFill/>
            </a:ln>
            <a:effectLst/>
            <a:extLst/>
          </p:spPr>
          <p:txBody>
            <a:bodyPr wrap="none">
              <a:spAutoFit/>
            </a:bodyPr>
            <a:lstStyle/>
            <a:p>
              <a:r>
                <a:rPr lang="en-US" altLang="ja-JP" dirty="0" smtClean="0"/>
                <a:t>Smith+ 2005</a:t>
              </a:r>
              <a:endParaRPr lang="en-US" altLang="ja-JP" dirty="0"/>
            </a:p>
          </p:txBody>
        </p:sp>
      </p:grpSp>
      <p:sp>
        <p:nvSpPr>
          <p:cNvPr id="21" name="円/楕円 20"/>
          <p:cNvSpPr/>
          <p:nvPr/>
        </p:nvSpPr>
        <p:spPr bwMode="auto">
          <a:xfrm>
            <a:off x="7452320" y="4653136"/>
            <a:ext cx="576064" cy="576064"/>
          </a:xfrm>
          <a:prstGeom prst="ellipse">
            <a:avLst/>
          </a:prstGeom>
          <a:noFill/>
          <a:ln w="57150">
            <a:solidFill>
              <a:srgbClr val="00FFFF"/>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2" name="タイトル 1"/>
          <p:cNvSpPr>
            <a:spLocks noGrp="1"/>
          </p:cNvSpPr>
          <p:nvPr>
            <p:ph type="title"/>
          </p:nvPr>
        </p:nvSpPr>
        <p:spPr>
          <a:xfrm>
            <a:off x="457200" y="-27384"/>
            <a:ext cx="8229600" cy="1143000"/>
          </a:xfrm>
        </p:spPr>
        <p:txBody>
          <a:bodyPr/>
          <a:lstStyle/>
          <a:p>
            <a:r>
              <a:rPr lang="en-US" altLang="ja-JP" dirty="0" smtClean="0">
                <a:solidFill>
                  <a:schemeClr val="bg1"/>
                </a:solidFill>
              </a:rPr>
              <a:t>Results Mz3</a:t>
            </a:r>
            <a:endParaRPr kumimoji="1" lang="ja-JP" altLang="en-US" dirty="0">
              <a:solidFill>
                <a:schemeClr val="bg1"/>
              </a:solidFill>
            </a:endParaRP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75856" y="3681318"/>
            <a:ext cx="2634790" cy="2947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Text Box 9"/>
          <p:cNvSpPr txBox="1">
            <a:spLocks noChangeArrowheads="1"/>
          </p:cNvSpPr>
          <p:nvPr/>
        </p:nvSpPr>
        <p:spPr bwMode="auto">
          <a:xfrm>
            <a:off x="3261898" y="3612163"/>
            <a:ext cx="110799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800" dirty="0" smtClean="0">
                <a:solidFill>
                  <a:schemeClr val="bg1"/>
                </a:solidFill>
              </a:rPr>
              <a:t>25 um</a:t>
            </a:r>
            <a:endParaRPr lang="en-US" altLang="ja-JP" sz="2800" dirty="0">
              <a:solidFill>
                <a:schemeClr val="bg1"/>
              </a:solidFill>
            </a:endParaRPr>
          </a:p>
        </p:txBody>
      </p:sp>
      <p:sp>
        <p:nvSpPr>
          <p:cNvPr id="26" name="Text Box 9"/>
          <p:cNvSpPr txBox="1">
            <a:spLocks noChangeArrowheads="1"/>
          </p:cNvSpPr>
          <p:nvPr/>
        </p:nvSpPr>
        <p:spPr bwMode="auto">
          <a:xfrm>
            <a:off x="3347864" y="6309320"/>
            <a:ext cx="13293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a:solidFill>
                  <a:schemeClr val="bg1"/>
                </a:solidFill>
              </a:rPr>
              <a:t>contour : 3σ</a:t>
            </a:r>
          </a:p>
        </p:txBody>
      </p:sp>
      <p:sp>
        <p:nvSpPr>
          <p:cNvPr id="27" name="Line 11"/>
          <p:cNvSpPr>
            <a:spLocks noChangeShapeType="1"/>
          </p:cNvSpPr>
          <p:nvPr/>
        </p:nvSpPr>
        <p:spPr bwMode="auto">
          <a:xfrm>
            <a:off x="3730081" y="4473264"/>
            <a:ext cx="0" cy="1332000"/>
          </a:xfrm>
          <a:prstGeom prst="line">
            <a:avLst/>
          </a:prstGeom>
          <a:noFill/>
          <a:ln w="57150">
            <a:solidFill>
              <a:schemeClr val="bg1"/>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29" name="Text Box 12"/>
          <p:cNvSpPr txBox="1">
            <a:spLocks noChangeArrowheads="1"/>
          </p:cNvSpPr>
          <p:nvPr/>
        </p:nvSpPr>
        <p:spPr bwMode="auto">
          <a:xfrm>
            <a:off x="3131840" y="4928808"/>
            <a:ext cx="59824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400" dirty="0" smtClean="0">
                <a:solidFill>
                  <a:schemeClr val="bg1"/>
                </a:solidFill>
              </a:rPr>
              <a:t>20</a:t>
            </a:r>
            <a:r>
              <a:rPr lang="en-US" altLang="ja-JP" sz="2400" dirty="0">
                <a:solidFill>
                  <a:schemeClr val="bg1"/>
                </a:solidFill>
                <a:latin typeface="Arial"/>
              </a:rPr>
              <a:t>”</a:t>
            </a:r>
            <a:endParaRPr lang="en-US" altLang="ja-JP" sz="2400" dirty="0">
              <a:solidFill>
                <a:schemeClr val="bg1"/>
              </a:solidFill>
            </a:endParaRPr>
          </a:p>
        </p:txBody>
      </p:sp>
    </p:spTree>
    <p:extLst>
      <p:ext uri="{BB962C8B-B14F-4D97-AF65-F5344CB8AC3E}">
        <p14:creationId xmlns:p14="http://schemas.microsoft.com/office/powerpoint/2010/main" xmlns="" val="15319578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8"/>
                                        </p:tgtEl>
                                      </p:cBhvr>
                                    </p:animEffect>
                                    <p:set>
                                      <p:cBhvr>
                                        <p:cTn id="12" dur="1" fill="hold">
                                          <p:stCondLst>
                                            <p:cond delay="499"/>
                                          </p:stCondLst>
                                        </p:cTn>
                                        <p:tgtEl>
                                          <p:spTgt spid="3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7150">
          <a:solidFill>
            <a:srgbClr val="00FF0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a:lstStyle>
        <a:defPPr>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11329</TotalTime>
  <Words>3401</Words>
  <Application>Microsoft Office PowerPoint</Application>
  <PresentationFormat>画面に合わせる (4:3)</PresentationFormat>
  <Paragraphs>674</Paragraphs>
  <Slides>28</Slides>
  <Notes>19</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Office テーマ</vt:lpstr>
      <vt:lpstr>Observations of Bipolar planetary nebulae  at 30 Micron</vt:lpstr>
      <vt:lpstr>Introduction</vt:lpstr>
      <vt:lpstr>Dust souces of bipolar PNe</vt:lpstr>
      <vt:lpstr>Massive torus in the bipolar PN</vt:lpstr>
      <vt:lpstr>All bipolar PNe have a torus?</vt:lpstr>
      <vt:lpstr>Previous studies of Mz3</vt:lpstr>
      <vt:lpstr>Observations</vt:lpstr>
      <vt:lpstr>miniTAO / MAX38</vt:lpstr>
      <vt:lpstr>Results Mz3</vt:lpstr>
      <vt:lpstr>Results Hb5</vt:lpstr>
      <vt:lpstr>Analysis : photometry</vt:lpstr>
      <vt:lpstr>Analysis : mass estimation</vt:lpstr>
      <vt:lpstr>Massive dust torus in Mz3</vt:lpstr>
      <vt:lpstr>Discussion : cold torus</vt:lpstr>
      <vt:lpstr>possible explanations</vt:lpstr>
      <vt:lpstr>スライド 16</vt:lpstr>
      <vt:lpstr>スライド 17</vt:lpstr>
      <vt:lpstr>Summary</vt:lpstr>
      <vt:lpstr>end</vt:lpstr>
      <vt:lpstr>Similar torus in bipolar PN:M2-9</vt:lpstr>
      <vt:lpstr>スライド 21</vt:lpstr>
      <vt:lpstr>スライド 22</vt:lpstr>
      <vt:lpstr>スライド 23</vt:lpstr>
      <vt:lpstr>スライド 24</vt:lpstr>
      <vt:lpstr>スライド 25</vt:lpstr>
      <vt:lpstr>スライド 26</vt:lpstr>
      <vt:lpstr>スライド 27</vt:lpstr>
      <vt:lpstr>Analysis : mass estimation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kenasano</dc:creator>
  <cp:lastModifiedBy>MAX38</cp:lastModifiedBy>
  <cp:revision>1340</cp:revision>
  <dcterms:created xsi:type="dcterms:W3CDTF">2012-07-26T04:16:06Z</dcterms:created>
  <dcterms:modified xsi:type="dcterms:W3CDTF">2013-03-14T06:04:06Z</dcterms:modified>
</cp:coreProperties>
</file>