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1" r:id="rId2"/>
    <p:sldId id="331" r:id="rId3"/>
    <p:sldId id="343" r:id="rId4"/>
    <p:sldId id="333" r:id="rId5"/>
    <p:sldId id="334" r:id="rId6"/>
    <p:sldId id="345" r:id="rId7"/>
    <p:sldId id="348" r:id="rId8"/>
    <p:sldId id="336" r:id="rId9"/>
    <p:sldId id="344" r:id="rId10"/>
    <p:sldId id="356" r:id="rId11"/>
    <p:sldId id="357" r:id="rId12"/>
    <p:sldId id="358" r:id="rId13"/>
    <p:sldId id="338" r:id="rId14"/>
    <p:sldId id="292" r:id="rId15"/>
    <p:sldId id="347" r:id="rId16"/>
    <p:sldId id="339" r:id="rId17"/>
    <p:sldId id="354" r:id="rId18"/>
    <p:sldId id="355" r:id="rId19"/>
    <p:sldId id="351" r:id="rId20"/>
    <p:sldId id="352" r:id="rId21"/>
    <p:sldId id="359" r:id="rId22"/>
  </p:sldIdLst>
  <p:sldSz cx="9144000" cy="6858000" type="screen4x3"/>
  <p:notesSz cx="6734175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FF33CC"/>
    <a:srgbClr val="0099FF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6" autoAdjust="0"/>
    <p:restoredTop sz="94680" autoAdjust="0"/>
  </p:normalViewPr>
  <p:slideViewPr>
    <p:cSldViewPr>
      <p:cViewPr varScale="1">
        <p:scale>
          <a:sx n="114" d="100"/>
          <a:sy n="114" d="100"/>
        </p:scale>
        <p:origin x="-384" y="-90"/>
      </p:cViewPr>
      <p:guideLst>
        <p:guide orient="horz" pos="2160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3187" name="Rectangle 3"/>
            <p:cNvSpPr>
              <a:spLocks noChangeArrowheads="1"/>
            </p:cNvSpPr>
            <p:nvPr/>
          </p:nvSpPr>
          <p:spPr bwMode="white">
            <a:xfrm>
              <a:off x="0" y="0"/>
              <a:ext cx="5760" cy="30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93188" name="Group 4"/>
            <p:cNvGrpSpPr>
              <a:grpSpLocks/>
            </p:cNvGrpSpPr>
            <p:nvPr/>
          </p:nvGrpSpPr>
          <p:grpSpPr bwMode="auto">
            <a:xfrm>
              <a:off x="0" y="3024"/>
              <a:ext cx="5760" cy="1296"/>
              <a:chOff x="0" y="3024"/>
              <a:chExt cx="5760" cy="1296"/>
            </a:xfrm>
          </p:grpSpPr>
          <p:sp>
            <p:nvSpPr>
              <p:cNvPr id="93189" name="Rectangle 5"/>
              <p:cNvSpPr>
                <a:spLocks noChangeArrowheads="1"/>
              </p:cNvSpPr>
              <p:nvPr/>
            </p:nvSpPr>
            <p:spPr bwMode="white">
              <a:xfrm>
                <a:off x="0" y="3024"/>
                <a:ext cx="5760" cy="33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3190" name="Rectangle 6"/>
              <p:cNvSpPr>
                <a:spLocks noChangeArrowheads="1"/>
              </p:cNvSpPr>
              <p:nvPr/>
            </p:nvSpPr>
            <p:spPr bwMode="white">
              <a:xfrm>
                <a:off x="0" y="3360"/>
                <a:ext cx="5760" cy="960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93191" name="Group 7"/>
              <p:cNvGrpSpPr>
                <a:grpSpLocks/>
              </p:cNvGrpSpPr>
              <p:nvPr/>
            </p:nvGrpSpPr>
            <p:grpSpPr bwMode="auto">
              <a:xfrm>
                <a:off x="2928" y="3216"/>
                <a:ext cx="2832" cy="1104"/>
                <a:chOff x="4080" y="3622"/>
                <a:chExt cx="1680" cy="698"/>
              </a:xfrm>
            </p:grpSpPr>
            <p:sp>
              <p:nvSpPr>
                <p:cNvPr id="93192" name="Freeform 8"/>
                <p:cNvSpPr>
                  <a:spLocks/>
                </p:cNvSpPr>
                <p:nvPr/>
              </p:nvSpPr>
              <p:spPr bwMode="auto">
                <a:xfrm>
                  <a:off x="4094" y="3622"/>
                  <a:ext cx="1666" cy="698"/>
                </a:xfrm>
                <a:custGeom>
                  <a:avLst/>
                  <a:gdLst>
                    <a:gd name="T0" fmla="*/ 0 w 1666"/>
                    <a:gd name="T1" fmla="*/ 698 h 698"/>
                    <a:gd name="T2" fmla="*/ 458 w 1666"/>
                    <a:gd name="T3" fmla="*/ 436 h 698"/>
                    <a:gd name="T4" fmla="*/ 744 w 1666"/>
                    <a:gd name="T5" fmla="*/ 214 h 698"/>
                    <a:gd name="T6" fmla="*/ 910 w 1666"/>
                    <a:gd name="T7" fmla="*/ 46 h 698"/>
                    <a:gd name="T8" fmla="*/ 944 w 1666"/>
                    <a:gd name="T9" fmla="*/ 10 h 698"/>
                    <a:gd name="T10" fmla="*/ 974 w 1666"/>
                    <a:gd name="T11" fmla="*/ 0 h 698"/>
                    <a:gd name="T12" fmla="*/ 1008 w 1666"/>
                    <a:gd name="T13" fmla="*/ 2 h 698"/>
                    <a:gd name="T14" fmla="*/ 1038 w 1666"/>
                    <a:gd name="T15" fmla="*/ 15 h 698"/>
                    <a:gd name="T16" fmla="*/ 1110 w 1666"/>
                    <a:gd name="T17" fmla="*/ 164 h 698"/>
                    <a:gd name="T18" fmla="*/ 1214 w 1666"/>
                    <a:gd name="T19" fmla="*/ 292 h 698"/>
                    <a:gd name="T20" fmla="*/ 1480 w 1666"/>
                    <a:gd name="T21" fmla="*/ 482 h 698"/>
                    <a:gd name="T22" fmla="*/ 1666 w 1666"/>
                    <a:gd name="T23" fmla="*/ 600 h 698"/>
                    <a:gd name="T24" fmla="*/ 1666 w 1666"/>
                    <a:gd name="T25" fmla="*/ 698 h 698"/>
                    <a:gd name="T26" fmla="*/ 0 w 1666"/>
                    <a:gd name="T27" fmla="*/ 698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66" h="698">
                      <a:moveTo>
                        <a:pt x="0" y="698"/>
                      </a:moveTo>
                      <a:lnTo>
                        <a:pt x="458" y="436"/>
                      </a:lnTo>
                      <a:lnTo>
                        <a:pt x="744" y="214"/>
                      </a:lnTo>
                      <a:lnTo>
                        <a:pt x="910" y="46"/>
                      </a:lnTo>
                      <a:lnTo>
                        <a:pt x="944" y="10"/>
                      </a:lnTo>
                      <a:lnTo>
                        <a:pt x="974" y="0"/>
                      </a:lnTo>
                      <a:lnTo>
                        <a:pt x="1008" y="2"/>
                      </a:lnTo>
                      <a:lnTo>
                        <a:pt x="1038" y="15"/>
                      </a:lnTo>
                      <a:lnTo>
                        <a:pt x="1110" y="164"/>
                      </a:lnTo>
                      <a:lnTo>
                        <a:pt x="1214" y="292"/>
                      </a:lnTo>
                      <a:lnTo>
                        <a:pt x="1480" y="482"/>
                      </a:lnTo>
                      <a:lnTo>
                        <a:pt x="1666" y="600"/>
                      </a:lnTo>
                      <a:lnTo>
                        <a:pt x="1666" y="698"/>
                      </a:lnTo>
                      <a:lnTo>
                        <a:pt x="0" y="69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CA392">
                        <a:gamma/>
                        <a:tint val="0"/>
                        <a:invGamma/>
                      </a:srgbClr>
                    </a:gs>
                    <a:gs pos="50000">
                      <a:srgbClr val="BCA392"/>
                    </a:gs>
                    <a:gs pos="100000">
                      <a:srgbClr val="BCA392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93193" name="Group 9"/>
                <p:cNvGrpSpPr>
                  <a:grpSpLocks/>
                </p:cNvGrpSpPr>
                <p:nvPr/>
              </p:nvGrpSpPr>
              <p:grpSpPr bwMode="auto">
                <a:xfrm>
                  <a:off x="4080" y="3643"/>
                  <a:ext cx="1680" cy="623"/>
                  <a:chOff x="4080" y="3643"/>
                  <a:chExt cx="1680" cy="623"/>
                </a:xfrm>
              </p:grpSpPr>
              <p:sp>
                <p:nvSpPr>
                  <p:cNvPr id="93194" name="Freeform 10"/>
                  <p:cNvSpPr>
                    <a:spLocks/>
                  </p:cNvSpPr>
                  <p:nvPr/>
                </p:nvSpPr>
                <p:spPr bwMode="auto">
                  <a:xfrm>
                    <a:off x="5138" y="3643"/>
                    <a:ext cx="622" cy="611"/>
                  </a:xfrm>
                  <a:custGeom>
                    <a:avLst/>
                    <a:gdLst>
                      <a:gd name="T0" fmla="*/ 134 w 622"/>
                      <a:gd name="T1" fmla="*/ 255 h 611"/>
                      <a:gd name="T2" fmla="*/ 224 w 622"/>
                      <a:gd name="T3" fmla="*/ 341 h 611"/>
                      <a:gd name="T4" fmla="*/ 322 w 622"/>
                      <a:gd name="T5" fmla="*/ 418 h 611"/>
                      <a:gd name="T6" fmla="*/ 328 w 622"/>
                      <a:gd name="T7" fmla="*/ 425 h 611"/>
                      <a:gd name="T8" fmla="*/ 335 w 622"/>
                      <a:gd name="T9" fmla="*/ 431 h 611"/>
                      <a:gd name="T10" fmla="*/ 349 w 622"/>
                      <a:gd name="T11" fmla="*/ 443 h 611"/>
                      <a:gd name="T12" fmla="*/ 399 w 622"/>
                      <a:gd name="T13" fmla="*/ 478 h 611"/>
                      <a:gd name="T14" fmla="*/ 562 w 622"/>
                      <a:gd name="T15" fmla="*/ 577 h 611"/>
                      <a:gd name="T16" fmla="*/ 598 w 622"/>
                      <a:gd name="T17" fmla="*/ 595 h 611"/>
                      <a:gd name="T18" fmla="*/ 622 w 622"/>
                      <a:gd name="T19" fmla="*/ 611 h 611"/>
                      <a:gd name="T20" fmla="*/ 622 w 622"/>
                      <a:gd name="T21" fmla="*/ 547 h 611"/>
                      <a:gd name="T22" fmla="*/ 590 w 622"/>
                      <a:gd name="T23" fmla="*/ 531 h 611"/>
                      <a:gd name="T24" fmla="*/ 501 w 622"/>
                      <a:gd name="T25" fmla="*/ 467 h 611"/>
                      <a:gd name="T26" fmla="*/ 477 w 622"/>
                      <a:gd name="T27" fmla="*/ 452 h 611"/>
                      <a:gd name="T28" fmla="*/ 464 w 622"/>
                      <a:gd name="T29" fmla="*/ 445 h 611"/>
                      <a:gd name="T30" fmla="*/ 458 w 622"/>
                      <a:gd name="T31" fmla="*/ 443 h 611"/>
                      <a:gd name="T32" fmla="*/ 452 w 622"/>
                      <a:gd name="T33" fmla="*/ 441 h 611"/>
                      <a:gd name="T34" fmla="*/ 214 w 622"/>
                      <a:gd name="T35" fmla="*/ 276 h 611"/>
                      <a:gd name="T36" fmla="*/ 115 w 622"/>
                      <a:gd name="T37" fmla="*/ 181 h 611"/>
                      <a:gd name="T38" fmla="*/ 69 w 622"/>
                      <a:gd name="T39" fmla="*/ 125 h 611"/>
                      <a:gd name="T40" fmla="*/ 30 w 622"/>
                      <a:gd name="T41" fmla="*/ 64 h 611"/>
                      <a:gd name="T42" fmla="*/ 9 w 622"/>
                      <a:gd name="T43" fmla="*/ 21 h 611"/>
                      <a:gd name="T44" fmla="*/ 3 w 622"/>
                      <a:gd name="T45" fmla="*/ 7 h 611"/>
                      <a:gd name="T46" fmla="*/ 2 w 622"/>
                      <a:gd name="T47" fmla="*/ 4 h 611"/>
                      <a:gd name="T48" fmla="*/ 1 w 622"/>
                      <a:gd name="T49" fmla="*/ 1 h 611"/>
                      <a:gd name="T50" fmla="*/ 1 w 622"/>
                      <a:gd name="T51" fmla="*/ 0 h 611"/>
                      <a:gd name="T52" fmla="*/ 0 w 622"/>
                      <a:gd name="T53" fmla="*/ 0 h 611"/>
                      <a:gd name="T54" fmla="*/ 0 w 622"/>
                      <a:gd name="T55" fmla="*/ 0 h 611"/>
                      <a:gd name="T56" fmla="*/ 0 w 622"/>
                      <a:gd name="T57" fmla="*/ 0 h 611"/>
                      <a:gd name="T58" fmla="*/ 0 w 622"/>
                      <a:gd name="T59" fmla="*/ 0 h 611"/>
                      <a:gd name="T60" fmla="*/ 0 w 622"/>
                      <a:gd name="T61" fmla="*/ 0 h 611"/>
                      <a:gd name="T62" fmla="*/ 0 w 622"/>
                      <a:gd name="T63" fmla="*/ 0 h 611"/>
                      <a:gd name="T64" fmla="*/ 0 w 622"/>
                      <a:gd name="T65" fmla="*/ 0 h 611"/>
                      <a:gd name="T66" fmla="*/ 0 w 622"/>
                      <a:gd name="T67" fmla="*/ 0 h 611"/>
                      <a:gd name="T68" fmla="*/ 0 w 622"/>
                      <a:gd name="T69" fmla="*/ 0 h 611"/>
                      <a:gd name="T70" fmla="*/ 0 w 622"/>
                      <a:gd name="T71" fmla="*/ 0 h 611"/>
                      <a:gd name="T72" fmla="*/ 0 w 622"/>
                      <a:gd name="T73" fmla="*/ 0 h 611"/>
                      <a:gd name="T74" fmla="*/ 0 w 622"/>
                      <a:gd name="T75" fmla="*/ 0 h 611"/>
                      <a:gd name="T76" fmla="*/ 0 w 622"/>
                      <a:gd name="T77" fmla="*/ 0 h 611"/>
                      <a:gd name="T78" fmla="*/ 0 w 622"/>
                      <a:gd name="T79" fmla="*/ 0 h 611"/>
                      <a:gd name="T80" fmla="*/ 0 w 622"/>
                      <a:gd name="T81" fmla="*/ 0 h 611"/>
                      <a:gd name="T82" fmla="*/ 0 w 622"/>
                      <a:gd name="T83" fmla="*/ 0 h 611"/>
                      <a:gd name="T84" fmla="*/ 0 w 622"/>
                      <a:gd name="T85" fmla="*/ 0 h 611"/>
                      <a:gd name="T86" fmla="*/ 0 w 622"/>
                      <a:gd name="T87" fmla="*/ 1 h 611"/>
                      <a:gd name="T88" fmla="*/ 0 w 622"/>
                      <a:gd name="T89" fmla="*/ 1 h 611"/>
                      <a:gd name="T90" fmla="*/ 1 w 622"/>
                      <a:gd name="T91" fmla="*/ 2 h 611"/>
                      <a:gd name="T92" fmla="*/ 1 w 622"/>
                      <a:gd name="T93" fmla="*/ 3 h 611"/>
                      <a:gd name="T94" fmla="*/ 5 w 622"/>
                      <a:gd name="T95" fmla="*/ 15 h 611"/>
                      <a:gd name="T96" fmla="*/ 23 w 622"/>
                      <a:gd name="T97" fmla="*/ 65 h 611"/>
                      <a:gd name="T98" fmla="*/ 52 w 622"/>
                      <a:gd name="T99" fmla="*/ 129 h 611"/>
                      <a:gd name="T100" fmla="*/ 87 w 622"/>
                      <a:gd name="T101" fmla="*/ 190 h 611"/>
                      <a:gd name="T102" fmla="*/ 109 w 622"/>
                      <a:gd name="T103" fmla="*/ 224 h 611"/>
                      <a:gd name="T104" fmla="*/ 134 w 622"/>
                      <a:gd name="T105" fmla="*/ 255 h 6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22" h="611">
                        <a:moveTo>
                          <a:pt x="134" y="255"/>
                        </a:moveTo>
                        <a:lnTo>
                          <a:pt x="224" y="341"/>
                        </a:lnTo>
                        <a:lnTo>
                          <a:pt x="322" y="418"/>
                        </a:lnTo>
                        <a:lnTo>
                          <a:pt x="328" y="425"/>
                        </a:lnTo>
                        <a:lnTo>
                          <a:pt x="335" y="431"/>
                        </a:lnTo>
                        <a:lnTo>
                          <a:pt x="349" y="443"/>
                        </a:lnTo>
                        <a:lnTo>
                          <a:pt x="399" y="478"/>
                        </a:lnTo>
                        <a:lnTo>
                          <a:pt x="562" y="577"/>
                        </a:lnTo>
                        <a:lnTo>
                          <a:pt x="598" y="595"/>
                        </a:lnTo>
                        <a:lnTo>
                          <a:pt x="622" y="611"/>
                        </a:lnTo>
                        <a:lnTo>
                          <a:pt x="622" y="547"/>
                        </a:lnTo>
                        <a:lnTo>
                          <a:pt x="590" y="531"/>
                        </a:lnTo>
                        <a:lnTo>
                          <a:pt x="501" y="467"/>
                        </a:lnTo>
                        <a:lnTo>
                          <a:pt x="477" y="452"/>
                        </a:lnTo>
                        <a:lnTo>
                          <a:pt x="464" y="445"/>
                        </a:lnTo>
                        <a:lnTo>
                          <a:pt x="458" y="443"/>
                        </a:lnTo>
                        <a:lnTo>
                          <a:pt x="452" y="441"/>
                        </a:lnTo>
                        <a:lnTo>
                          <a:pt x="214" y="276"/>
                        </a:lnTo>
                        <a:lnTo>
                          <a:pt x="115" y="181"/>
                        </a:lnTo>
                        <a:lnTo>
                          <a:pt x="69" y="125"/>
                        </a:lnTo>
                        <a:lnTo>
                          <a:pt x="30" y="64"/>
                        </a:lnTo>
                        <a:lnTo>
                          <a:pt x="9" y="21"/>
                        </a:lnTo>
                        <a:lnTo>
                          <a:pt x="3" y="7"/>
                        </a:lnTo>
                        <a:lnTo>
                          <a:pt x="2" y="4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5" y="15"/>
                        </a:lnTo>
                        <a:lnTo>
                          <a:pt x="23" y="65"/>
                        </a:lnTo>
                        <a:lnTo>
                          <a:pt x="52" y="129"/>
                        </a:lnTo>
                        <a:lnTo>
                          <a:pt x="87" y="190"/>
                        </a:lnTo>
                        <a:lnTo>
                          <a:pt x="109" y="224"/>
                        </a:lnTo>
                        <a:lnTo>
                          <a:pt x="134" y="25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6B5653"/>
                      </a:gs>
                      <a:gs pos="100000">
                        <a:srgbClr val="6B5653">
                          <a:gamma/>
                          <a:tint val="0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93195" name="Freeform 11"/>
                  <p:cNvSpPr>
                    <a:spLocks/>
                  </p:cNvSpPr>
                  <p:nvPr/>
                </p:nvSpPr>
                <p:spPr bwMode="auto">
                  <a:xfrm>
                    <a:off x="4080" y="3675"/>
                    <a:ext cx="917" cy="591"/>
                  </a:xfrm>
                  <a:custGeom>
                    <a:avLst/>
                    <a:gdLst>
                      <a:gd name="T0" fmla="*/ 1932 w 3410"/>
                      <a:gd name="T1" fmla="*/ 1087 h 2056"/>
                      <a:gd name="T2" fmla="*/ 1860 w 3410"/>
                      <a:gd name="T3" fmla="*/ 1115 h 2056"/>
                      <a:gd name="T4" fmla="*/ 1572 w 3410"/>
                      <a:gd name="T5" fmla="*/ 1272 h 2056"/>
                      <a:gd name="T6" fmla="*/ 572 w 3410"/>
                      <a:gd name="T7" fmla="*/ 1700 h 2056"/>
                      <a:gd name="T8" fmla="*/ 152 w 3410"/>
                      <a:gd name="T9" fmla="*/ 1853 h 2056"/>
                      <a:gd name="T10" fmla="*/ 75 w 3410"/>
                      <a:gd name="T11" fmla="*/ 1884 h 2056"/>
                      <a:gd name="T12" fmla="*/ 43 w 3410"/>
                      <a:gd name="T13" fmla="*/ 1907 h 2056"/>
                      <a:gd name="T14" fmla="*/ 29 w 3410"/>
                      <a:gd name="T15" fmla="*/ 1922 h 2056"/>
                      <a:gd name="T16" fmla="*/ 17 w 3410"/>
                      <a:gd name="T17" fmla="*/ 1942 h 2056"/>
                      <a:gd name="T18" fmla="*/ 0 w 3410"/>
                      <a:gd name="T19" fmla="*/ 1988 h 2056"/>
                      <a:gd name="T20" fmla="*/ 38 w 3410"/>
                      <a:gd name="T21" fmla="*/ 2016 h 2056"/>
                      <a:gd name="T22" fmla="*/ 80 w 3410"/>
                      <a:gd name="T23" fmla="*/ 2034 h 2056"/>
                      <a:gd name="T24" fmla="*/ 171 w 3410"/>
                      <a:gd name="T25" fmla="*/ 2051 h 2056"/>
                      <a:gd name="T26" fmla="*/ 234 w 3410"/>
                      <a:gd name="T27" fmla="*/ 2053 h 2056"/>
                      <a:gd name="T28" fmla="*/ 462 w 3410"/>
                      <a:gd name="T29" fmla="*/ 2031 h 2056"/>
                      <a:gd name="T30" fmla="*/ 894 w 3410"/>
                      <a:gd name="T31" fmla="*/ 1901 h 2056"/>
                      <a:gd name="T32" fmla="*/ 1544 w 3410"/>
                      <a:gd name="T33" fmla="*/ 1584 h 2056"/>
                      <a:gd name="T34" fmla="*/ 1636 w 3410"/>
                      <a:gd name="T35" fmla="*/ 1522 h 2056"/>
                      <a:gd name="T36" fmla="*/ 1663 w 3410"/>
                      <a:gd name="T37" fmla="*/ 1497 h 2056"/>
                      <a:gd name="T38" fmla="*/ 3052 w 3410"/>
                      <a:gd name="T39" fmla="*/ 423 h 2056"/>
                      <a:gd name="T40" fmla="*/ 3398 w 3410"/>
                      <a:gd name="T41" fmla="*/ 27 h 2056"/>
                      <a:gd name="T42" fmla="*/ 3408 w 3410"/>
                      <a:gd name="T43" fmla="*/ 9 h 2056"/>
                      <a:gd name="T44" fmla="*/ 3410 w 3410"/>
                      <a:gd name="T45" fmla="*/ 5 h 2056"/>
                      <a:gd name="T46" fmla="*/ 3410 w 3410"/>
                      <a:gd name="T47" fmla="*/ 2 h 2056"/>
                      <a:gd name="T48" fmla="*/ 3410 w 3410"/>
                      <a:gd name="T49" fmla="*/ 1 h 2056"/>
                      <a:gd name="T50" fmla="*/ 3410 w 3410"/>
                      <a:gd name="T51" fmla="*/ 1 h 2056"/>
                      <a:gd name="T52" fmla="*/ 3410 w 3410"/>
                      <a:gd name="T53" fmla="*/ 1 h 2056"/>
                      <a:gd name="T54" fmla="*/ 3410 w 3410"/>
                      <a:gd name="T55" fmla="*/ 0 h 2056"/>
                      <a:gd name="T56" fmla="*/ 3409 w 3410"/>
                      <a:gd name="T57" fmla="*/ 0 h 2056"/>
                      <a:gd name="T58" fmla="*/ 3409 w 3410"/>
                      <a:gd name="T59" fmla="*/ 0 h 2056"/>
                      <a:gd name="T60" fmla="*/ 3409 w 3410"/>
                      <a:gd name="T61" fmla="*/ 0 h 2056"/>
                      <a:gd name="T62" fmla="*/ 3408 w 3410"/>
                      <a:gd name="T63" fmla="*/ 0 h 2056"/>
                      <a:gd name="T64" fmla="*/ 3407 w 3410"/>
                      <a:gd name="T65" fmla="*/ 0 h 2056"/>
                      <a:gd name="T66" fmla="*/ 3404 w 3410"/>
                      <a:gd name="T67" fmla="*/ 1 h 2056"/>
                      <a:gd name="T68" fmla="*/ 3394 w 3410"/>
                      <a:gd name="T69" fmla="*/ 10 h 2056"/>
                      <a:gd name="T70" fmla="*/ 3154 w 3410"/>
                      <a:gd name="T71" fmla="*/ 217 h 20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410" h="2056">
                        <a:moveTo>
                          <a:pt x="2643" y="605"/>
                        </a:moveTo>
                        <a:lnTo>
                          <a:pt x="1932" y="1087"/>
                        </a:lnTo>
                        <a:lnTo>
                          <a:pt x="1896" y="1099"/>
                        </a:lnTo>
                        <a:lnTo>
                          <a:pt x="1860" y="1115"/>
                        </a:lnTo>
                        <a:lnTo>
                          <a:pt x="1793" y="1151"/>
                        </a:lnTo>
                        <a:lnTo>
                          <a:pt x="1572" y="1272"/>
                        </a:lnTo>
                        <a:lnTo>
                          <a:pt x="912" y="1615"/>
                        </a:lnTo>
                        <a:lnTo>
                          <a:pt x="572" y="1700"/>
                        </a:lnTo>
                        <a:lnTo>
                          <a:pt x="240" y="1814"/>
                        </a:lnTo>
                        <a:lnTo>
                          <a:pt x="152" y="1853"/>
                        </a:lnTo>
                        <a:lnTo>
                          <a:pt x="113" y="1868"/>
                        </a:lnTo>
                        <a:lnTo>
                          <a:pt x="75" y="1884"/>
                        </a:lnTo>
                        <a:lnTo>
                          <a:pt x="58" y="1895"/>
                        </a:lnTo>
                        <a:lnTo>
                          <a:pt x="43" y="1907"/>
                        </a:lnTo>
                        <a:lnTo>
                          <a:pt x="36" y="1914"/>
                        </a:lnTo>
                        <a:lnTo>
                          <a:pt x="29" y="1922"/>
                        </a:lnTo>
                        <a:lnTo>
                          <a:pt x="23" y="1931"/>
                        </a:lnTo>
                        <a:lnTo>
                          <a:pt x="17" y="1942"/>
                        </a:lnTo>
                        <a:lnTo>
                          <a:pt x="8" y="1964"/>
                        </a:lnTo>
                        <a:lnTo>
                          <a:pt x="0" y="1988"/>
                        </a:lnTo>
                        <a:lnTo>
                          <a:pt x="18" y="2003"/>
                        </a:lnTo>
                        <a:lnTo>
                          <a:pt x="38" y="2016"/>
                        </a:lnTo>
                        <a:lnTo>
                          <a:pt x="59" y="2026"/>
                        </a:lnTo>
                        <a:lnTo>
                          <a:pt x="80" y="2034"/>
                        </a:lnTo>
                        <a:lnTo>
                          <a:pt x="125" y="2046"/>
                        </a:lnTo>
                        <a:lnTo>
                          <a:pt x="171" y="2051"/>
                        </a:lnTo>
                        <a:lnTo>
                          <a:pt x="213" y="2051"/>
                        </a:lnTo>
                        <a:lnTo>
                          <a:pt x="234" y="2053"/>
                        </a:lnTo>
                        <a:lnTo>
                          <a:pt x="255" y="2056"/>
                        </a:lnTo>
                        <a:lnTo>
                          <a:pt x="462" y="2031"/>
                        </a:lnTo>
                        <a:lnTo>
                          <a:pt x="665" y="1983"/>
                        </a:lnTo>
                        <a:lnTo>
                          <a:pt x="894" y="1901"/>
                        </a:lnTo>
                        <a:lnTo>
                          <a:pt x="1289" y="1725"/>
                        </a:lnTo>
                        <a:lnTo>
                          <a:pt x="1544" y="1584"/>
                        </a:lnTo>
                        <a:lnTo>
                          <a:pt x="1607" y="1545"/>
                        </a:lnTo>
                        <a:lnTo>
                          <a:pt x="1636" y="1522"/>
                        </a:lnTo>
                        <a:lnTo>
                          <a:pt x="1650" y="1509"/>
                        </a:lnTo>
                        <a:lnTo>
                          <a:pt x="1663" y="1497"/>
                        </a:lnTo>
                        <a:lnTo>
                          <a:pt x="2545" y="866"/>
                        </a:lnTo>
                        <a:lnTo>
                          <a:pt x="3052" y="423"/>
                        </a:lnTo>
                        <a:lnTo>
                          <a:pt x="3339" y="108"/>
                        </a:lnTo>
                        <a:lnTo>
                          <a:pt x="3398" y="27"/>
                        </a:lnTo>
                        <a:lnTo>
                          <a:pt x="3406" y="14"/>
                        </a:lnTo>
                        <a:lnTo>
                          <a:pt x="3408" y="9"/>
                        </a:lnTo>
                        <a:lnTo>
                          <a:pt x="3410" y="6"/>
                        </a:lnTo>
                        <a:lnTo>
                          <a:pt x="3410" y="5"/>
                        </a:lnTo>
                        <a:lnTo>
                          <a:pt x="3410" y="3"/>
                        </a:lnTo>
                        <a:lnTo>
                          <a:pt x="3410" y="2"/>
                        </a:lnTo>
                        <a:lnTo>
                          <a:pt x="3410" y="2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0"/>
                        </a:lnTo>
                        <a:lnTo>
                          <a:pt x="3410" y="0"/>
                        </a:lnTo>
                        <a:lnTo>
                          <a:pt x="3410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8" y="0"/>
                        </a:lnTo>
                        <a:lnTo>
                          <a:pt x="3408" y="0"/>
                        </a:lnTo>
                        <a:lnTo>
                          <a:pt x="3407" y="0"/>
                        </a:lnTo>
                        <a:lnTo>
                          <a:pt x="3406" y="1"/>
                        </a:lnTo>
                        <a:lnTo>
                          <a:pt x="3404" y="1"/>
                        </a:lnTo>
                        <a:lnTo>
                          <a:pt x="3401" y="3"/>
                        </a:lnTo>
                        <a:lnTo>
                          <a:pt x="3394" y="10"/>
                        </a:lnTo>
                        <a:lnTo>
                          <a:pt x="3349" y="48"/>
                        </a:lnTo>
                        <a:lnTo>
                          <a:pt x="3154" y="217"/>
                        </a:lnTo>
                        <a:lnTo>
                          <a:pt x="2643" y="60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6B5653">
                          <a:gamma/>
                          <a:tint val="0"/>
                          <a:invGamma/>
                        </a:srgbClr>
                      </a:gs>
                      <a:gs pos="100000">
                        <a:srgbClr val="6B5653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</p:grpSp>
      </p:grpSp>
      <p:sp>
        <p:nvSpPr>
          <p:cNvPr id="931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93198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319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21C73A-5BAD-4E2C-AB50-FCA48DBA14B1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06C-37DB-49EF-B987-A0FBE8690B1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03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547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54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6E1D8-4AF4-4043-8CC5-689DC6896BC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356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69F84-6A94-4C7B-8FEC-AD5C92A07CE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980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2803-53B6-4E8D-BB8F-C04B26FD233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889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565C1-954A-4DC6-A6CA-529CB924DB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4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C61DC-5516-4E6B-9A30-C2D07E36189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314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0BE94-CE11-45DD-8686-C6FA84A67E7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912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6FA8C-080D-4D7A-A084-FF975CCB2C9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17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78D15-CEA8-40E4-9BC1-6CF75602529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268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9D96B-194B-4BDC-A577-B58B367ACD1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590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350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92164" name="Group 4"/>
            <p:cNvGrpSpPr>
              <a:grpSpLocks/>
            </p:cNvGrpSpPr>
            <p:nvPr/>
          </p:nvGrpSpPr>
          <p:grpSpPr bwMode="auto">
            <a:xfrm>
              <a:off x="0" y="3504"/>
              <a:ext cx="5760" cy="816"/>
              <a:chOff x="0" y="3504"/>
              <a:chExt cx="5760" cy="816"/>
            </a:xfrm>
          </p:grpSpPr>
          <p:sp>
            <p:nvSpPr>
              <p:cNvPr id="92165" name="Rectangle 5"/>
              <p:cNvSpPr>
                <a:spLocks noChangeArrowheads="1"/>
              </p:cNvSpPr>
              <p:nvPr/>
            </p:nvSpPr>
            <p:spPr bwMode="white">
              <a:xfrm>
                <a:off x="0" y="3504"/>
                <a:ext cx="5760" cy="33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166" name="Rectangle 6"/>
              <p:cNvSpPr>
                <a:spLocks noChangeArrowheads="1"/>
              </p:cNvSpPr>
              <p:nvPr/>
            </p:nvSpPr>
            <p:spPr bwMode="white">
              <a:xfrm>
                <a:off x="0" y="3840"/>
                <a:ext cx="5760" cy="480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92167" name="Group 7"/>
              <p:cNvGrpSpPr>
                <a:grpSpLocks/>
              </p:cNvGrpSpPr>
              <p:nvPr/>
            </p:nvGrpSpPr>
            <p:grpSpPr bwMode="auto">
              <a:xfrm>
                <a:off x="4080" y="3622"/>
                <a:ext cx="1680" cy="698"/>
                <a:chOff x="4080" y="3622"/>
                <a:chExt cx="1680" cy="698"/>
              </a:xfrm>
            </p:grpSpPr>
            <p:sp>
              <p:nvSpPr>
                <p:cNvPr id="92168" name="Freeform 8"/>
                <p:cNvSpPr>
                  <a:spLocks/>
                </p:cNvSpPr>
                <p:nvPr/>
              </p:nvSpPr>
              <p:spPr bwMode="auto">
                <a:xfrm>
                  <a:off x="4094" y="3622"/>
                  <a:ext cx="1666" cy="698"/>
                </a:xfrm>
                <a:custGeom>
                  <a:avLst/>
                  <a:gdLst>
                    <a:gd name="T0" fmla="*/ 0 w 1666"/>
                    <a:gd name="T1" fmla="*/ 698 h 698"/>
                    <a:gd name="T2" fmla="*/ 458 w 1666"/>
                    <a:gd name="T3" fmla="*/ 436 h 698"/>
                    <a:gd name="T4" fmla="*/ 744 w 1666"/>
                    <a:gd name="T5" fmla="*/ 214 h 698"/>
                    <a:gd name="T6" fmla="*/ 910 w 1666"/>
                    <a:gd name="T7" fmla="*/ 46 h 698"/>
                    <a:gd name="T8" fmla="*/ 944 w 1666"/>
                    <a:gd name="T9" fmla="*/ 10 h 698"/>
                    <a:gd name="T10" fmla="*/ 974 w 1666"/>
                    <a:gd name="T11" fmla="*/ 0 h 698"/>
                    <a:gd name="T12" fmla="*/ 1008 w 1666"/>
                    <a:gd name="T13" fmla="*/ 2 h 698"/>
                    <a:gd name="T14" fmla="*/ 1038 w 1666"/>
                    <a:gd name="T15" fmla="*/ 15 h 698"/>
                    <a:gd name="T16" fmla="*/ 1110 w 1666"/>
                    <a:gd name="T17" fmla="*/ 164 h 698"/>
                    <a:gd name="T18" fmla="*/ 1214 w 1666"/>
                    <a:gd name="T19" fmla="*/ 292 h 698"/>
                    <a:gd name="T20" fmla="*/ 1480 w 1666"/>
                    <a:gd name="T21" fmla="*/ 482 h 698"/>
                    <a:gd name="T22" fmla="*/ 1666 w 1666"/>
                    <a:gd name="T23" fmla="*/ 600 h 698"/>
                    <a:gd name="T24" fmla="*/ 1666 w 1666"/>
                    <a:gd name="T25" fmla="*/ 698 h 698"/>
                    <a:gd name="T26" fmla="*/ 0 w 1666"/>
                    <a:gd name="T27" fmla="*/ 698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66" h="698">
                      <a:moveTo>
                        <a:pt x="0" y="698"/>
                      </a:moveTo>
                      <a:lnTo>
                        <a:pt x="458" y="436"/>
                      </a:lnTo>
                      <a:lnTo>
                        <a:pt x="744" y="214"/>
                      </a:lnTo>
                      <a:lnTo>
                        <a:pt x="910" y="46"/>
                      </a:lnTo>
                      <a:lnTo>
                        <a:pt x="944" y="10"/>
                      </a:lnTo>
                      <a:lnTo>
                        <a:pt x="974" y="0"/>
                      </a:lnTo>
                      <a:lnTo>
                        <a:pt x="1008" y="2"/>
                      </a:lnTo>
                      <a:lnTo>
                        <a:pt x="1038" y="15"/>
                      </a:lnTo>
                      <a:lnTo>
                        <a:pt x="1110" y="164"/>
                      </a:lnTo>
                      <a:lnTo>
                        <a:pt x="1214" y="292"/>
                      </a:lnTo>
                      <a:lnTo>
                        <a:pt x="1480" y="482"/>
                      </a:lnTo>
                      <a:lnTo>
                        <a:pt x="1666" y="600"/>
                      </a:lnTo>
                      <a:lnTo>
                        <a:pt x="1666" y="698"/>
                      </a:lnTo>
                      <a:lnTo>
                        <a:pt x="0" y="69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CA392">
                        <a:gamma/>
                        <a:tint val="0"/>
                        <a:invGamma/>
                      </a:srgbClr>
                    </a:gs>
                    <a:gs pos="50000">
                      <a:srgbClr val="BCA392"/>
                    </a:gs>
                    <a:gs pos="100000">
                      <a:srgbClr val="BCA392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92169" name="Group 9"/>
                <p:cNvGrpSpPr>
                  <a:grpSpLocks/>
                </p:cNvGrpSpPr>
                <p:nvPr/>
              </p:nvGrpSpPr>
              <p:grpSpPr bwMode="auto">
                <a:xfrm>
                  <a:off x="4080" y="3643"/>
                  <a:ext cx="1680" cy="623"/>
                  <a:chOff x="4080" y="3643"/>
                  <a:chExt cx="1680" cy="623"/>
                </a:xfrm>
              </p:grpSpPr>
              <p:sp>
                <p:nvSpPr>
                  <p:cNvPr id="92170" name="Freeform 10"/>
                  <p:cNvSpPr>
                    <a:spLocks/>
                  </p:cNvSpPr>
                  <p:nvPr/>
                </p:nvSpPr>
                <p:spPr bwMode="auto">
                  <a:xfrm>
                    <a:off x="5138" y="3643"/>
                    <a:ext cx="622" cy="611"/>
                  </a:xfrm>
                  <a:custGeom>
                    <a:avLst/>
                    <a:gdLst>
                      <a:gd name="T0" fmla="*/ 134 w 622"/>
                      <a:gd name="T1" fmla="*/ 255 h 611"/>
                      <a:gd name="T2" fmla="*/ 224 w 622"/>
                      <a:gd name="T3" fmla="*/ 341 h 611"/>
                      <a:gd name="T4" fmla="*/ 322 w 622"/>
                      <a:gd name="T5" fmla="*/ 418 h 611"/>
                      <a:gd name="T6" fmla="*/ 328 w 622"/>
                      <a:gd name="T7" fmla="*/ 425 h 611"/>
                      <a:gd name="T8" fmla="*/ 335 w 622"/>
                      <a:gd name="T9" fmla="*/ 431 h 611"/>
                      <a:gd name="T10" fmla="*/ 349 w 622"/>
                      <a:gd name="T11" fmla="*/ 443 h 611"/>
                      <a:gd name="T12" fmla="*/ 399 w 622"/>
                      <a:gd name="T13" fmla="*/ 478 h 611"/>
                      <a:gd name="T14" fmla="*/ 562 w 622"/>
                      <a:gd name="T15" fmla="*/ 577 h 611"/>
                      <a:gd name="T16" fmla="*/ 598 w 622"/>
                      <a:gd name="T17" fmla="*/ 595 h 611"/>
                      <a:gd name="T18" fmla="*/ 622 w 622"/>
                      <a:gd name="T19" fmla="*/ 611 h 611"/>
                      <a:gd name="T20" fmla="*/ 622 w 622"/>
                      <a:gd name="T21" fmla="*/ 547 h 611"/>
                      <a:gd name="T22" fmla="*/ 590 w 622"/>
                      <a:gd name="T23" fmla="*/ 531 h 611"/>
                      <a:gd name="T24" fmla="*/ 501 w 622"/>
                      <a:gd name="T25" fmla="*/ 467 h 611"/>
                      <a:gd name="T26" fmla="*/ 477 w 622"/>
                      <a:gd name="T27" fmla="*/ 452 h 611"/>
                      <a:gd name="T28" fmla="*/ 464 w 622"/>
                      <a:gd name="T29" fmla="*/ 445 h 611"/>
                      <a:gd name="T30" fmla="*/ 458 w 622"/>
                      <a:gd name="T31" fmla="*/ 443 h 611"/>
                      <a:gd name="T32" fmla="*/ 452 w 622"/>
                      <a:gd name="T33" fmla="*/ 441 h 611"/>
                      <a:gd name="T34" fmla="*/ 214 w 622"/>
                      <a:gd name="T35" fmla="*/ 276 h 611"/>
                      <a:gd name="T36" fmla="*/ 115 w 622"/>
                      <a:gd name="T37" fmla="*/ 181 h 611"/>
                      <a:gd name="T38" fmla="*/ 69 w 622"/>
                      <a:gd name="T39" fmla="*/ 125 h 611"/>
                      <a:gd name="T40" fmla="*/ 30 w 622"/>
                      <a:gd name="T41" fmla="*/ 64 h 611"/>
                      <a:gd name="T42" fmla="*/ 9 w 622"/>
                      <a:gd name="T43" fmla="*/ 21 h 611"/>
                      <a:gd name="T44" fmla="*/ 3 w 622"/>
                      <a:gd name="T45" fmla="*/ 7 h 611"/>
                      <a:gd name="T46" fmla="*/ 2 w 622"/>
                      <a:gd name="T47" fmla="*/ 4 h 611"/>
                      <a:gd name="T48" fmla="*/ 1 w 622"/>
                      <a:gd name="T49" fmla="*/ 1 h 611"/>
                      <a:gd name="T50" fmla="*/ 1 w 622"/>
                      <a:gd name="T51" fmla="*/ 0 h 611"/>
                      <a:gd name="T52" fmla="*/ 0 w 622"/>
                      <a:gd name="T53" fmla="*/ 0 h 611"/>
                      <a:gd name="T54" fmla="*/ 0 w 622"/>
                      <a:gd name="T55" fmla="*/ 0 h 611"/>
                      <a:gd name="T56" fmla="*/ 0 w 622"/>
                      <a:gd name="T57" fmla="*/ 0 h 611"/>
                      <a:gd name="T58" fmla="*/ 0 w 622"/>
                      <a:gd name="T59" fmla="*/ 0 h 611"/>
                      <a:gd name="T60" fmla="*/ 0 w 622"/>
                      <a:gd name="T61" fmla="*/ 0 h 611"/>
                      <a:gd name="T62" fmla="*/ 0 w 622"/>
                      <a:gd name="T63" fmla="*/ 0 h 611"/>
                      <a:gd name="T64" fmla="*/ 0 w 622"/>
                      <a:gd name="T65" fmla="*/ 0 h 611"/>
                      <a:gd name="T66" fmla="*/ 0 w 622"/>
                      <a:gd name="T67" fmla="*/ 0 h 611"/>
                      <a:gd name="T68" fmla="*/ 0 w 622"/>
                      <a:gd name="T69" fmla="*/ 0 h 611"/>
                      <a:gd name="T70" fmla="*/ 0 w 622"/>
                      <a:gd name="T71" fmla="*/ 0 h 611"/>
                      <a:gd name="T72" fmla="*/ 0 w 622"/>
                      <a:gd name="T73" fmla="*/ 0 h 611"/>
                      <a:gd name="T74" fmla="*/ 0 w 622"/>
                      <a:gd name="T75" fmla="*/ 0 h 611"/>
                      <a:gd name="T76" fmla="*/ 0 w 622"/>
                      <a:gd name="T77" fmla="*/ 0 h 611"/>
                      <a:gd name="T78" fmla="*/ 0 w 622"/>
                      <a:gd name="T79" fmla="*/ 0 h 611"/>
                      <a:gd name="T80" fmla="*/ 0 w 622"/>
                      <a:gd name="T81" fmla="*/ 0 h 611"/>
                      <a:gd name="T82" fmla="*/ 0 w 622"/>
                      <a:gd name="T83" fmla="*/ 0 h 611"/>
                      <a:gd name="T84" fmla="*/ 0 w 622"/>
                      <a:gd name="T85" fmla="*/ 0 h 611"/>
                      <a:gd name="T86" fmla="*/ 0 w 622"/>
                      <a:gd name="T87" fmla="*/ 1 h 611"/>
                      <a:gd name="T88" fmla="*/ 0 w 622"/>
                      <a:gd name="T89" fmla="*/ 1 h 611"/>
                      <a:gd name="T90" fmla="*/ 1 w 622"/>
                      <a:gd name="T91" fmla="*/ 2 h 611"/>
                      <a:gd name="T92" fmla="*/ 1 w 622"/>
                      <a:gd name="T93" fmla="*/ 3 h 611"/>
                      <a:gd name="T94" fmla="*/ 5 w 622"/>
                      <a:gd name="T95" fmla="*/ 15 h 611"/>
                      <a:gd name="T96" fmla="*/ 23 w 622"/>
                      <a:gd name="T97" fmla="*/ 65 h 611"/>
                      <a:gd name="T98" fmla="*/ 52 w 622"/>
                      <a:gd name="T99" fmla="*/ 129 h 611"/>
                      <a:gd name="T100" fmla="*/ 87 w 622"/>
                      <a:gd name="T101" fmla="*/ 190 h 611"/>
                      <a:gd name="T102" fmla="*/ 109 w 622"/>
                      <a:gd name="T103" fmla="*/ 224 h 611"/>
                      <a:gd name="T104" fmla="*/ 134 w 622"/>
                      <a:gd name="T105" fmla="*/ 255 h 6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22" h="611">
                        <a:moveTo>
                          <a:pt x="134" y="255"/>
                        </a:moveTo>
                        <a:lnTo>
                          <a:pt x="224" y="341"/>
                        </a:lnTo>
                        <a:lnTo>
                          <a:pt x="322" y="418"/>
                        </a:lnTo>
                        <a:lnTo>
                          <a:pt x="328" y="425"/>
                        </a:lnTo>
                        <a:lnTo>
                          <a:pt x="335" y="431"/>
                        </a:lnTo>
                        <a:lnTo>
                          <a:pt x="349" y="443"/>
                        </a:lnTo>
                        <a:lnTo>
                          <a:pt x="399" y="478"/>
                        </a:lnTo>
                        <a:lnTo>
                          <a:pt x="562" y="577"/>
                        </a:lnTo>
                        <a:lnTo>
                          <a:pt x="598" y="595"/>
                        </a:lnTo>
                        <a:lnTo>
                          <a:pt x="622" y="611"/>
                        </a:lnTo>
                        <a:lnTo>
                          <a:pt x="622" y="547"/>
                        </a:lnTo>
                        <a:lnTo>
                          <a:pt x="590" y="531"/>
                        </a:lnTo>
                        <a:lnTo>
                          <a:pt x="501" y="467"/>
                        </a:lnTo>
                        <a:lnTo>
                          <a:pt x="477" y="452"/>
                        </a:lnTo>
                        <a:lnTo>
                          <a:pt x="464" y="445"/>
                        </a:lnTo>
                        <a:lnTo>
                          <a:pt x="458" y="443"/>
                        </a:lnTo>
                        <a:lnTo>
                          <a:pt x="452" y="441"/>
                        </a:lnTo>
                        <a:lnTo>
                          <a:pt x="214" y="276"/>
                        </a:lnTo>
                        <a:lnTo>
                          <a:pt x="115" y="181"/>
                        </a:lnTo>
                        <a:lnTo>
                          <a:pt x="69" y="125"/>
                        </a:lnTo>
                        <a:lnTo>
                          <a:pt x="30" y="64"/>
                        </a:lnTo>
                        <a:lnTo>
                          <a:pt x="9" y="21"/>
                        </a:lnTo>
                        <a:lnTo>
                          <a:pt x="3" y="7"/>
                        </a:lnTo>
                        <a:lnTo>
                          <a:pt x="2" y="4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5" y="15"/>
                        </a:lnTo>
                        <a:lnTo>
                          <a:pt x="23" y="65"/>
                        </a:lnTo>
                        <a:lnTo>
                          <a:pt x="52" y="129"/>
                        </a:lnTo>
                        <a:lnTo>
                          <a:pt x="87" y="190"/>
                        </a:lnTo>
                        <a:lnTo>
                          <a:pt x="109" y="224"/>
                        </a:lnTo>
                        <a:lnTo>
                          <a:pt x="134" y="25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6B5653"/>
                      </a:gs>
                      <a:gs pos="100000">
                        <a:srgbClr val="6B5653">
                          <a:gamma/>
                          <a:tint val="0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92171" name="Freeform 11"/>
                  <p:cNvSpPr>
                    <a:spLocks/>
                  </p:cNvSpPr>
                  <p:nvPr/>
                </p:nvSpPr>
                <p:spPr bwMode="auto">
                  <a:xfrm>
                    <a:off x="4080" y="3675"/>
                    <a:ext cx="917" cy="591"/>
                  </a:xfrm>
                  <a:custGeom>
                    <a:avLst/>
                    <a:gdLst>
                      <a:gd name="T0" fmla="*/ 1932 w 3410"/>
                      <a:gd name="T1" fmla="*/ 1087 h 2056"/>
                      <a:gd name="T2" fmla="*/ 1860 w 3410"/>
                      <a:gd name="T3" fmla="*/ 1115 h 2056"/>
                      <a:gd name="T4" fmla="*/ 1572 w 3410"/>
                      <a:gd name="T5" fmla="*/ 1272 h 2056"/>
                      <a:gd name="T6" fmla="*/ 572 w 3410"/>
                      <a:gd name="T7" fmla="*/ 1700 h 2056"/>
                      <a:gd name="T8" fmla="*/ 152 w 3410"/>
                      <a:gd name="T9" fmla="*/ 1853 h 2056"/>
                      <a:gd name="T10" fmla="*/ 75 w 3410"/>
                      <a:gd name="T11" fmla="*/ 1884 h 2056"/>
                      <a:gd name="T12" fmla="*/ 43 w 3410"/>
                      <a:gd name="T13" fmla="*/ 1907 h 2056"/>
                      <a:gd name="T14" fmla="*/ 29 w 3410"/>
                      <a:gd name="T15" fmla="*/ 1922 h 2056"/>
                      <a:gd name="T16" fmla="*/ 17 w 3410"/>
                      <a:gd name="T17" fmla="*/ 1942 h 2056"/>
                      <a:gd name="T18" fmla="*/ 0 w 3410"/>
                      <a:gd name="T19" fmla="*/ 1988 h 2056"/>
                      <a:gd name="T20" fmla="*/ 38 w 3410"/>
                      <a:gd name="T21" fmla="*/ 2016 h 2056"/>
                      <a:gd name="T22" fmla="*/ 80 w 3410"/>
                      <a:gd name="T23" fmla="*/ 2034 h 2056"/>
                      <a:gd name="T24" fmla="*/ 171 w 3410"/>
                      <a:gd name="T25" fmla="*/ 2051 h 2056"/>
                      <a:gd name="T26" fmla="*/ 234 w 3410"/>
                      <a:gd name="T27" fmla="*/ 2053 h 2056"/>
                      <a:gd name="T28" fmla="*/ 462 w 3410"/>
                      <a:gd name="T29" fmla="*/ 2031 h 2056"/>
                      <a:gd name="T30" fmla="*/ 894 w 3410"/>
                      <a:gd name="T31" fmla="*/ 1901 h 2056"/>
                      <a:gd name="T32" fmla="*/ 1544 w 3410"/>
                      <a:gd name="T33" fmla="*/ 1584 h 2056"/>
                      <a:gd name="T34" fmla="*/ 1636 w 3410"/>
                      <a:gd name="T35" fmla="*/ 1522 h 2056"/>
                      <a:gd name="T36" fmla="*/ 1663 w 3410"/>
                      <a:gd name="T37" fmla="*/ 1497 h 2056"/>
                      <a:gd name="T38" fmla="*/ 3052 w 3410"/>
                      <a:gd name="T39" fmla="*/ 423 h 2056"/>
                      <a:gd name="T40" fmla="*/ 3398 w 3410"/>
                      <a:gd name="T41" fmla="*/ 27 h 2056"/>
                      <a:gd name="T42" fmla="*/ 3408 w 3410"/>
                      <a:gd name="T43" fmla="*/ 9 h 2056"/>
                      <a:gd name="T44" fmla="*/ 3410 w 3410"/>
                      <a:gd name="T45" fmla="*/ 5 h 2056"/>
                      <a:gd name="T46" fmla="*/ 3410 w 3410"/>
                      <a:gd name="T47" fmla="*/ 2 h 2056"/>
                      <a:gd name="T48" fmla="*/ 3410 w 3410"/>
                      <a:gd name="T49" fmla="*/ 1 h 2056"/>
                      <a:gd name="T50" fmla="*/ 3410 w 3410"/>
                      <a:gd name="T51" fmla="*/ 1 h 2056"/>
                      <a:gd name="T52" fmla="*/ 3410 w 3410"/>
                      <a:gd name="T53" fmla="*/ 1 h 2056"/>
                      <a:gd name="T54" fmla="*/ 3410 w 3410"/>
                      <a:gd name="T55" fmla="*/ 0 h 2056"/>
                      <a:gd name="T56" fmla="*/ 3409 w 3410"/>
                      <a:gd name="T57" fmla="*/ 0 h 2056"/>
                      <a:gd name="T58" fmla="*/ 3409 w 3410"/>
                      <a:gd name="T59" fmla="*/ 0 h 2056"/>
                      <a:gd name="T60" fmla="*/ 3409 w 3410"/>
                      <a:gd name="T61" fmla="*/ 0 h 2056"/>
                      <a:gd name="T62" fmla="*/ 3408 w 3410"/>
                      <a:gd name="T63" fmla="*/ 0 h 2056"/>
                      <a:gd name="T64" fmla="*/ 3407 w 3410"/>
                      <a:gd name="T65" fmla="*/ 0 h 2056"/>
                      <a:gd name="T66" fmla="*/ 3404 w 3410"/>
                      <a:gd name="T67" fmla="*/ 1 h 2056"/>
                      <a:gd name="T68" fmla="*/ 3394 w 3410"/>
                      <a:gd name="T69" fmla="*/ 10 h 2056"/>
                      <a:gd name="T70" fmla="*/ 3154 w 3410"/>
                      <a:gd name="T71" fmla="*/ 217 h 20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410" h="2056">
                        <a:moveTo>
                          <a:pt x="2643" y="605"/>
                        </a:moveTo>
                        <a:lnTo>
                          <a:pt x="1932" y="1087"/>
                        </a:lnTo>
                        <a:lnTo>
                          <a:pt x="1896" y="1099"/>
                        </a:lnTo>
                        <a:lnTo>
                          <a:pt x="1860" y="1115"/>
                        </a:lnTo>
                        <a:lnTo>
                          <a:pt x="1793" y="1151"/>
                        </a:lnTo>
                        <a:lnTo>
                          <a:pt x="1572" y="1272"/>
                        </a:lnTo>
                        <a:lnTo>
                          <a:pt x="912" y="1615"/>
                        </a:lnTo>
                        <a:lnTo>
                          <a:pt x="572" y="1700"/>
                        </a:lnTo>
                        <a:lnTo>
                          <a:pt x="240" y="1814"/>
                        </a:lnTo>
                        <a:lnTo>
                          <a:pt x="152" y="1853"/>
                        </a:lnTo>
                        <a:lnTo>
                          <a:pt x="113" y="1868"/>
                        </a:lnTo>
                        <a:lnTo>
                          <a:pt x="75" y="1884"/>
                        </a:lnTo>
                        <a:lnTo>
                          <a:pt x="58" y="1895"/>
                        </a:lnTo>
                        <a:lnTo>
                          <a:pt x="43" y="1907"/>
                        </a:lnTo>
                        <a:lnTo>
                          <a:pt x="36" y="1914"/>
                        </a:lnTo>
                        <a:lnTo>
                          <a:pt x="29" y="1922"/>
                        </a:lnTo>
                        <a:lnTo>
                          <a:pt x="23" y="1931"/>
                        </a:lnTo>
                        <a:lnTo>
                          <a:pt x="17" y="1942"/>
                        </a:lnTo>
                        <a:lnTo>
                          <a:pt x="8" y="1964"/>
                        </a:lnTo>
                        <a:lnTo>
                          <a:pt x="0" y="1988"/>
                        </a:lnTo>
                        <a:lnTo>
                          <a:pt x="18" y="2003"/>
                        </a:lnTo>
                        <a:lnTo>
                          <a:pt x="38" y="2016"/>
                        </a:lnTo>
                        <a:lnTo>
                          <a:pt x="59" y="2026"/>
                        </a:lnTo>
                        <a:lnTo>
                          <a:pt x="80" y="2034"/>
                        </a:lnTo>
                        <a:lnTo>
                          <a:pt x="125" y="2046"/>
                        </a:lnTo>
                        <a:lnTo>
                          <a:pt x="171" y="2051"/>
                        </a:lnTo>
                        <a:lnTo>
                          <a:pt x="213" y="2051"/>
                        </a:lnTo>
                        <a:lnTo>
                          <a:pt x="234" y="2053"/>
                        </a:lnTo>
                        <a:lnTo>
                          <a:pt x="255" y="2056"/>
                        </a:lnTo>
                        <a:lnTo>
                          <a:pt x="462" y="2031"/>
                        </a:lnTo>
                        <a:lnTo>
                          <a:pt x="665" y="1983"/>
                        </a:lnTo>
                        <a:lnTo>
                          <a:pt x="894" y="1901"/>
                        </a:lnTo>
                        <a:lnTo>
                          <a:pt x="1289" y="1725"/>
                        </a:lnTo>
                        <a:lnTo>
                          <a:pt x="1544" y="1584"/>
                        </a:lnTo>
                        <a:lnTo>
                          <a:pt x="1607" y="1545"/>
                        </a:lnTo>
                        <a:lnTo>
                          <a:pt x="1636" y="1522"/>
                        </a:lnTo>
                        <a:lnTo>
                          <a:pt x="1650" y="1509"/>
                        </a:lnTo>
                        <a:lnTo>
                          <a:pt x="1663" y="1497"/>
                        </a:lnTo>
                        <a:lnTo>
                          <a:pt x="2545" y="866"/>
                        </a:lnTo>
                        <a:lnTo>
                          <a:pt x="3052" y="423"/>
                        </a:lnTo>
                        <a:lnTo>
                          <a:pt x="3339" y="108"/>
                        </a:lnTo>
                        <a:lnTo>
                          <a:pt x="3398" y="27"/>
                        </a:lnTo>
                        <a:lnTo>
                          <a:pt x="3406" y="14"/>
                        </a:lnTo>
                        <a:lnTo>
                          <a:pt x="3408" y="9"/>
                        </a:lnTo>
                        <a:lnTo>
                          <a:pt x="3410" y="6"/>
                        </a:lnTo>
                        <a:lnTo>
                          <a:pt x="3410" y="5"/>
                        </a:lnTo>
                        <a:lnTo>
                          <a:pt x="3410" y="3"/>
                        </a:lnTo>
                        <a:lnTo>
                          <a:pt x="3410" y="2"/>
                        </a:lnTo>
                        <a:lnTo>
                          <a:pt x="3410" y="2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0"/>
                        </a:lnTo>
                        <a:lnTo>
                          <a:pt x="3410" y="0"/>
                        </a:lnTo>
                        <a:lnTo>
                          <a:pt x="3410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8" y="0"/>
                        </a:lnTo>
                        <a:lnTo>
                          <a:pt x="3408" y="0"/>
                        </a:lnTo>
                        <a:lnTo>
                          <a:pt x="3407" y="0"/>
                        </a:lnTo>
                        <a:lnTo>
                          <a:pt x="3406" y="1"/>
                        </a:lnTo>
                        <a:lnTo>
                          <a:pt x="3404" y="1"/>
                        </a:lnTo>
                        <a:lnTo>
                          <a:pt x="3401" y="3"/>
                        </a:lnTo>
                        <a:lnTo>
                          <a:pt x="3394" y="10"/>
                        </a:lnTo>
                        <a:lnTo>
                          <a:pt x="3349" y="48"/>
                        </a:lnTo>
                        <a:lnTo>
                          <a:pt x="3154" y="217"/>
                        </a:lnTo>
                        <a:lnTo>
                          <a:pt x="2643" y="60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6B5653">
                          <a:gamma/>
                          <a:tint val="0"/>
                          <a:invGamma/>
                        </a:srgbClr>
                      </a:gs>
                      <a:gs pos="100000">
                        <a:srgbClr val="6B5653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</p:grpSp>
      </p:grpSp>
      <p:sp>
        <p:nvSpPr>
          <p:cNvPr id="9217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217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921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9217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fld id="{8C9CCDFC-F4B5-495C-BBD4-E262460E0594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inde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794" y="-57150"/>
            <a:ext cx="10621963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1143000"/>
          </a:xfrm>
        </p:spPr>
        <p:txBody>
          <a:bodyPr/>
          <a:lstStyle/>
          <a:p>
            <a:r>
              <a:rPr lang="en-US" altLang="ja-JP" dirty="0" smtClean="0"/>
              <a:t>ANIR</a:t>
            </a:r>
            <a:r>
              <a:rPr lang="ja-JP" altLang="en-US" dirty="0" smtClean="0"/>
              <a:t>ステータスレポート</a:t>
            </a:r>
            <a:endParaRPr lang="en-US" altLang="ja-JP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81063" y="4292600"/>
            <a:ext cx="7380287" cy="1250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000" b="1" dirty="0">
                <a:solidFill>
                  <a:srgbClr val="0099FF"/>
                </a:solidFill>
              </a:rPr>
              <a:t>本原顕</a:t>
            </a:r>
            <a:r>
              <a:rPr lang="ja-JP" altLang="en-US" sz="2000" b="1" dirty="0" smtClean="0">
                <a:solidFill>
                  <a:srgbClr val="0099FF"/>
                </a:solidFill>
              </a:rPr>
              <a:t>太郎 、小西真広、高橋英則、舘内謙、</a:t>
            </a:r>
            <a:endParaRPr lang="en-US" altLang="ja-JP" sz="2000" b="1" dirty="0" smtClean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ja-JP" altLang="en-US" sz="2000" b="1" dirty="0" smtClean="0">
                <a:solidFill>
                  <a:srgbClr val="0099FF"/>
                </a:solidFill>
              </a:rPr>
              <a:t>ほか</a:t>
            </a:r>
            <a:r>
              <a:rPr lang="en-US" altLang="ja-JP" sz="2000" b="1" dirty="0" err="1" smtClean="0">
                <a:solidFill>
                  <a:srgbClr val="0099FF"/>
                </a:solidFill>
              </a:rPr>
              <a:t>miniTAO</a:t>
            </a:r>
            <a:r>
              <a:rPr lang="ja-JP" altLang="en-US" sz="2000" b="1" dirty="0" smtClean="0">
                <a:solidFill>
                  <a:srgbClr val="0099FF"/>
                </a:solidFill>
              </a:rPr>
              <a:t>チーム</a:t>
            </a:r>
            <a:endParaRPr lang="en-US" altLang="ja-JP" sz="2000" b="1" dirty="0" smtClean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460" y="1484730"/>
            <a:ext cx="7993110" cy="45339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原因は可視光学系鏡筒の内部散乱？</a:t>
            </a:r>
            <a:endParaRPr lang="en-US" altLang="ja-JP" dirty="0" smtClean="0"/>
          </a:p>
        </p:txBody>
      </p:sp>
      <p:pic>
        <p:nvPicPr>
          <p:cNvPr id="129031" name="Picture 7" descr="http://www.ioa.s.u-tokyo.ac.jp/kibans/anir/dewar/081107reflectivity/reflectivity_08111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3140960"/>
            <a:ext cx="4104570" cy="30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2" name="Picture 8" descr="\\yebisu\Motohara\Presentations\110805anirws\s-P1000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40" y="2298598"/>
            <a:ext cx="2940593" cy="39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-36512" y="909070"/>
            <a:ext cx="9144000" cy="4032098"/>
            <a:chOff x="0" y="1191600"/>
            <a:chExt cx="10299576" cy="454165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553" b="582"/>
            <a:stretch>
              <a:fillRect/>
            </a:stretch>
          </p:blipFill>
          <p:spPr bwMode="auto">
            <a:xfrm>
              <a:off x="0" y="1196752"/>
              <a:ext cx="4946650" cy="453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582" b="1553"/>
            <a:stretch>
              <a:fillRect/>
            </a:stretch>
          </p:blipFill>
          <p:spPr bwMode="auto">
            <a:xfrm>
              <a:off x="4355976" y="1191600"/>
              <a:ext cx="5943600" cy="453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遠隔観測システム</a:t>
            </a:r>
            <a:endParaRPr kumimoji="1" lang="ja-JP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 l="8495" t="4245" r="6564" b="10855"/>
          <a:stretch>
            <a:fillRect/>
          </a:stretch>
        </p:blipFill>
        <p:spPr bwMode="auto">
          <a:xfrm>
            <a:off x="323528" y="3789040"/>
            <a:ext cx="216024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 cstate="print"/>
          <a:srcRect l="31752" t="4032" r="24401" b="17345"/>
          <a:stretch>
            <a:fillRect/>
          </a:stretch>
        </p:blipFill>
        <p:spPr bwMode="auto">
          <a:xfrm>
            <a:off x="6660232" y="3861048"/>
            <a:ext cx="208823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341118"/>
            <a:ext cx="645023" cy="35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図 24" descr="observatory_icon.png"/>
          <p:cNvPicPr>
            <a:picLocks noChangeAspect="1"/>
          </p:cNvPicPr>
          <p:nvPr/>
        </p:nvPicPr>
        <p:blipFill>
          <a:blip r:embed="rId8" cstate="print">
            <a:lum bright="15000"/>
          </a:blip>
          <a:stretch>
            <a:fillRect/>
          </a:stretch>
        </p:blipFill>
        <p:spPr>
          <a:xfrm>
            <a:off x="8172400" y="2241460"/>
            <a:ext cx="470868" cy="395802"/>
          </a:xfrm>
          <a:prstGeom prst="rect">
            <a:avLst/>
          </a:prstGeom>
        </p:spPr>
      </p:pic>
      <p:sp>
        <p:nvSpPr>
          <p:cNvPr id="26" name="二等辺三角形 25"/>
          <p:cNvSpPr/>
          <p:nvPr/>
        </p:nvSpPr>
        <p:spPr>
          <a:xfrm rot="10800000">
            <a:off x="827584" y="1413126"/>
            <a:ext cx="207686" cy="2073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kumimoji="1" lang="ja-JP" altLang="en-US" sz="1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7" name="二等辺三角形 26"/>
          <p:cNvSpPr/>
          <p:nvPr/>
        </p:nvSpPr>
        <p:spPr>
          <a:xfrm rot="10800000">
            <a:off x="8316416" y="2709270"/>
            <a:ext cx="207686" cy="2073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kumimoji="1" lang="ja-JP" altLang="en-US" sz="1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8" name="Picture 2" descr="IMG_1718"/>
          <p:cNvPicPr>
            <a:picLocks noChangeAspect="1" noChangeArrowheads="1"/>
          </p:cNvPicPr>
          <p:nvPr/>
        </p:nvPicPr>
        <p:blipFill>
          <a:blip r:embed="rId9" cstate="print"/>
          <a:srcRect l="15425" t="8571" r="6059"/>
          <a:stretch>
            <a:fillRect/>
          </a:stretch>
        </p:blipFill>
        <p:spPr bwMode="auto">
          <a:xfrm>
            <a:off x="3203848" y="3140968"/>
            <a:ext cx="2479388" cy="1925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9" name="直線矢印コネクタ 28"/>
          <p:cNvCxnSpPr/>
          <p:nvPr/>
        </p:nvCxnSpPr>
        <p:spPr>
          <a:xfrm rot="16200000" flipH="1">
            <a:off x="4113114" y="3712468"/>
            <a:ext cx="336884" cy="1804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3483248" y="3364554"/>
          <a:ext cx="1998151" cy="145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9" name="ビットマップ イメージ" r:id="rId10" imgW="3247619" imgH="2371429" progId="PBrush">
                  <p:embed/>
                </p:oleObj>
              </mc:Choice>
              <mc:Fallback>
                <p:oleObj name="ビットマップ イメージ" r:id="rId10" imgW="3247619" imgH="23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248" y="3364554"/>
                        <a:ext cx="1998151" cy="145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テキスト ボックス 55"/>
          <p:cNvSpPr txBox="1"/>
          <p:nvPr/>
        </p:nvSpPr>
        <p:spPr>
          <a:xfrm>
            <a:off x="1331640" y="1773166"/>
            <a:ext cx="1356462" cy="369332"/>
          </a:xfrm>
          <a:prstGeom prst="rect">
            <a:avLst/>
          </a:prstGeom>
          <a:solidFill>
            <a:srgbClr val="D99694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標高</a:t>
            </a:r>
            <a:r>
              <a:rPr kumimoji="1" lang="en-US" altLang="ja-JP" dirty="0" smtClean="0">
                <a:solidFill>
                  <a:schemeClr val="bg1"/>
                </a:solidFill>
              </a:rPr>
              <a:t>2,400m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56"/>
          <p:cNvSpPr txBox="1"/>
          <p:nvPr/>
        </p:nvSpPr>
        <p:spPr>
          <a:xfrm>
            <a:off x="6804248" y="2277222"/>
            <a:ext cx="1356462" cy="369332"/>
          </a:xfrm>
          <a:prstGeom prst="rect">
            <a:avLst/>
          </a:prstGeom>
          <a:solidFill>
            <a:srgbClr val="D99694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標高</a:t>
            </a:r>
            <a:r>
              <a:rPr kumimoji="1" lang="en-US" altLang="ja-JP" dirty="0" smtClean="0">
                <a:solidFill>
                  <a:schemeClr val="bg1"/>
                </a:solidFill>
              </a:rPr>
              <a:t>5,640m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899592" y="1628800"/>
            <a:ext cx="7560840" cy="1368152"/>
          </a:xfrm>
          <a:prstGeom prst="line">
            <a:avLst/>
          </a:prstGeom>
          <a:ln w="63500">
            <a:solidFill>
              <a:srgbClr val="92D050"/>
            </a:solidFill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63688" y="1683965"/>
            <a:ext cx="5832648" cy="1384995"/>
          </a:xfrm>
          <a:prstGeom prst="rect">
            <a:avLst/>
          </a:prstGeom>
          <a:solidFill>
            <a:srgbClr val="31859C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山麓－山頂施設を無線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LAN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で結ぶ。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</a:rPr>
              <a:t>　－</a:t>
            </a:r>
            <a:r>
              <a:rPr lang="en-US" altLang="ja-JP" sz="2800" dirty="0" smtClean="0">
                <a:solidFill>
                  <a:schemeClr val="bg1"/>
                </a:solidFill>
              </a:rPr>
              <a:t>2.4GHz </a:t>
            </a:r>
            <a:r>
              <a:rPr lang="ja-JP" altLang="en-US" sz="2800" dirty="0" smtClean="0">
                <a:solidFill>
                  <a:schemeClr val="bg1"/>
                </a:solidFill>
              </a:rPr>
              <a:t>無線</a:t>
            </a:r>
            <a:r>
              <a:rPr lang="en-US" altLang="ja-JP" sz="2800" dirty="0" smtClean="0">
                <a:solidFill>
                  <a:schemeClr val="bg1"/>
                </a:solidFill>
              </a:rPr>
              <a:t>LAN</a:t>
            </a:r>
            <a:r>
              <a:rPr lang="ja-JP" altLang="en-US" sz="2800" dirty="0" smtClean="0">
                <a:solidFill>
                  <a:schemeClr val="bg1"/>
                </a:solidFill>
              </a:rPr>
              <a:t>ブリッジ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</a:rPr>
              <a:t>　－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~ 5Mbps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71800" y="6351711"/>
            <a:ext cx="363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2011.02</a:t>
            </a:r>
            <a:r>
              <a:rPr lang="ja-JP" altLang="en-US" sz="2400" smtClean="0"/>
              <a:t>月に機器設置完了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732240" y="37504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（峰崎、田辺）</a:t>
            </a:r>
            <a:endParaRPr lang="en-US" sz="2400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547664" y="4437112"/>
            <a:ext cx="6120680" cy="1920409"/>
            <a:chOff x="1547664" y="4437112"/>
            <a:chExt cx="6120680" cy="1920409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2915816" y="5157192"/>
              <a:ext cx="33843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常用系と予備系の</a:t>
              </a:r>
              <a:r>
                <a:rPr kumimoji="1" lang="en-US" altLang="ja-JP" sz="2400" dirty="0" smtClean="0"/>
                <a:t>2</a:t>
              </a:r>
              <a:r>
                <a:rPr kumimoji="1" lang="ja-JP" altLang="en-US" sz="2400" dirty="0" smtClean="0"/>
                <a:t>系統</a:t>
              </a:r>
              <a:endParaRPr kumimoji="1" lang="en-US" altLang="ja-JP" sz="2400" dirty="0" smtClean="0"/>
            </a:p>
            <a:p>
              <a:r>
                <a:rPr lang="ja-JP" altLang="en-US" sz="2400" dirty="0" smtClean="0"/>
                <a:t>（常用が落ちると自動で</a:t>
              </a:r>
              <a:endParaRPr lang="en-US" altLang="ja-JP" sz="2400" dirty="0" smtClean="0"/>
            </a:p>
            <a:p>
              <a:r>
                <a:rPr lang="ja-JP" altLang="en-US" sz="2400" dirty="0" smtClean="0"/>
                <a:t>　予備に切り替わる）</a:t>
              </a:r>
              <a:endParaRPr kumimoji="1" lang="ja-JP" altLang="en-US" sz="2400" dirty="0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rot="10800000">
              <a:off x="1547664" y="4437112"/>
              <a:ext cx="1368152" cy="864096"/>
            </a:xfrm>
            <a:prstGeom prst="straightConnector1">
              <a:avLst/>
            </a:prstGeom>
            <a:ln>
              <a:solidFill>
                <a:srgbClr val="FFC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rot="10800000">
              <a:off x="1547665" y="4869160"/>
              <a:ext cx="1296144" cy="576064"/>
            </a:xfrm>
            <a:prstGeom prst="straightConnector1">
              <a:avLst/>
            </a:prstGeom>
            <a:ln>
              <a:solidFill>
                <a:srgbClr val="FFC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V="1">
              <a:off x="6300192" y="4725144"/>
              <a:ext cx="792088" cy="648072"/>
            </a:xfrm>
            <a:prstGeom prst="straightConnector1">
              <a:avLst/>
            </a:prstGeom>
            <a:ln>
              <a:solidFill>
                <a:srgbClr val="FFC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V="1">
              <a:off x="6300192" y="4581128"/>
              <a:ext cx="1368152" cy="1008112"/>
            </a:xfrm>
            <a:prstGeom prst="straightConnector1">
              <a:avLst/>
            </a:prstGeom>
            <a:ln>
              <a:solidFill>
                <a:srgbClr val="FFC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2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遠隔観測試験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mtClean="0"/>
              <a:t>計</a:t>
            </a:r>
            <a:r>
              <a:rPr lang="en-US" altLang="ja-JP" dirty="0" smtClean="0"/>
              <a:t>6</a:t>
            </a:r>
            <a:r>
              <a:rPr lang="ja-JP" altLang="en-US" smtClean="0"/>
              <a:t>晩（</a:t>
            </a:r>
            <a:r>
              <a:rPr lang="en-US" altLang="ja-JP" dirty="0" smtClean="0"/>
              <a:t>ANIR</a:t>
            </a:r>
            <a:r>
              <a:rPr lang="ja-JP" altLang="en-US" smtClean="0"/>
              <a:t>、</a:t>
            </a:r>
            <a:r>
              <a:rPr lang="en-US" altLang="ja-JP" dirty="0" smtClean="0"/>
              <a:t>MAX38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mtClean="0"/>
              <a:t>（山頂は完全無人、もしくは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mtClean="0"/>
              <a:t>　ただ見ているだけ）</a:t>
            </a:r>
            <a:endParaRPr lang="en-US" altLang="ja-JP" dirty="0" smtClean="0"/>
          </a:p>
          <a:p>
            <a:pPr lvl="1"/>
            <a:r>
              <a:rPr lang="ja-JP" altLang="en-US" smtClean="0"/>
              <a:t>天候チェック</a:t>
            </a:r>
            <a:endParaRPr lang="en-US" altLang="ja-JP" dirty="0" smtClean="0"/>
          </a:p>
          <a:p>
            <a:pPr lvl="1"/>
            <a:r>
              <a:rPr lang="ja-JP" altLang="en-US" smtClean="0"/>
              <a:t>ドーム内状況チェック</a:t>
            </a:r>
            <a:endParaRPr lang="en-US" altLang="ja-JP" dirty="0" smtClean="0"/>
          </a:p>
          <a:p>
            <a:pPr lvl="1"/>
            <a:r>
              <a:rPr lang="ja-JP" altLang="en-US" smtClean="0"/>
              <a:t>観測開始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mtClean="0"/>
              <a:t>（随時天候等確認）</a:t>
            </a:r>
            <a:endParaRPr lang="en-US" altLang="ja-JP" dirty="0" smtClean="0"/>
          </a:p>
          <a:p>
            <a:pPr lvl="1"/>
            <a:r>
              <a:rPr lang="ja-JP" altLang="en-US" smtClean="0"/>
              <a:t>観測終了</a:t>
            </a:r>
            <a:endParaRPr lang="en-US" altLang="ja-JP" dirty="0" smtClean="0"/>
          </a:p>
          <a:p>
            <a:pPr lvl="1"/>
            <a:r>
              <a:rPr lang="ja-JP" altLang="en-US" smtClean="0"/>
              <a:t>装置・望遠鏡を終了状態に</a:t>
            </a:r>
            <a:endParaRPr lang="en-US" altLang="ja-JP" dirty="0" smtClean="0"/>
          </a:p>
          <a:p>
            <a:r>
              <a:rPr lang="ja-JP" altLang="en-US" smtClean="0"/>
              <a:t>ほぼ日没～日の出まで観測</a:t>
            </a:r>
            <a:endParaRPr lang="en-US" altLang="ja-JP" dirty="0" smtClean="0"/>
          </a:p>
          <a:p>
            <a:r>
              <a:rPr lang="ja-JP" altLang="en-US" smtClean="0"/>
              <a:t>ネットワーク、電源系統など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mtClean="0"/>
              <a:t>トラブル一切なし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1653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>
                <a:solidFill>
                  <a:srgbClr val="FF0000"/>
                </a:solidFill>
              </a:rPr>
              <a:t>次回以降、遠隔観測をメインに進めたい。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16704" y="1196752"/>
            <a:ext cx="3754009" cy="2492896"/>
            <a:chOff x="5389991" y="1268760"/>
            <a:chExt cx="3754009" cy="2492896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89991" y="1268760"/>
              <a:ext cx="3754009" cy="249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524328" y="3356992"/>
              <a:ext cx="1569660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mtClean="0"/>
                <a:t>山麓観測小屋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39712" y="3717032"/>
            <a:ext cx="2231001" cy="3068960"/>
            <a:chOff x="6912999" y="3789040"/>
            <a:chExt cx="2231001" cy="3068960"/>
          </a:xfrm>
        </p:grpSpPr>
        <p:pic>
          <p:nvPicPr>
            <p:cNvPr id="66566" name="Picture 6" descr="http://www.ioa.s.u-tokyo.ac.jp/TAO/internal/FieldReport/photo/chile201104-06/album/20110514/slides/IMG_7705.JPG"/>
            <p:cNvPicPr>
              <a:picLocks noChangeAspect="1" noChangeArrowheads="1"/>
            </p:cNvPicPr>
            <p:nvPr/>
          </p:nvPicPr>
          <p:blipFill>
            <a:blip r:embed="rId3" cstate="print"/>
            <a:srcRect t="12112" r="3863"/>
            <a:stretch>
              <a:fillRect/>
            </a:stretch>
          </p:blipFill>
          <p:spPr bwMode="auto">
            <a:xfrm>
              <a:off x="6912999" y="3789040"/>
              <a:ext cx="2231001" cy="306896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740352" y="3851756"/>
              <a:ext cx="1338828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mtClean="0"/>
                <a:t>観測の様子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57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Upgrade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2011b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フィルター</a:t>
            </a:r>
            <a:r>
              <a:rPr lang="ja-JP" altLang="en-US" dirty="0"/>
              <a:t>追加</a:t>
            </a:r>
            <a:endParaRPr lang="en-US" altLang="ja-JP" dirty="0"/>
          </a:p>
          <a:p>
            <a:pPr lvl="1"/>
            <a:r>
              <a:rPr lang="en-US" altLang="ja-JP" dirty="0" err="1" smtClean="0"/>
              <a:t>Pa</a:t>
            </a:r>
            <a:r>
              <a:rPr lang="en-US" altLang="ja-JP" dirty="0" err="1" smtClean="0">
                <a:latin typeface="Symbol" pitchFamily="18" charset="2"/>
              </a:rPr>
              <a:t>b</a:t>
            </a:r>
            <a:r>
              <a:rPr lang="en-US" altLang="ja-JP" dirty="0" smtClean="0"/>
              <a:t>-off</a:t>
            </a:r>
            <a:r>
              <a:rPr lang="ja-JP" altLang="en-US" dirty="0" smtClean="0"/>
              <a:t>フィルター</a:t>
            </a:r>
            <a:r>
              <a:rPr lang="en-US" altLang="ja-JP" dirty="0" smtClean="0"/>
              <a:t>(N133)</a:t>
            </a:r>
            <a:r>
              <a:rPr lang="ja-JP" altLang="en-US" dirty="0" smtClean="0"/>
              <a:t>導入</a:t>
            </a:r>
            <a:r>
              <a:rPr lang="en-US" altLang="ja-JP" dirty="0" smtClean="0"/>
              <a:t>(LIRG</a:t>
            </a:r>
            <a:r>
              <a:rPr lang="ja-JP" altLang="en-US" dirty="0" smtClean="0"/>
              <a:t>サーベイ用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ウィンドウ前に設置する</a:t>
            </a:r>
            <a:endParaRPr lang="en-US" altLang="ja-JP" dirty="0" smtClean="0"/>
          </a:p>
          <a:p>
            <a:r>
              <a:rPr lang="ja-JP" altLang="en-US" dirty="0" smtClean="0"/>
              <a:t>可視グリズム交換 </a:t>
            </a:r>
            <a:r>
              <a:rPr lang="en-US" altLang="ja-JP" dirty="0" smtClean="0"/>
              <a:t>(</a:t>
            </a:r>
            <a:r>
              <a:rPr lang="ja-JP" altLang="en-US" dirty="0" smtClean="0"/>
              <a:t>一部傷があったため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可視鏡筒一部トビカブラックで塗装</a:t>
            </a:r>
            <a:endParaRPr lang="en-US" altLang="ja-JP" dirty="0" smtClean="0"/>
          </a:p>
          <a:p>
            <a:r>
              <a:rPr kumimoji="1" lang="ja-JP" altLang="en-US" dirty="0"/>
              <a:t>リモート</a:t>
            </a:r>
            <a:r>
              <a:rPr kumimoji="1" lang="ja-JP" altLang="en-US" dirty="0" smtClean="0"/>
              <a:t>観測</a:t>
            </a:r>
            <a:endParaRPr kumimoji="1" lang="ja-JP" altLang="en-US" dirty="0"/>
          </a:p>
        </p:txBody>
      </p:sp>
      <p:pic>
        <p:nvPicPr>
          <p:cNvPr id="126978" name="Picture 2" descr="マイスターこだわりの黒は、今も昔も変わらない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70" y="4437140"/>
            <a:ext cx="5436120" cy="23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Semester 2011B</a:t>
            </a:r>
            <a:endParaRPr lang="ja-JP" alt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8850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 dirty="0" smtClean="0"/>
              <a:t>2011/9</a:t>
            </a:r>
            <a:r>
              <a:rPr lang="ja-JP" altLang="en-US" sz="2800" dirty="0" smtClean="0"/>
              <a:t>月～</a:t>
            </a:r>
            <a:r>
              <a:rPr lang="en-US" altLang="ja-JP" sz="2800" dirty="0" smtClean="0"/>
              <a:t> : 6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</a:t>
            </a:r>
            <a:r>
              <a:rPr lang="en-US" altLang="ja-JP" sz="2800" dirty="0" smtClean="0"/>
              <a:t>run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smtClean="0"/>
              <a:t>~18nights?</a:t>
            </a:r>
            <a:endParaRPr lang="en-US" altLang="ja-JP" sz="2400" dirty="0"/>
          </a:p>
          <a:p>
            <a:pPr lvl="1">
              <a:lnSpc>
                <a:spcPct val="80000"/>
              </a:lnSpc>
            </a:pPr>
            <a:r>
              <a:rPr lang="ja-JP" altLang="en-US" sz="2400" dirty="0"/>
              <a:t>サーベイ</a:t>
            </a:r>
          </a:p>
          <a:p>
            <a:pPr lvl="2">
              <a:lnSpc>
                <a:spcPct val="80000"/>
              </a:lnSpc>
            </a:pPr>
            <a:r>
              <a:rPr lang="ja-JP" altLang="en-US" sz="2000" dirty="0"/>
              <a:t>銀河面の</a:t>
            </a:r>
            <a:r>
              <a:rPr lang="en-US" altLang="ja-JP" sz="2000" dirty="0" err="1"/>
              <a:t>Pa</a:t>
            </a:r>
            <a:r>
              <a:rPr lang="en-US" altLang="ja-JP" sz="2000" dirty="0" err="1">
                <a:latin typeface="Symbol" pitchFamily="18" charset="2"/>
              </a:rPr>
              <a:t>a</a:t>
            </a:r>
            <a:r>
              <a:rPr lang="ja-JP" altLang="en-US" sz="2000" dirty="0"/>
              <a:t>の</a:t>
            </a:r>
            <a:r>
              <a:rPr lang="ja-JP" altLang="en-US" sz="2000" dirty="0" smtClean="0"/>
              <a:t>サーベイ</a:t>
            </a:r>
            <a:r>
              <a:rPr lang="en-US" altLang="ja-JP" sz="2000" dirty="0" smtClean="0"/>
              <a:t>(</a:t>
            </a:r>
            <a:r>
              <a:rPr lang="ja-JP" altLang="en-US" sz="2000" dirty="0"/>
              <a:t>あまり時間は取れない</a:t>
            </a:r>
            <a:r>
              <a:rPr lang="en-US" altLang="ja-JP" sz="2000" dirty="0" smtClean="0"/>
              <a:t>)</a:t>
            </a:r>
            <a:endParaRPr lang="ja-JP" altLang="en-US" sz="2000" dirty="0"/>
          </a:p>
          <a:p>
            <a:pPr lvl="2">
              <a:lnSpc>
                <a:spcPct val="80000"/>
              </a:lnSpc>
            </a:pPr>
            <a:r>
              <a:rPr lang="ja-JP" altLang="en-US" sz="2000" dirty="0"/>
              <a:t>近傍</a:t>
            </a:r>
            <a:r>
              <a:rPr lang="en-US" altLang="ja-JP" sz="2000" dirty="0" smtClean="0"/>
              <a:t>LIRGs</a:t>
            </a:r>
            <a:r>
              <a:rPr lang="ja-JP" altLang="en-US" sz="2000" dirty="0"/>
              <a:t>の</a:t>
            </a:r>
            <a:r>
              <a:rPr lang="en-US" altLang="ja-JP" sz="2000" dirty="0" err="1" smtClean="0"/>
              <a:t>Pa</a:t>
            </a:r>
            <a:r>
              <a:rPr lang="en-US" altLang="ja-JP" sz="2000" dirty="0" err="1" smtClean="0">
                <a:latin typeface="Symbol" pitchFamily="18" charset="2"/>
              </a:rPr>
              <a:t>a</a:t>
            </a:r>
            <a:r>
              <a:rPr lang="en-US" altLang="ja-JP" sz="2000" dirty="0" smtClean="0">
                <a:latin typeface="Symbol" pitchFamily="18" charset="2"/>
              </a:rPr>
              <a:t>/b</a:t>
            </a:r>
            <a:r>
              <a:rPr lang="ja-JP" altLang="en-US" sz="2000" dirty="0" smtClean="0"/>
              <a:t>撮像サーベイ</a:t>
            </a:r>
            <a:endParaRPr lang="en-US" altLang="ja-JP" sz="2000" dirty="0" smtClean="0"/>
          </a:p>
          <a:p>
            <a:pPr lvl="1">
              <a:lnSpc>
                <a:spcPct val="80000"/>
              </a:lnSpc>
            </a:pPr>
            <a:r>
              <a:rPr lang="ja-JP" altLang="en-US" sz="2400" dirty="0" smtClean="0"/>
              <a:t>大学間</a:t>
            </a:r>
            <a:r>
              <a:rPr lang="ja-JP" altLang="en-US" sz="2400" dirty="0"/>
              <a:t>連携共同</a:t>
            </a:r>
            <a:r>
              <a:rPr lang="ja-JP" altLang="en-US" sz="2400" dirty="0" smtClean="0"/>
              <a:t>観測</a:t>
            </a:r>
            <a:r>
              <a:rPr lang="en-US" altLang="ja-JP" sz="2400" dirty="0" smtClean="0"/>
              <a:t>(2nights)</a:t>
            </a:r>
          </a:p>
          <a:p>
            <a:pPr lvl="1">
              <a:lnSpc>
                <a:spcPct val="80000"/>
              </a:lnSpc>
            </a:pPr>
            <a:r>
              <a:rPr lang="ja-JP" altLang="en-US" sz="2400" dirty="0"/>
              <a:t>チリ</a:t>
            </a:r>
            <a:r>
              <a:rPr lang="ja-JP" altLang="en-US" sz="2400" dirty="0" smtClean="0"/>
              <a:t>時間</a:t>
            </a:r>
            <a:r>
              <a:rPr lang="en-US" altLang="ja-JP" sz="2400" dirty="0" smtClean="0"/>
              <a:t>(3nights?)</a:t>
            </a:r>
            <a:endParaRPr lang="ja-JP" altLang="en-US" sz="2400" dirty="0"/>
          </a:p>
          <a:p>
            <a:pPr lvl="1">
              <a:lnSpc>
                <a:spcPct val="80000"/>
              </a:lnSpc>
            </a:pPr>
            <a:r>
              <a:rPr lang="ja-JP" altLang="en-US" sz="2400" dirty="0" smtClean="0"/>
              <a:t>その他</a:t>
            </a:r>
            <a:endParaRPr lang="en-US" altLang="ja-JP" sz="2400" dirty="0"/>
          </a:p>
          <a:p>
            <a:pPr>
              <a:lnSpc>
                <a:spcPct val="80000"/>
              </a:lnSpc>
            </a:pPr>
            <a:r>
              <a:rPr lang="ja-JP" altLang="en-US" dirty="0" smtClean="0"/>
              <a:t>日程は２オプション</a:t>
            </a:r>
            <a:endParaRPr lang="en-US" altLang="ja-JP" dirty="0" smtClean="0"/>
          </a:p>
          <a:p>
            <a:pPr lvl="1">
              <a:lnSpc>
                <a:spcPct val="80000"/>
              </a:lnSpc>
            </a:pPr>
            <a:r>
              <a:rPr lang="ja-JP" altLang="en-US" dirty="0" smtClean="0"/>
              <a:t>このワークショップ後打ち合わせを</a:t>
            </a:r>
            <a:r>
              <a:rPr lang="ja-JP" altLang="en-US" dirty="0"/>
              <a:t>します。</a:t>
            </a:r>
            <a:endParaRPr lang="en-US" altLang="ja-JP" dirty="0" smtClean="0"/>
          </a:p>
          <a:p>
            <a:pPr lvl="1">
              <a:lnSpc>
                <a:spcPct val="80000"/>
              </a:lnSpc>
            </a:pP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2011 Winter : Bad Weather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28002" name="Picture 2" descr="C:\Users\motohara\Desktop\110804anirws\sDSC00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" y="1458885"/>
            <a:ext cx="7345020" cy="55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24867" r="20221" b="9820"/>
          <a:stretch/>
        </p:blipFill>
        <p:spPr bwMode="auto">
          <a:xfrm>
            <a:off x="359803" y="1738859"/>
            <a:ext cx="8424393" cy="439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6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6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可視チャンネルデータ解析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Twilight flat</a:t>
            </a:r>
          </a:p>
          <a:p>
            <a:r>
              <a:rPr lang="ja-JP" altLang="en-US" dirty="0"/>
              <a:t>歪曲</a:t>
            </a:r>
            <a:r>
              <a:rPr lang="ja-JP" altLang="en-US" dirty="0" smtClean="0"/>
              <a:t>補正</a:t>
            </a:r>
            <a:endParaRPr lang="en-US" altLang="ja-JP" dirty="0" smtClean="0"/>
          </a:p>
          <a:p>
            <a:r>
              <a:rPr kumimoji="1" lang="ja-JP" altLang="en-US" dirty="0" smtClean="0"/>
              <a:t>パイプライン</a:t>
            </a:r>
            <a:endParaRPr kumimoji="1" lang="en-US" altLang="ja-JP" dirty="0" smtClean="0"/>
          </a:p>
          <a:p>
            <a:r>
              <a:rPr lang="en-US" altLang="ja-JP" dirty="0" smtClean="0"/>
              <a:t>Photometry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48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Twilight Flats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31074" name="Picture 2" descr="\\yebisu\Motohara\Presentations\110805anirws\sflatb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5"/>
          <a:stretch/>
        </p:blipFill>
        <p:spPr bwMode="auto">
          <a:xfrm>
            <a:off x="1141311" y="1541684"/>
            <a:ext cx="2752725" cy="26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5" name="Picture 3" descr="\\yebisu\Motohara\Presentations\110805anirws\sflati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8"/>
          <a:stretch/>
        </p:blipFill>
        <p:spPr bwMode="auto">
          <a:xfrm>
            <a:off x="5569044" y="4148952"/>
            <a:ext cx="2752725" cy="26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6" name="Picture 4" descr="\\yebisu\Motohara\Presentations\110805anirws\sflatr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3"/>
          <a:stretch/>
        </p:blipFill>
        <p:spPr bwMode="auto">
          <a:xfrm>
            <a:off x="1141311" y="4149100"/>
            <a:ext cx="2752725" cy="26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5" descr="\\yebisu\Motohara\Presentations\110805anirws\sflatv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0"/>
          <a:stretch/>
        </p:blipFill>
        <p:spPr bwMode="auto">
          <a:xfrm>
            <a:off x="5563577" y="1532497"/>
            <a:ext cx="2752725" cy="25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可視像面歪曲補正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可視</a:t>
            </a:r>
            <a:r>
              <a:rPr lang="ja-JP" altLang="en-US" dirty="0" smtClean="0"/>
              <a:t>チャンネル</a:t>
            </a:r>
            <a:r>
              <a:rPr lang="ja-JP" altLang="en-US" dirty="0" smtClean="0"/>
              <a:t>の</a:t>
            </a:r>
            <a:r>
              <a:rPr lang="ja-JP" altLang="en-US" dirty="0"/>
              <a:t>樽型収差補正</a:t>
            </a:r>
            <a:endParaRPr lang="en-US" altLang="ja-JP" dirty="0" smtClean="0"/>
          </a:p>
          <a:p>
            <a:pPr lvl="1"/>
            <a:r>
              <a:rPr lang="ja-JP" altLang="en-US" dirty="0"/>
              <a:t>銀河面</a:t>
            </a:r>
            <a:r>
              <a:rPr lang="ja-JP" altLang="en-US" dirty="0" smtClean="0"/>
              <a:t>の星の多い領域の画像</a:t>
            </a:r>
            <a:r>
              <a:rPr lang="ja-JP" altLang="en-US" dirty="0" smtClean="0"/>
              <a:t>を</a:t>
            </a:r>
            <a:r>
              <a:rPr lang="en-US" altLang="ja-JP" dirty="0" smtClean="0"/>
              <a:t>5</a:t>
            </a:r>
            <a:r>
              <a:rPr kumimoji="1" lang="ja-JP" altLang="en-US" dirty="0" smtClean="0"/>
              <a:t>次</a:t>
            </a:r>
            <a:r>
              <a:rPr kumimoji="1" lang="ja-JP" altLang="en-US" dirty="0" smtClean="0"/>
              <a:t>の</a:t>
            </a:r>
            <a:r>
              <a:rPr kumimoji="1" lang="en-US" altLang="ja-JP" dirty="0" err="1" smtClean="0"/>
              <a:t>polynominal</a:t>
            </a:r>
            <a:r>
              <a:rPr kumimoji="1" lang="ja-JP" altLang="en-US" dirty="0" smtClean="0"/>
              <a:t>で</a:t>
            </a:r>
            <a:r>
              <a:rPr kumimoji="1" lang="ja-JP" altLang="en-US" dirty="0" smtClean="0"/>
              <a:t>フィット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ccmap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そのパラメータ</a:t>
            </a:r>
            <a:r>
              <a:rPr lang="ja-JP" altLang="en-US" dirty="0" smtClean="0"/>
              <a:t>を画像に</a:t>
            </a:r>
            <a:r>
              <a:rPr lang="ja-JP" altLang="en-US" dirty="0" smtClean="0"/>
              <a:t>埋め込む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ccsetwcs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B, V, R</a:t>
            </a:r>
            <a:r>
              <a:rPr kumimoji="1" lang="ja-JP" altLang="en-US" dirty="0" smtClean="0"/>
              <a:t>のパラメータは出した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lang="ja-JP" altLang="en-US" dirty="0"/>
              <a:t>この手順</a:t>
            </a:r>
            <a:r>
              <a:rPr lang="ja-JP" altLang="en-US" dirty="0" smtClean="0"/>
              <a:t>を組み込んだ</a:t>
            </a:r>
            <a:r>
              <a:rPr lang="en-US" altLang="ja-JP" dirty="0" smtClean="0"/>
              <a:t>bash</a:t>
            </a:r>
            <a:r>
              <a:rPr lang="ja-JP" altLang="en-US" dirty="0" smtClean="0"/>
              <a:t>スクリプトパイプラインは一応ある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前述の館内スクリプトとほぼ同じ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358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年度ラン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2011/4-5</a:t>
            </a:r>
            <a:r>
              <a:rPr lang="ja-JP" altLang="en-US" dirty="0" smtClean="0"/>
              <a:t>ラン：</a:t>
            </a:r>
            <a:r>
              <a:rPr lang="en-US" altLang="ja-JP" dirty="0" smtClean="0"/>
              <a:t>4/20-5/15</a:t>
            </a:r>
          </a:p>
          <a:p>
            <a:pPr lvl="1"/>
            <a:r>
              <a:rPr lang="en-US" altLang="ja-JP" dirty="0" smtClean="0"/>
              <a:t>18</a:t>
            </a:r>
            <a:r>
              <a:rPr lang="ja-JP" altLang="en-US" dirty="0" smtClean="0"/>
              <a:t>夜</a:t>
            </a:r>
            <a:r>
              <a:rPr lang="en-US" altLang="ja-JP" dirty="0" smtClean="0"/>
              <a:t>:</a:t>
            </a:r>
            <a:r>
              <a:rPr lang="ja-JP" altLang="en-US" dirty="0" smtClean="0"/>
              <a:t>晴、</a:t>
            </a:r>
            <a:r>
              <a:rPr lang="en-US" altLang="ja-JP" dirty="0" smtClean="0"/>
              <a:t>0.5</a:t>
            </a:r>
            <a:r>
              <a:rPr lang="ja-JP" altLang="en-US" dirty="0" smtClean="0"/>
              <a:t>夜曇り ⇒ 晴天率９５％以上！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１５課題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ANIR</a:t>
            </a:r>
            <a:r>
              <a:rPr lang="ja-JP" altLang="en-US" dirty="0" smtClean="0"/>
              <a:t>プロジェクト </a:t>
            </a:r>
            <a:r>
              <a:rPr lang="en-US" altLang="ja-JP" dirty="0" smtClean="0"/>
              <a:t>= 2</a:t>
            </a:r>
          </a:p>
          <a:p>
            <a:pPr lvl="2"/>
            <a:r>
              <a:rPr kumimoji="1" lang="en-US" altLang="ja-JP" dirty="0" smtClean="0"/>
              <a:t>CNTAC = 1</a:t>
            </a:r>
          </a:p>
          <a:p>
            <a:pPr lvl="2"/>
            <a:r>
              <a:rPr lang="ja-JP" altLang="en-US" dirty="0"/>
              <a:t>大学間</a:t>
            </a:r>
            <a:r>
              <a:rPr lang="ja-JP" altLang="en-US" dirty="0" smtClean="0"/>
              <a:t>連携観測 </a:t>
            </a:r>
            <a:r>
              <a:rPr lang="en-US" altLang="ja-JP" dirty="0" smtClean="0"/>
              <a:t>= 2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東大 </a:t>
            </a:r>
            <a:r>
              <a:rPr kumimoji="1" lang="en-US" altLang="ja-JP" dirty="0" smtClean="0"/>
              <a:t>= 8</a:t>
            </a:r>
          </a:p>
          <a:p>
            <a:pPr lvl="2"/>
            <a:r>
              <a:rPr lang="ja-JP" altLang="en-US" dirty="0" smtClean="0"/>
              <a:t>国立天文台</a:t>
            </a:r>
            <a:r>
              <a:rPr lang="en-US" altLang="ja-JP" dirty="0" smtClean="0"/>
              <a:t> = 2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388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25956" name="Picture 4" descr="\\yebisu\Motohara\Presentations\110805anirws\ds9or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0" y="1340710"/>
            <a:ext cx="5097844" cy="52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7" name="Picture 5" descr="\\yebisu\Motohara\Presentations\110805anirws\ds9ms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0" y="1340710"/>
            <a:ext cx="5097844" cy="52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Photometry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安定性などの評価</a:t>
            </a:r>
            <a:r>
              <a:rPr lang="ja-JP" altLang="en-US" dirty="0" smtClean="0"/>
              <a:t>は</a:t>
            </a:r>
            <a:r>
              <a:rPr lang="ja-JP" altLang="en-US" dirty="0"/>
              <a:t>まだ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07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Allocation S2011A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0409" r="9854" b="11380"/>
          <a:stretch/>
        </p:blipFill>
        <p:spPr bwMode="auto">
          <a:xfrm>
            <a:off x="1187530" y="1124680"/>
            <a:ext cx="6912960" cy="337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38687" r="9982" b="14724"/>
          <a:stretch/>
        </p:blipFill>
        <p:spPr bwMode="auto">
          <a:xfrm>
            <a:off x="1185137" y="4509150"/>
            <a:ext cx="6901899" cy="230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3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観測状況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銀河面</a:t>
            </a:r>
            <a:r>
              <a:rPr lang="en-US" altLang="ja-JP" dirty="0" err="1" smtClean="0"/>
              <a:t>Pa</a:t>
            </a:r>
            <a:r>
              <a:rPr lang="en-US" altLang="ja-JP" dirty="0" err="1" smtClean="0">
                <a:latin typeface="Symbol" pitchFamily="18" charset="2"/>
              </a:rPr>
              <a:t>a</a:t>
            </a:r>
            <a:r>
              <a:rPr lang="ja-JP" altLang="en-US" dirty="0" smtClean="0"/>
              <a:t>サーベイ</a:t>
            </a:r>
            <a:endParaRPr lang="en-US" altLang="ja-JP" dirty="0" smtClean="0"/>
          </a:p>
          <a:p>
            <a:r>
              <a:rPr kumimoji="1" lang="ja-JP" altLang="en-US" dirty="0" smtClean="0"/>
              <a:t>近傍</a:t>
            </a:r>
            <a:r>
              <a:rPr kumimoji="1" lang="en-US" altLang="ja-JP" dirty="0" smtClean="0"/>
              <a:t>LIRG</a:t>
            </a:r>
            <a:r>
              <a:rPr kumimoji="1" lang="ja-JP" altLang="en-US" dirty="0" smtClean="0"/>
              <a:t>の</a:t>
            </a:r>
            <a:r>
              <a:rPr kumimoji="1" lang="en-US" altLang="ja-JP" dirty="0" err="1" smtClean="0"/>
              <a:t>Pa</a:t>
            </a:r>
            <a:r>
              <a:rPr lang="en-US" altLang="ja-JP" dirty="0" err="1">
                <a:latin typeface="Symbol" pitchFamily="18" charset="2"/>
              </a:rPr>
              <a:t>a</a:t>
            </a:r>
            <a:r>
              <a:rPr kumimoji="1" lang="ja-JP" altLang="en-US" dirty="0" smtClean="0"/>
              <a:t>サーベイ（</a:t>
            </a:r>
            <a:r>
              <a:rPr lang="ja-JP" altLang="en-US" dirty="0"/>
              <a:t>⇒</a:t>
            </a:r>
            <a:r>
              <a:rPr lang="ja-JP" altLang="en-US" dirty="0" smtClean="0"/>
              <a:t>舘内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ja-JP" altLang="en-US" dirty="0" smtClean="0"/>
              <a:t>近傍</a:t>
            </a:r>
            <a:r>
              <a:rPr lang="en-US" altLang="ja-JP" dirty="0" smtClean="0"/>
              <a:t>AGN</a:t>
            </a:r>
            <a:r>
              <a:rPr lang="ja-JP" altLang="en-US" dirty="0" smtClean="0"/>
              <a:t>モニター観測</a:t>
            </a:r>
            <a:r>
              <a:rPr lang="en-US" altLang="ja-JP" dirty="0" smtClean="0"/>
              <a:t>(</a:t>
            </a:r>
            <a:r>
              <a:rPr lang="ja-JP" altLang="en-US" dirty="0" smtClean="0"/>
              <a:t>⇒峰崎</a:t>
            </a:r>
            <a:r>
              <a:rPr lang="en-US" altLang="ja-JP" dirty="0" smtClean="0"/>
              <a:t>)</a:t>
            </a:r>
          </a:p>
          <a:p>
            <a:r>
              <a:rPr lang="ja-JP" altLang="en-US" dirty="0"/>
              <a:t>ダストに埋もれた</a:t>
            </a:r>
            <a:r>
              <a:rPr lang="ja-JP" altLang="en-US" dirty="0" smtClean="0"/>
              <a:t>超新星探査</a:t>
            </a:r>
            <a:r>
              <a:rPr lang="en-US" altLang="ja-JP" dirty="0" smtClean="0"/>
              <a:t>(</a:t>
            </a:r>
            <a:r>
              <a:rPr lang="ja-JP" altLang="en-US" dirty="0" smtClean="0"/>
              <a:t>⇒諸隈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>
                <a:latin typeface="Symbol" pitchFamily="18" charset="2"/>
              </a:rPr>
              <a:t>大学間連携キャンペーン観測</a:t>
            </a:r>
            <a:endParaRPr lang="en-US" altLang="ja-JP" dirty="0" smtClean="0">
              <a:latin typeface="Symbol" pitchFamily="18" charset="2"/>
            </a:endParaRPr>
          </a:p>
          <a:p>
            <a:r>
              <a:rPr lang="ja-JP" altLang="en-US" dirty="0" smtClean="0">
                <a:latin typeface="Symbol" pitchFamily="18" charset="2"/>
              </a:rPr>
              <a:t>その他いろいろ</a:t>
            </a:r>
            <a:endParaRPr lang="en-US" altLang="ja-JP" dirty="0" smtClean="0">
              <a:latin typeface="Symbol" pitchFamily="18" charset="2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7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銀河面サーベイ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1.5 x 1 degree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2195670" y="6698956"/>
            <a:ext cx="5544770" cy="0"/>
          </a:xfrm>
          <a:prstGeom prst="straightConnector1">
            <a:avLst/>
          </a:prstGeom>
          <a:ln w="571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983760" y="634135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1.5degree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126978" name="Picture 2" descr="C:\Users\motohara\Desktop\110804anirws\ds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5"/>
          <a:stretch/>
        </p:blipFill>
        <p:spPr bwMode="auto">
          <a:xfrm>
            <a:off x="705153" y="2132820"/>
            <a:ext cx="8038709" cy="42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C:\Users\motohara\Desktop\110804anirws\ipv-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70" y="2132820"/>
            <a:ext cx="6636307" cy="45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大学間連携観測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400" y="1556740"/>
            <a:ext cx="3312460" cy="4533900"/>
          </a:xfrm>
        </p:spPr>
        <p:txBody>
          <a:bodyPr/>
          <a:lstStyle/>
          <a:p>
            <a:r>
              <a:rPr kumimoji="1" lang="en-US" altLang="ja-JP" dirty="0" smtClean="0"/>
              <a:t>IP </a:t>
            </a:r>
            <a:r>
              <a:rPr kumimoji="1" lang="en-US" altLang="ja-JP" dirty="0" err="1" smtClean="0"/>
              <a:t>Vir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 </a:t>
            </a:r>
            <a:r>
              <a:rPr lang="en-US" altLang="ja-JP" dirty="0" err="1"/>
              <a:t>Sct</a:t>
            </a:r>
            <a:r>
              <a:rPr lang="ja-JP" altLang="en-US" dirty="0"/>
              <a:t>型脈動星 </a:t>
            </a:r>
            <a:endParaRPr lang="en-US" altLang="ja-JP" dirty="0"/>
          </a:p>
          <a:p>
            <a:pPr lvl="1"/>
            <a:r>
              <a:rPr lang="ja-JP" altLang="en-US" dirty="0" smtClean="0"/>
              <a:t>周期 </a:t>
            </a:r>
            <a:r>
              <a:rPr lang="en-US" altLang="ja-JP" dirty="0"/>
              <a:t>0.0652 </a:t>
            </a:r>
            <a:r>
              <a:rPr lang="ja-JP" altLang="en-US" dirty="0"/>
              <a:t>日</a:t>
            </a:r>
            <a:r>
              <a:rPr lang="en-US" altLang="ja-JP" dirty="0"/>
              <a:t>(= 94 </a:t>
            </a:r>
            <a:r>
              <a:rPr lang="ja-JP" altLang="en-US" dirty="0"/>
              <a:t>分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振幅 </a:t>
            </a:r>
            <a:r>
              <a:rPr lang="en-US" altLang="ja-JP" dirty="0"/>
              <a:t>0.1 </a:t>
            </a:r>
            <a:r>
              <a:rPr lang="ja-JP" altLang="en-US" dirty="0"/>
              <a:t>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4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180" y="1600200"/>
            <a:ext cx="8229600" cy="45339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29026" name="Picture 2" descr="C:\Users\motohara\Desktop\110804anirws\mag_both_1104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30" y="2060810"/>
            <a:ext cx="4326270" cy="435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7" name="Picture 3" descr="C:\Users\motohara\Desktop\110804anirws\mag_both_1104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" y="2060810"/>
            <a:ext cx="4326270" cy="435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90590" y="221954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V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90" y="22195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33CC"/>
                </a:solidFill>
              </a:rPr>
              <a:t>B</a:t>
            </a:r>
            <a:endParaRPr kumimoji="1" lang="ja-JP" altLang="en-US" sz="3200" b="1" dirty="0">
              <a:solidFill>
                <a:srgbClr val="FF33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3834" y="515723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J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システム効率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システム効率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ダイクロなし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H : 0.29  (0.300 in 2009)</a:t>
            </a:r>
          </a:p>
          <a:p>
            <a:pPr lvl="2"/>
            <a:r>
              <a:rPr lang="en-US" altLang="ja-JP" dirty="0" smtClean="0"/>
              <a:t>Ks : 0.30  (0.304 in 2009)</a:t>
            </a:r>
          </a:p>
          <a:p>
            <a:pPr lvl="1"/>
            <a:r>
              <a:rPr kumimoji="1" lang="ja-JP" altLang="en-US" dirty="0" smtClean="0"/>
              <a:t>ダイクロあり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J : 0.183 (0.21 in 2009)</a:t>
            </a:r>
          </a:p>
          <a:p>
            <a:pPr lvl="2"/>
            <a:r>
              <a:rPr lang="en-US" altLang="ja-JP" dirty="0"/>
              <a:t>H : </a:t>
            </a:r>
            <a:r>
              <a:rPr lang="en-US" altLang="ja-JP" dirty="0" smtClean="0"/>
              <a:t>0.25  </a:t>
            </a:r>
            <a:r>
              <a:rPr lang="en-US" altLang="ja-JP" dirty="0"/>
              <a:t>(</a:t>
            </a:r>
            <a:r>
              <a:rPr lang="en-US" altLang="ja-JP" dirty="0" smtClean="0"/>
              <a:t>0.28 </a:t>
            </a:r>
            <a:r>
              <a:rPr lang="en-US" altLang="ja-JP" dirty="0"/>
              <a:t>in 2009)</a:t>
            </a:r>
          </a:p>
          <a:p>
            <a:pPr lvl="2"/>
            <a:r>
              <a:rPr lang="en-US" altLang="ja-JP" dirty="0"/>
              <a:t>Ks : </a:t>
            </a:r>
            <a:r>
              <a:rPr lang="en-US" altLang="ja-JP" dirty="0" smtClean="0"/>
              <a:t>0.26  </a:t>
            </a:r>
            <a:r>
              <a:rPr lang="en-US" altLang="ja-JP" dirty="0"/>
              <a:t>(</a:t>
            </a:r>
            <a:r>
              <a:rPr lang="en-US" altLang="ja-JP" dirty="0" smtClean="0"/>
              <a:t>0.28 </a:t>
            </a:r>
            <a:r>
              <a:rPr lang="en-US" altLang="ja-JP" dirty="0"/>
              <a:t>in 2009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en-US" altLang="ja-JP" dirty="0" smtClean="0"/>
              <a:t>2009/10</a:t>
            </a:r>
            <a:r>
              <a:rPr lang="ja-JP" altLang="en-US" dirty="0" smtClean="0"/>
              <a:t>に比べて</a:t>
            </a:r>
            <a:r>
              <a:rPr lang="ja-JP" altLang="en-US" dirty="0"/>
              <a:t>やはり</a:t>
            </a:r>
            <a:r>
              <a:rPr lang="ja-JP" altLang="en-US" dirty="0" smtClean="0"/>
              <a:t>低下している。</a:t>
            </a:r>
            <a:endParaRPr lang="en-US" altLang="ja-JP" dirty="0" smtClean="0"/>
          </a:p>
          <a:p>
            <a:r>
              <a:rPr kumimoji="1" lang="ja-JP" altLang="en-US" dirty="0" smtClean="0"/>
              <a:t>ダイクロの汚れがかなり効いているか？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80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観測装置状況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/>
              <a:t>基本的に</a:t>
            </a:r>
            <a:r>
              <a:rPr lang="ja-JP" altLang="en-US" sz="2800" dirty="0" smtClean="0"/>
              <a:t>は大きな問題</a:t>
            </a:r>
            <a:r>
              <a:rPr lang="ja-JP" altLang="en-US" sz="2800" dirty="0" smtClean="0"/>
              <a:t>ない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トラブル</a:t>
            </a:r>
            <a:endParaRPr kumimoji="1" lang="en-US" altLang="ja-JP" sz="2800" dirty="0" smtClean="0"/>
          </a:p>
          <a:p>
            <a:pPr lvl="1"/>
            <a:r>
              <a:rPr kumimoji="1" lang="ja-JP" altLang="en-US" sz="2400" dirty="0" smtClean="0"/>
              <a:t>フィルターホイールの片方が回らなくなった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⇒</a:t>
            </a:r>
            <a:r>
              <a:rPr lang="ja-JP" altLang="en-US" sz="2400" dirty="0" smtClean="0"/>
              <a:t>ステッピングモーター</a:t>
            </a:r>
            <a:r>
              <a:rPr lang="ja-JP" altLang="en-US" sz="2400" dirty="0" smtClean="0"/>
              <a:t>の保持電流を</a:t>
            </a:r>
            <a:r>
              <a:rPr lang="ja-JP" altLang="en-US" sz="2400" dirty="0" smtClean="0"/>
              <a:t>増やして解決。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I</a:t>
            </a:r>
            <a:r>
              <a:rPr lang="ja-JP" altLang="en-US" sz="2400" dirty="0" smtClean="0"/>
              <a:t>バンドのスカイレベルが高く、パターンがおかしい。</a:t>
            </a:r>
            <a:endParaRPr lang="en-US" altLang="ja-JP" sz="2400" dirty="0" smtClean="0"/>
          </a:p>
        </p:txBody>
      </p:sp>
      <p:pic>
        <p:nvPicPr>
          <p:cNvPr id="4" name="Picture 4" descr="\\yebisu\Motohara\Presentations\110805anirws\sflat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43" y="3944586"/>
            <a:ext cx="2773170" cy="28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yebisu\Motohara\Presentations\110805anirws\sflat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0" y="3933070"/>
            <a:ext cx="2773170" cy="28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427980" y="6477149"/>
            <a:ext cx="277317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002060"/>
                </a:solidFill>
              </a:rPr>
              <a:t>R</a:t>
            </a:r>
            <a:r>
              <a:rPr kumimoji="1" lang="en-US" altLang="ja-JP" sz="1400" dirty="0" smtClean="0">
                <a:solidFill>
                  <a:srgbClr val="002060"/>
                </a:solidFill>
              </a:rPr>
              <a:t>-band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27912" y="6487851"/>
            <a:ext cx="277317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2060"/>
                </a:solidFill>
              </a:rPr>
              <a:t>I-band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fuji">
  <a:themeElements>
    <a:clrScheme name="mtfuji 2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82B5CA"/>
      </a:accent1>
      <a:accent2>
        <a:srgbClr val="448C8E"/>
      </a:accent2>
      <a:accent3>
        <a:srgbClr val="FFFFFF"/>
      </a:accent3>
      <a:accent4>
        <a:srgbClr val="000000"/>
      </a:accent4>
      <a:accent5>
        <a:srgbClr val="C1D7E1"/>
      </a:accent5>
      <a:accent6>
        <a:srgbClr val="3D7E80"/>
      </a:accent6>
      <a:hlink>
        <a:srgbClr val="A384C8"/>
      </a:hlink>
      <a:folHlink>
        <a:srgbClr val="6B5653"/>
      </a:folHlink>
    </a:clrScheme>
    <a:fontScheme name="mtfuji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tfuji 1">
        <a:dk1>
          <a:srgbClr val="000000"/>
        </a:dk1>
        <a:lt1>
          <a:srgbClr val="FFFFFF"/>
        </a:lt1>
        <a:dk2>
          <a:srgbClr val="25367F"/>
        </a:dk2>
        <a:lt2>
          <a:srgbClr val="B29782"/>
        </a:lt2>
        <a:accent1>
          <a:srgbClr val="82B5CA"/>
        </a:accent1>
        <a:accent2>
          <a:srgbClr val="448C8E"/>
        </a:accent2>
        <a:accent3>
          <a:srgbClr val="ACAEC0"/>
        </a:accent3>
        <a:accent4>
          <a:srgbClr val="DADADA"/>
        </a:accent4>
        <a:accent5>
          <a:srgbClr val="C1D7E1"/>
        </a:accent5>
        <a:accent6>
          <a:srgbClr val="3D7E80"/>
        </a:accent6>
        <a:hlink>
          <a:srgbClr val="5C885F"/>
        </a:hlink>
        <a:folHlink>
          <a:srgbClr val="6B565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 2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82B5CA"/>
        </a:accent1>
        <a:accent2>
          <a:srgbClr val="448C8E"/>
        </a:accent2>
        <a:accent3>
          <a:srgbClr val="FFFFFF"/>
        </a:accent3>
        <a:accent4>
          <a:srgbClr val="000000"/>
        </a:accent4>
        <a:accent5>
          <a:srgbClr val="C1D7E1"/>
        </a:accent5>
        <a:accent6>
          <a:srgbClr val="3D7E80"/>
        </a:accent6>
        <a:hlink>
          <a:srgbClr val="A384C8"/>
        </a:hlink>
        <a:folHlink>
          <a:srgbClr val="6B56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 4">
        <a:dk1>
          <a:srgbClr val="000000"/>
        </a:dk1>
        <a:lt1>
          <a:srgbClr val="ACCEDC"/>
        </a:lt1>
        <a:dk2>
          <a:srgbClr val="003366"/>
        </a:dk2>
        <a:lt2>
          <a:srgbClr val="FFFFFF"/>
        </a:lt2>
        <a:accent1>
          <a:srgbClr val="82B5CA"/>
        </a:accent1>
        <a:accent2>
          <a:srgbClr val="769537"/>
        </a:accent2>
        <a:accent3>
          <a:srgbClr val="D2E3EB"/>
        </a:accent3>
        <a:accent4>
          <a:srgbClr val="000000"/>
        </a:accent4>
        <a:accent5>
          <a:srgbClr val="C1D7E1"/>
        </a:accent5>
        <a:accent6>
          <a:srgbClr val="6A8731"/>
        </a:accent6>
        <a:hlink>
          <a:srgbClr val="3F7EBD"/>
        </a:hlink>
        <a:folHlink>
          <a:srgbClr val="B77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 5">
        <a:dk1>
          <a:srgbClr val="000000"/>
        </a:dk1>
        <a:lt1>
          <a:srgbClr val="FFFFFF"/>
        </a:lt1>
        <a:dk2>
          <a:srgbClr val="800080"/>
        </a:dk2>
        <a:lt2>
          <a:srgbClr val="FFFFCC"/>
        </a:lt2>
        <a:accent1>
          <a:srgbClr val="FF6699"/>
        </a:accent1>
        <a:accent2>
          <a:srgbClr val="FFCC66"/>
        </a:accent2>
        <a:accent3>
          <a:srgbClr val="C0AAC0"/>
        </a:accent3>
        <a:accent4>
          <a:srgbClr val="DADADA"/>
        </a:accent4>
        <a:accent5>
          <a:srgbClr val="FFB8CA"/>
        </a:accent5>
        <a:accent6>
          <a:srgbClr val="E7B95C"/>
        </a:accent6>
        <a:hlink>
          <a:srgbClr val="99CC00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 6">
        <a:dk1>
          <a:srgbClr val="006699"/>
        </a:dk1>
        <a:lt1>
          <a:srgbClr val="FFFFFF"/>
        </a:lt1>
        <a:dk2>
          <a:srgbClr val="009999"/>
        </a:dk2>
        <a:lt2>
          <a:srgbClr val="FFFFCC"/>
        </a:lt2>
        <a:accent1>
          <a:srgbClr val="47B6B9"/>
        </a:accent1>
        <a:accent2>
          <a:srgbClr val="C6A854"/>
        </a:accent2>
        <a:accent3>
          <a:srgbClr val="AACACA"/>
        </a:accent3>
        <a:accent4>
          <a:srgbClr val="DADADA"/>
        </a:accent4>
        <a:accent5>
          <a:srgbClr val="B1D7D9"/>
        </a:accent5>
        <a:accent6>
          <a:srgbClr val="B3984B"/>
        </a:accent6>
        <a:hlink>
          <a:srgbClr val="46904B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5632</TotalTime>
  <Words>458</Words>
  <Application>Microsoft Office PowerPoint</Application>
  <PresentationFormat>画面に合わせる (4:3)</PresentationFormat>
  <Paragraphs>106</Paragraphs>
  <Slides>21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mtfuji</vt:lpstr>
      <vt:lpstr>ビットマップ イメージ</vt:lpstr>
      <vt:lpstr>ANIRステータスレポート</vt:lpstr>
      <vt:lpstr>2011年度ラン</vt:lpstr>
      <vt:lpstr>Allocation S2011A</vt:lpstr>
      <vt:lpstr>観測状況</vt:lpstr>
      <vt:lpstr>銀河面サーベイ</vt:lpstr>
      <vt:lpstr>大学間連携観測</vt:lpstr>
      <vt:lpstr>PowerPoint プレゼンテーション</vt:lpstr>
      <vt:lpstr>システム効率</vt:lpstr>
      <vt:lpstr>観測装置状況</vt:lpstr>
      <vt:lpstr>PowerPoint プレゼンテーション</vt:lpstr>
      <vt:lpstr>遠隔観測システム</vt:lpstr>
      <vt:lpstr>遠隔観測試験</vt:lpstr>
      <vt:lpstr>Upgrade 2011b</vt:lpstr>
      <vt:lpstr>Semester 2011B</vt:lpstr>
      <vt:lpstr>2011 Winter : Bad Weather</vt:lpstr>
      <vt:lpstr>PowerPoint プレゼンテーション</vt:lpstr>
      <vt:lpstr>可視チャンネルデータ解析</vt:lpstr>
      <vt:lpstr>Twilight Flats</vt:lpstr>
      <vt:lpstr>可視像面歪曲補正</vt:lpstr>
      <vt:lpstr>PowerPoint プレゼンテーション</vt:lpstr>
      <vt:lpstr>Photometry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motohara</dc:creator>
  <cp:lastModifiedBy>motohara</cp:lastModifiedBy>
  <cp:revision>423</cp:revision>
  <dcterms:created xsi:type="dcterms:W3CDTF">1601-01-01T00:00:00Z</dcterms:created>
  <dcterms:modified xsi:type="dcterms:W3CDTF">2011-08-04T11:58:17Z</dcterms:modified>
</cp:coreProperties>
</file>