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7099300" cy="10223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作成者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027" y="-67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66F12031-0A2D-4A85-983E-312A015A9200}" type="datetimeFigureOut">
              <a:rPr kumimoji="1" lang="ja-JP" altLang="en-US" smtClean="0"/>
              <a:pPr/>
              <a:t>2012/2/17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224088" y="766763"/>
            <a:ext cx="2651125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56163"/>
            <a:ext cx="5679440" cy="4600575"/>
          </a:xfrm>
          <a:prstGeom prst="rect">
            <a:avLst/>
          </a:prstGeom>
        </p:spPr>
        <p:txBody>
          <a:bodyPr vert="horz" lIns="98984" tIns="49492" rIns="98984" bIns="4949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CCCE418-DC7B-446A-9625-A67FCA29BDB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E418-DC7B-446A-9625-A67FCA29BDB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CE418-DC7B-446A-9625-A67FCA29BDB8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0" y="416496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err="1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miniTAO</a:t>
            </a:r>
            <a:r>
              <a:rPr lang="en-US" altLang="ja-JP" sz="16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/</a:t>
            </a:r>
            <a:r>
              <a:rPr kumimoji="1" lang="en-US" altLang="ja-JP" sz="16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ANIR </a:t>
            </a:r>
            <a:r>
              <a:rPr kumimoji="1" lang="ja-JP" altLang="en-US" sz="16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観測提案書</a:t>
            </a:r>
            <a:endParaRPr kumimoji="1" lang="ja-JP" altLang="en-US" sz="16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0" y="0"/>
            <a:ext cx="764704" cy="715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テキスト ボックス 8"/>
          <p:cNvSpPr txBox="1"/>
          <p:nvPr userDrawn="1"/>
        </p:nvSpPr>
        <p:spPr>
          <a:xfrm>
            <a:off x="692696" y="-15552"/>
            <a:ext cx="2574744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miniTAO</a:t>
            </a:r>
            <a:r>
              <a:rPr kumimoji="1" lang="en-US" altLang="ja-JP" sz="12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Telescope</a:t>
            </a:r>
          </a:p>
          <a:p>
            <a:r>
              <a:rPr lang="en-US" altLang="ja-JP" sz="105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Institute of Astronomy, University of Tokyo</a:t>
            </a:r>
            <a:endParaRPr lang="ja-JP" altLang="en-US" sz="1050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94320" y="776536"/>
            <a:ext cx="6669360" cy="892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 userDrawn="1"/>
        </p:nvSpPr>
        <p:spPr>
          <a:xfrm>
            <a:off x="108705" y="776536"/>
            <a:ext cx="2060304" cy="261610"/>
          </a:xfrm>
          <a:prstGeom prst="rect">
            <a:avLst/>
          </a:prstGeom>
          <a:noFill/>
        </p:spPr>
        <p:txBody>
          <a:bodyPr wrap="none" lIns="36000" rtlCol="0">
            <a:spAutoFit/>
          </a:bodyPr>
          <a:lstStyle/>
          <a:p>
            <a:r>
              <a:rPr kumimoji="1" lang="en-US" altLang="ja-JP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1. Title of Proposal</a:t>
            </a:r>
            <a:r>
              <a:rPr kumimoji="1" lang="ja-JP" altLang="en-US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</a:t>
            </a:r>
            <a:r>
              <a:rPr lang="ja-JP" altLang="en-US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提案</a:t>
            </a:r>
            <a:r>
              <a:rPr kumimoji="1" lang="ja-JP" altLang="en-US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題目</a:t>
            </a:r>
            <a:r>
              <a:rPr lang="ja-JP" altLang="en-US" sz="1100" dirty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）</a:t>
            </a:r>
            <a:endParaRPr kumimoji="1" lang="ja-JP" altLang="en-US" sz="11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8640" y="1352600"/>
            <a:ext cx="598241" cy="18466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9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English</a:t>
            </a:r>
            <a:r>
              <a:rPr kumimoji="1" lang="ja-JP" altLang="en-US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en-US" altLang="ja-JP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:</a:t>
            </a:r>
            <a:endParaRPr lang="en-US" altLang="ja-JP" sz="9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>
            <a:off x="188640" y="1095926"/>
            <a:ext cx="476412" cy="184666"/>
          </a:xfrm>
          <a:prstGeom prst="rect">
            <a:avLst/>
          </a:prstGeom>
        </p:spPr>
        <p:txBody>
          <a:bodyPr wrap="none" bIns="0">
            <a:spAutoFit/>
          </a:bodyPr>
          <a:lstStyle/>
          <a:p>
            <a:pPr lvl="0"/>
            <a:r>
              <a:rPr lang="ja-JP" altLang="en-US" sz="900" dirty="0" smtClean="0">
                <a:solidFill>
                  <a:prstClr val="black"/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和題</a:t>
            </a:r>
            <a:r>
              <a:rPr lang="en-US" altLang="ja-JP" sz="900" baseline="0" dirty="0" smtClean="0">
                <a:solidFill>
                  <a:prstClr val="black"/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:</a:t>
            </a:r>
            <a:endParaRPr lang="ja-JP" altLang="en-US" sz="900" dirty="0">
              <a:solidFill>
                <a:prstClr val="black"/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cxnSp>
        <p:nvCxnSpPr>
          <p:cNvPr id="17" name="直線コネクタ 16"/>
          <p:cNvCxnSpPr/>
          <p:nvPr userDrawn="1"/>
        </p:nvCxnSpPr>
        <p:spPr>
          <a:xfrm>
            <a:off x="144000" y="1332000"/>
            <a:ext cx="6552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 userDrawn="1"/>
        </p:nvCxnSpPr>
        <p:spPr>
          <a:xfrm>
            <a:off x="94320" y="1640632"/>
            <a:ext cx="66693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 userDrawn="1"/>
        </p:nvSpPr>
        <p:spPr>
          <a:xfrm>
            <a:off x="108705" y="1641212"/>
            <a:ext cx="2186940" cy="261610"/>
          </a:xfrm>
          <a:prstGeom prst="rect">
            <a:avLst/>
          </a:prstGeom>
          <a:noFill/>
        </p:spPr>
        <p:txBody>
          <a:bodyPr wrap="none" lIns="36000" rtlCol="0">
            <a:spAutoFit/>
          </a:bodyPr>
          <a:lstStyle/>
          <a:p>
            <a:r>
              <a:rPr kumimoji="1" lang="en-US" altLang="ja-JP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2. Principal Investigator</a:t>
            </a:r>
            <a:r>
              <a:rPr kumimoji="1" lang="ja-JP" altLang="en-US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（提案者）</a:t>
            </a:r>
            <a:endParaRPr kumimoji="1" lang="ja-JP" altLang="en-US" sz="11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88640" y="1950956"/>
            <a:ext cx="530915" cy="18466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9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Name</a:t>
            </a:r>
            <a:r>
              <a:rPr kumimoji="1" lang="ja-JP" altLang="en-US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en-US" altLang="ja-JP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:</a:t>
            </a:r>
            <a:endParaRPr kumimoji="1" lang="ja-JP" altLang="en-US" sz="9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8640" y="2263846"/>
            <a:ext cx="623889" cy="18466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lang="en-US" altLang="ja-JP" sz="9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Institute</a:t>
            </a:r>
            <a:r>
              <a:rPr kumimoji="1" lang="ja-JP" altLang="en-US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en-US" altLang="ja-JP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:</a:t>
            </a:r>
            <a:endParaRPr kumimoji="1" lang="ja-JP" altLang="en-US" sz="9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27" name="テキスト ボックス 26"/>
          <p:cNvSpPr txBox="1"/>
          <p:nvPr userDrawn="1"/>
        </p:nvSpPr>
        <p:spPr>
          <a:xfrm>
            <a:off x="3429000" y="1950956"/>
            <a:ext cx="966931" cy="18466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lang="en-US" altLang="ja-JP" sz="9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E-mail Address</a:t>
            </a:r>
            <a:r>
              <a:rPr kumimoji="1" lang="ja-JP" altLang="en-US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en-US" altLang="ja-JP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:</a:t>
            </a:r>
            <a:endParaRPr kumimoji="1" lang="ja-JP" altLang="en-US" sz="9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cxnSp>
        <p:nvCxnSpPr>
          <p:cNvPr id="29" name="直線コネクタ 28"/>
          <p:cNvCxnSpPr/>
          <p:nvPr userDrawn="1"/>
        </p:nvCxnSpPr>
        <p:spPr>
          <a:xfrm>
            <a:off x="94320" y="2576736"/>
            <a:ext cx="66693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 userDrawn="1"/>
        </p:nvSpPr>
        <p:spPr>
          <a:xfrm>
            <a:off x="108000" y="2577316"/>
            <a:ext cx="1592227" cy="261610"/>
          </a:xfrm>
          <a:prstGeom prst="rect">
            <a:avLst/>
          </a:prstGeom>
          <a:noFill/>
        </p:spPr>
        <p:txBody>
          <a:bodyPr wrap="none" lIns="36000" rtlCol="0">
            <a:spAutoFit/>
          </a:bodyPr>
          <a:lstStyle/>
          <a:p>
            <a:r>
              <a:rPr kumimoji="1" lang="en-US" altLang="ja-JP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3. Abstract</a:t>
            </a:r>
            <a:r>
              <a:rPr kumimoji="1" lang="ja-JP" altLang="en-US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（提案概要）</a:t>
            </a:r>
            <a:endParaRPr kumimoji="1" lang="ja-JP" altLang="en-US" sz="11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94320" y="5961692"/>
            <a:ext cx="66693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 userDrawn="1"/>
        </p:nvSpPr>
        <p:spPr>
          <a:xfrm>
            <a:off x="108000" y="5961692"/>
            <a:ext cx="2084348" cy="261610"/>
          </a:xfrm>
          <a:prstGeom prst="rect">
            <a:avLst/>
          </a:prstGeom>
          <a:noFill/>
        </p:spPr>
        <p:txBody>
          <a:bodyPr wrap="none" lIns="36000" rtlCol="0">
            <a:spAutoFit/>
          </a:bodyPr>
          <a:lstStyle/>
          <a:p>
            <a:r>
              <a:rPr kumimoji="1" lang="en-US" altLang="ja-JP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5. List of Targets</a:t>
            </a:r>
            <a:r>
              <a:rPr kumimoji="1" lang="ja-JP" altLang="en-US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（天体リスト）</a:t>
            </a:r>
            <a:endParaRPr kumimoji="1" lang="ja-JP" altLang="en-US" sz="11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34" name="テキスト ボックス 33"/>
          <p:cNvSpPr txBox="1"/>
          <p:nvPr userDrawn="1"/>
        </p:nvSpPr>
        <p:spPr>
          <a:xfrm>
            <a:off x="6373822" y="576000"/>
            <a:ext cx="48763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(Page 1)</a:t>
            </a:r>
            <a:endParaRPr kumimoji="1" lang="ja-JP" altLang="en-US" sz="7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38" name="正方形/長方形 37"/>
          <p:cNvSpPr/>
          <p:nvPr userDrawn="1"/>
        </p:nvSpPr>
        <p:spPr>
          <a:xfrm>
            <a:off x="3068960" y="6033120"/>
            <a:ext cx="3600400" cy="360040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grpSp>
        <p:nvGrpSpPr>
          <p:cNvPr id="40" name="グループ化 39"/>
          <p:cNvGrpSpPr/>
          <p:nvPr userDrawn="1"/>
        </p:nvGrpSpPr>
        <p:grpSpPr>
          <a:xfrm>
            <a:off x="5733256" y="-7277"/>
            <a:ext cx="1030642" cy="207749"/>
            <a:chOff x="5877272" y="-15552"/>
            <a:chExt cx="1030642" cy="207749"/>
          </a:xfrm>
        </p:grpSpPr>
        <p:sp>
          <p:nvSpPr>
            <p:cNvPr id="41" name="テキスト ボックス 40"/>
            <p:cNvSpPr txBox="1"/>
            <p:nvPr/>
          </p:nvSpPr>
          <p:spPr>
            <a:xfrm>
              <a:off x="5877272" y="-15552"/>
              <a:ext cx="766557" cy="207749"/>
            </a:xfrm>
            <a:prstGeom prst="rect">
              <a:avLst/>
            </a:prstGeom>
            <a:noFill/>
          </p:spPr>
          <p:txBody>
            <a:bodyPr wrap="none" bIns="0" rtlCol="0">
              <a:spAutoFit/>
            </a:bodyPr>
            <a:lstStyle/>
            <a:p>
              <a:r>
                <a:rPr kumimoji="1" lang="en-US" altLang="ja-JP" sz="800" dirty="0" smtClean="0">
                  <a:solidFill>
                    <a:schemeClr val="bg1">
                      <a:lumMod val="50000"/>
                    </a:schemeClr>
                  </a:solidFill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Semester :   </a:t>
              </a:r>
              <a:r>
                <a:rPr kumimoji="1" lang="en-US" altLang="ja-JP" sz="1050" dirty="0" smtClean="0">
                  <a:solidFill>
                    <a:schemeClr val="bg1">
                      <a:lumMod val="50000"/>
                    </a:schemeClr>
                  </a:solidFill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S</a:t>
              </a:r>
              <a:endParaRPr kumimoji="1" lang="ja-JP" altLang="en-US" sz="105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endParaRPr>
            </a:p>
          </p:txBody>
        </p:sp>
        <p:cxnSp>
          <p:nvCxnSpPr>
            <p:cNvPr id="42" name="直線コネクタ 41"/>
            <p:cNvCxnSpPr/>
            <p:nvPr/>
          </p:nvCxnSpPr>
          <p:spPr>
            <a:xfrm>
              <a:off x="6439914" y="192197"/>
              <a:ext cx="468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テキスト ボックス 42"/>
          <p:cNvSpPr txBox="1"/>
          <p:nvPr userDrawn="1"/>
        </p:nvSpPr>
        <p:spPr>
          <a:xfrm>
            <a:off x="6089841" y="9705945"/>
            <a:ext cx="76815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Ver. </a:t>
            </a:r>
            <a:r>
              <a:rPr lang="en-US" altLang="ja-JP" sz="7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2012.02.14</a:t>
            </a:r>
            <a:endParaRPr kumimoji="1" lang="ja-JP" altLang="en-US" sz="7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37" name="テキスト ボックス 36"/>
          <p:cNvSpPr txBox="1"/>
          <p:nvPr userDrawn="1"/>
        </p:nvSpPr>
        <p:spPr>
          <a:xfrm>
            <a:off x="3429000" y="2263846"/>
            <a:ext cx="534121" cy="18466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9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Phone</a:t>
            </a:r>
            <a:r>
              <a:rPr kumimoji="1" lang="ja-JP" altLang="en-US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en-US" altLang="ja-JP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:</a:t>
            </a:r>
            <a:endParaRPr kumimoji="1" lang="ja-JP" altLang="en-US" sz="9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cxnSp>
        <p:nvCxnSpPr>
          <p:cNvPr id="39" name="直線コネクタ 38"/>
          <p:cNvCxnSpPr/>
          <p:nvPr userDrawn="1"/>
        </p:nvCxnSpPr>
        <p:spPr>
          <a:xfrm>
            <a:off x="153000" y="2212163"/>
            <a:ext cx="6552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 userDrawn="1"/>
        </p:nvCxnSpPr>
        <p:spPr>
          <a:xfrm rot="5400000">
            <a:off x="3141000" y="2214000"/>
            <a:ext cx="576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 userDrawn="1"/>
        </p:nvCxnSpPr>
        <p:spPr>
          <a:xfrm rot="5400000">
            <a:off x="2799000" y="5256000"/>
            <a:ext cx="126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グループ化 35"/>
          <p:cNvGrpSpPr/>
          <p:nvPr userDrawn="1"/>
        </p:nvGrpSpPr>
        <p:grpSpPr>
          <a:xfrm>
            <a:off x="94320" y="4320000"/>
            <a:ext cx="6669360" cy="519080"/>
            <a:chOff x="94320" y="4232920"/>
            <a:chExt cx="6669360" cy="519080"/>
          </a:xfrm>
        </p:grpSpPr>
        <p:cxnSp>
          <p:nvCxnSpPr>
            <p:cNvPr id="35" name="直線コネクタ 34"/>
            <p:cNvCxnSpPr/>
            <p:nvPr userDrawn="1"/>
          </p:nvCxnSpPr>
          <p:spPr>
            <a:xfrm>
              <a:off x="94320" y="4232920"/>
              <a:ext cx="666936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/>
            <p:cNvSpPr txBox="1"/>
            <p:nvPr userDrawn="1"/>
          </p:nvSpPr>
          <p:spPr>
            <a:xfrm>
              <a:off x="116632" y="4235736"/>
              <a:ext cx="2898674" cy="261610"/>
            </a:xfrm>
            <a:prstGeom prst="rect">
              <a:avLst/>
            </a:prstGeom>
            <a:noFill/>
          </p:spPr>
          <p:txBody>
            <a:bodyPr wrap="none" lIns="36000" rtlCol="0">
              <a:spAutoFit/>
            </a:bodyPr>
            <a:lstStyle/>
            <a:p>
              <a:r>
                <a:rPr kumimoji="1" lang="en-US" altLang="ja-JP" sz="1100" dirty="0" smtClean="0"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4. Co-Investigators</a:t>
              </a:r>
              <a:r>
                <a:rPr kumimoji="1" lang="ja-JP" altLang="en-US" sz="1100" dirty="0" smtClean="0"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（共同研究者、指導教員）</a:t>
              </a:r>
              <a:endParaRPr kumimoji="1" lang="ja-JP" altLang="en-US" sz="1100" dirty="0">
                <a:latin typeface="Times New Roman" pitchFamily="18" charset="0"/>
                <a:ea typeface="ＭＳ 明朝" pitchFamily="17" charset="-128"/>
                <a:cs typeface="Times New Roman" pitchFamily="18" charset="0"/>
              </a:endParaRPr>
            </a:p>
          </p:txBody>
        </p:sp>
        <p:sp>
          <p:nvSpPr>
            <p:cNvPr id="46" name="テキスト ボックス 45"/>
            <p:cNvSpPr txBox="1"/>
            <p:nvPr userDrawn="1"/>
          </p:nvSpPr>
          <p:spPr>
            <a:xfrm>
              <a:off x="188640" y="4549185"/>
              <a:ext cx="460382" cy="184666"/>
            </a:xfrm>
            <a:prstGeom prst="rect">
              <a:avLst/>
            </a:prstGeom>
            <a:noFill/>
          </p:spPr>
          <p:txBody>
            <a:bodyPr wrap="none" bIns="0" rtlCol="0">
              <a:spAutoFit/>
            </a:bodyPr>
            <a:lstStyle/>
            <a:p>
              <a:r>
                <a:rPr kumimoji="1" lang="en-US" altLang="ja-JP" sz="900" dirty="0" smtClean="0"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Name</a:t>
              </a:r>
              <a:endParaRPr kumimoji="1" lang="ja-JP" altLang="en-US" sz="900" dirty="0">
                <a:latin typeface="Times New Roman" pitchFamily="18" charset="0"/>
                <a:ea typeface="ＭＳ 明朝" pitchFamily="17" charset="-128"/>
                <a:cs typeface="Times New Roman" pitchFamily="18" charset="0"/>
              </a:endParaRPr>
            </a:p>
          </p:txBody>
        </p:sp>
        <p:cxnSp>
          <p:nvCxnSpPr>
            <p:cNvPr id="47" name="直線コネクタ 46"/>
            <p:cNvCxnSpPr/>
            <p:nvPr userDrawn="1"/>
          </p:nvCxnSpPr>
          <p:spPr>
            <a:xfrm>
              <a:off x="153000" y="4752000"/>
              <a:ext cx="655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テキスト ボックス 48"/>
            <p:cNvSpPr txBox="1"/>
            <p:nvPr userDrawn="1"/>
          </p:nvSpPr>
          <p:spPr>
            <a:xfrm>
              <a:off x="1600466" y="4549185"/>
              <a:ext cx="562975" cy="184666"/>
            </a:xfrm>
            <a:prstGeom prst="rect">
              <a:avLst/>
            </a:prstGeom>
            <a:noFill/>
          </p:spPr>
          <p:txBody>
            <a:bodyPr wrap="none" bIns="0" rtlCol="0">
              <a:spAutoFit/>
            </a:bodyPr>
            <a:lstStyle/>
            <a:p>
              <a:r>
                <a:rPr kumimoji="1" lang="en-US" altLang="ja-JP" sz="900" dirty="0" smtClean="0"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Institute</a:t>
              </a:r>
              <a:endParaRPr kumimoji="1" lang="ja-JP" altLang="en-US" sz="900" dirty="0">
                <a:latin typeface="Times New Roman" pitchFamily="18" charset="0"/>
                <a:ea typeface="ＭＳ 明朝" pitchFamily="17" charset="-128"/>
                <a:cs typeface="Times New Roman" pitchFamily="18" charset="0"/>
              </a:endParaRPr>
            </a:p>
          </p:txBody>
        </p:sp>
        <p:sp>
          <p:nvSpPr>
            <p:cNvPr id="51" name="テキスト ボックス 50"/>
            <p:cNvSpPr txBox="1"/>
            <p:nvPr userDrawn="1"/>
          </p:nvSpPr>
          <p:spPr>
            <a:xfrm>
              <a:off x="3501008" y="4549185"/>
              <a:ext cx="460382" cy="184666"/>
            </a:xfrm>
            <a:prstGeom prst="rect">
              <a:avLst/>
            </a:prstGeom>
            <a:noFill/>
          </p:spPr>
          <p:txBody>
            <a:bodyPr wrap="none" bIns="0" rtlCol="0">
              <a:spAutoFit/>
            </a:bodyPr>
            <a:lstStyle/>
            <a:p>
              <a:r>
                <a:rPr kumimoji="1" lang="en-US" altLang="ja-JP" sz="900" dirty="0" smtClean="0"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Name</a:t>
              </a:r>
              <a:endParaRPr kumimoji="1" lang="ja-JP" altLang="en-US" sz="900" dirty="0">
                <a:latin typeface="Times New Roman" pitchFamily="18" charset="0"/>
                <a:ea typeface="ＭＳ 明朝" pitchFamily="17" charset="-128"/>
                <a:cs typeface="Times New Roman" pitchFamily="18" charset="0"/>
              </a:endParaRPr>
            </a:p>
          </p:txBody>
        </p:sp>
        <p:sp>
          <p:nvSpPr>
            <p:cNvPr id="52" name="テキスト ボックス 51"/>
            <p:cNvSpPr txBox="1"/>
            <p:nvPr userDrawn="1"/>
          </p:nvSpPr>
          <p:spPr>
            <a:xfrm>
              <a:off x="4912834" y="4549185"/>
              <a:ext cx="562975" cy="184666"/>
            </a:xfrm>
            <a:prstGeom prst="rect">
              <a:avLst/>
            </a:prstGeom>
            <a:noFill/>
          </p:spPr>
          <p:txBody>
            <a:bodyPr wrap="none" bIns="0" rtlCol="0">
              <a:spAutoFit/>
            </a:bodyPr>
            <a:lstStyle/>
            <a:p>
              <a:r>
                <a:rPr kumimoji="1" lang="en-US" altLang="ja-JP" sz="900" dirty="0" smtClean="0">
                  <a:latin typeface="Times New Roman" pitchFamily="18" charset="0"/>
                  <a:ea typeface="ＭＳ 明朝" pitchFamily="17" charset="-128"/>
                  <a:cs typeface="Times New Roman" pitchFamily="18" charset="0"/>
                </a:rPr>
                <a:t>Institute</a:t>
              </a:r>
              <a:endParaRPr kumimoji="1" lang="ja-JP" altLang="en-US" sz="900" dirty="0">
                <a:latin typeface="Times New Roman" pitchFamily="18" charset="0"/>
                <a:ea typeface="ＭＳ 明朝" pitchFamily="17" charset="-128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6373822" y="144433"/>
            <a:ext cx="48763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(Page 2)</a:t>
            </a:r>
            <a:endParaRPr kumimoji="1" lang="ja-JP" altLang="en-US" sz="7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94320" y="344488"/>
            <a:ext cx="6669360" cy="9361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0" y="56456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err="1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miniTAO</a:t>
            </a:r>
            <a:r>
              <a:rPr lang="en-US" altLang="ja-JP" sz="14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/</a:t>
            </a:r>
            <a:r>
              <a:rPr kumimoji="1" lang="en-US" altLang="ja-JP" sz="14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ANIR </a:t>
            </a:r>
            <a:r>
              <a:rPr kumimoji="1" lang="ja-JP" altLang="en-US" sz="14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観測提案書</a:t>
            </a:r>
            <a:endParaRPr kumimoji="1" lang="ja-JP" altLang="en-US" sz="14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0" y="0"/>
            <a:ext cx="332656" cy="311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テキスト ボックス 10"/>
          <p:cNvSpPr txBox="1"/>
          <p:nvPr userDrawn="1"/>
        </p:nvSpPr>
        <p:spPr>
          <a:xfrm>
            <a:off x="108705" y="2891190"/>
            <a:ext cx="1526503" cy="261610"/>
          </a:xfrm>
          <a:prstGeom prst="rect">
            <a:avLst/>
          </a:prstGeom>
          <a:noFill/>
        </p:spPr>
        <p:txBody>
          <a:bodyPr wrap="none" lIns="36000" rtlCol="0">
            <a:spAutoFit/>
          </a:bodyPr>
          <a:lstStyle/>
          <a:p>
            <a:r>
              <a:rPr kumimoji="1" lang="en-US" altLang="ja-JP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7. Scientifi</a:t>
            </a:r>
            <a:r>
              <a:rPr lang="en-US" altLang="ja-JP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c Justification</a:t>
            </a:r>
            <a:endParaRPr kumimoji="1" lang="ja-JP" altLang="en-US" sz="11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 userDrawn="1"/>
        </p:nvSpPr>
        <p:spPr>
          <a:xfrm>
            <a:off x="6089841" y="9705945"/>
            <a:ext cx="76815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Ver. </a:t>
            </a:r>
            <a:r>
              <a:rPr lang="en-US" altLang="ja-JP" sz="7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2012.02.14</a:t>
            </a:r>
            <a:endParaRPr kumimoji="1" lang="ja-JP" altLang="en-US" sz="7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cxnSp>
        <p:nvCxnSpPr>
          <p:cNvPr id="19" name="直線コネクタ 18"/>
          <p:cNvCxnSpPr/>
          <p:nvPr userDrawn="1"/>
        </p:nvCxnSpPr>
        <p:spPr>
          <a:xfrm>
            <a:off x="94320" y="2891190"/>
            <a:ext cx="66693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 userDrawn="1"/>
        </p:nvSpPr>
        <p:spPr>
          <a:xfrm>
            <a:off x="108000" y="344488"/>
            <a:ext cx="2307166" cy="261610"/>
          </a:xfrm>
          <a:prstGeom prst="rect">
            <a:avLst/>
          </a:prstGeom>
          <a:noFill/>
        </p:spPr>
        <p:txBody>
          <a:bodyPr wrap="none" lIns="36000" rtlCol="0">
            <a:spAutoFit/>
          </a:bodyPr>
          <a:lstStyle/>
          <a:p>
            <a:r>
              <a:rPr kumimoji="1" lang="en-US" altLang="ja-JP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6. Observation Strategy</a:t>
            </a:r>
            <a:r>
              <a:rPr kumimoji="1" lang="ja-JP" altLang="en-US" sz="11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（観測方法）</a:t>
            </a:r>
            <a:endParaRPr kumimoji="1" lang="ja-JP" altLang="en-US" sz="11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4369531" y="1640632"/>
            <a:ext cx="2262158" cy="461665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900" u="sng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Observation Mode</a:t>
            </a:r>
            <a:r>
              <a:rPr kumimoji="1" lang="ja-JP" altLang="en-US" sz="900" u="sng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（希望する観測体制）</a:t>
            </a:r>
            <a:r>
              <a:rPr kumimoji="1" lang="en-US" altLang="ja-JP" sz="900" u="sng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: </a:t>
            </a:r>
          </a:p>
          <a:p>
            <a:pPr marL="228600" indent="-228600">
              <a:buFont typeface="Wingdings" pitchFamily="2" charset="2"/>
              <a:buChar char="p"/>
            </a:pPr>
            <a:r>
              <a:rPr kumimoji="1" lang="en-US" altLang="ja-JP" sz="9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On site</a:t>
            </a:r>
            <a:r>
              <a:rPr kumimoji="1" lang="ja-JP" altLang="en-US" sz="9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（現地参加）</a:t>
            </a:r>
            <a:endParaRPr kumimoji="1" lang="en-US" altLang="ja-JP" sz="900" baseline="0" dirty="0" smtClean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Wingdings" pitchFamily="2" charset="2"/>
              <a:buChar char="p"/>
            </a:pPr>
            <a:r>
              <a:rPr kumimoji="1" lang="en-US" altLang="ja-JP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Service</a:t>
            </a:r>
            <a:r>
              <a:rPr kumimoji="1" lang="ja-JP" altLang="en-US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（代行）</a:t>
            </a:r>
            <a:endParaRPr kumimoji="1" lang="en-US" altLang="ja-JP" sz="900" baseline="0" dirty="0" smtClean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4293096" y="1640632"/>
            <a:ext cx="241190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 userDrawn="1"/>
        </p:nvSpPr>
        <p:spPr>
          <a:xfrm>
            <a:off x="4618799" y="2360712"/>
            <a:ext cx="205056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‘On site’ budget</a:t>
            </a:r>
            <a:r>
              <a:rPr kumimoji="1" lang="ja-JP" altLang="en-US" sz="9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（渡航費用）</a:t>
            </a:r>
            <a:r>
              <a:rPr kumimoji="1" lang="en-US" altLang="ja-JP" sz="9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: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p"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Applicant (or Co-Is)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（自分持ち）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p"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TAO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TAO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持ち）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cxnSp>
        <p:nvCxnSpPr>
          <p:cNvPr id="17" name="直線コネクタ 16"/>
          <p:cNvCxnSpPr/>
          <p:nvPr userDrawn="1"/>
        </p:nvCxnSpPr>
        <p:spPr>
          <a:xfrm>
            <a:off x="4293096" y="1640632"/>
            <a:ext cx="0" cy="11879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 userDrawn="1"/>
        </p:nvSpPr>
        <p:spPr>
          <a:xfrm>
            <a:off x="4369531" y="2139171"/>
            <a:ext cx="2467342" cy="18466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If ‘On site’ requested,</a:t>
            </a:r>
            <a:r>
              <a:rPr kumimoji="1" lang="ja-JP" altLang="en-US" sz="900" baseline="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（現地参加希望の場合）</a:t>
            </a:r>
            <a:endParaRPr kumimoji="1" lang="en-US" altLang="ja-JP" sz="900" baseline="0" dirty="0" smtClean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defRPr>
            </a:lvl1pPr>
          </a:lstStyle>
          <a:p>
            <a:fld id="{244FFC51-5D5F-4AE2-928C-FA34626AF75C}" type="datetimeFigureOut">
              <a:rPr lang="ja-JP" altLang="en-US" smtClean="0"/>
              <a:pPr/>
              <a:t>2012/2/17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defRPr>
            </a:lvl1pPr>
          </a:lstStyle>
          <a:p>
            <a:fld id="{D0B8B0A0-5B37-4119-BB68-9748C8683714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Times New Roman" pitchFamily="18" charset="0"/>
          <a:ea typeface="ＭＳ 明朝" pitchFamily="17" charset="-128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Times New Roman" pitchFamily="18" charset="0"/>
          <a:ea typeface="ＭＳ 明朝" pitchFamily="17" charset="-128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Times New Roman" pitchFamily="18" charset="0"/>
          <a:ea typeface="ＭＳ 明朝" pitchFamily="17" charset="-128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Times New Roman" pitchFamily="18" charset="0"/>
          <a:ea typeface="ＭＳ 明朝" pitchFamily="17" charset="-128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Times New Roman" pitchFamily="18" charset="0"/>
          <a:ea typeface="ＭＳ 明朝" pitchFamily="17" charset="-128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Times New Roman" pitchFamily="18" charset="0"/>
          <a:ea typeface="ＭＳ 明朝" pitchFamily="17" charset="-128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/>
        </p:nvSpPr>
        <p:spPr>
          <a:xfrm>
            <a:off x="358675" y="6465168"/>
            <a:ext cx="263827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u="sng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ja-JP" altLang="en-US" sz="105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含まれるべき内容</a:t>
            </a:r>
            <a:endParaRPr kumimoji="1" lang="en-US" altLang="ja-JP" sz="1050" u="sng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天体名（領域名）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RA/Dec 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座標（</a:t>
            </a: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J2000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）　</a:t>
            </a:r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MS Mincho" pitchFamily="17" charset="-128"/>
              <a:buChar char="※"/>
            </a:pP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天体が混み合っている領域などで、スカイ領域の観測が別途必要な場合はその座標も記すこと。</a:t>
            </a:r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MS Mincho" pitchFamily="17" charset="-128"/>
              <a:buChar char="※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標準星が必要な場合は、その情報も記すこと。</a:t>
            </a:r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429000" y="7257256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ある観測日についての</a:t>
            </a: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Visibility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（時刻 </a:t>
            </a:r>
            <a:r>
              <a:rPr kumimoji="1" lang="en-US" altLang="ja-JP" sz="105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vs</a:t>
            </a: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天体高度）の図を貼る。</a:t>
            </a:r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r>
              <a:rPr lang="en-US" altLang="ja-JP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ex) http://catserver.ing.iac.es/staralt/index.php</a:t>
            </a:r>
            <a:endParaRPr kumimoji="1" lang="en-US" altLang="ja-JP" sz="90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※</a:t>
            </a:r>
            <a:r>
              <a:rPr lang="en-US" altLang="ja-JP" sz="105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miniTAO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の位置は、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/>
            </a:r>
            <a:b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</a:b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　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(Long, Lat, Alt) = (-67.74, -22.97, 5640) </a:t>
            </a:r>
          </a:p>
          <a:p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　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[deg, deg, m]</a:t>
            </a:r>
            <a:endParaRPr lang="ja-JP" altLang="en-US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/>
          <p:cNvSpPr txBox="1"/>
          <p:nvPr/>
        </p:nvSpPr>
        <p:spPr>
          <a:xfrm>
            <a:off x="404664" y="3368824"/>
            <a:ext cx="47525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提案する観測テーマの背景、本提案の着眼点などについて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、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miniTAO/ANIR 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で観測する意義も含めて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図表入りで）記述してください（日本語）。</a:t>
            </a:r>
            <a:endParaRPr kumimoji="1" lang="ja-JP" altLang="en-US" sz="1050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8675" y="560512"/>
            <a:ext cx="5801588" cy="21929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u="sng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ja-JP" altLang="en-US" sz="105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含まれるべき内容</a:t>
            </a:r>
            <a:endParaRPr kumimoji="1" lang="en-US" altLang="ja-JP" sz="1050" u="sng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/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日時（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UT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）の指定（あれば）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使用するフィルターとそれぞれに必要な観測時間　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※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スカイ観測もある場合はそれも含む</a:t>
            </a:r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露出パラメタ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（積分時間</a:t>
            </a: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, dither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点数</a:t>
            </a: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, 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到達</a:t>
            </a: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S/N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）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※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フィルターごと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可視同時観測の場合、（希望があれば）同時に観測する可視・赤外フィルターのペア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endParaRPr kumimoji="1"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較正用データの取得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スカイ領域の観測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標準星観測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/>
            </a:r>
            <a:b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</a:b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（通常、近赤外では視野内に</a:t>
            </a:r>
            <a:r>
              <a:rPr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2MASS</a:t>
            </a: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星が入れば不要）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ダーク（天体と同じ積分時間のものが必要な場合）</a:t>
            </a:r>
            <a:endParaRPr lang="en-US" altLang="ja-JP" sz="105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許容できる</a:t>
            </a:r>
            <a:r>
              <a:rPr kumimoji="1" lang="en-US" altLang="ja-JP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seeing condition</a:t>
            </a:r>
            <a:r>
              <a:rPr kumimoji="1" lang="ja-JP" alt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（あれば）</a:t>
            </a:r>
            <a:endParaRPr kumimoji="1" lang="ja-JP" altLang="en-US" sz="1050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A4 210 x 297 mm</PresentationFormat>
  <Paragraphs>27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2012-02-06T02:40:07Z</dcterms:created>
  <dcterms:modified xsi:type="dcterms:W3CDTF">2012-02-17T05:34:04Z</dcterms:modified>
</cp:coreProperties>
</file>