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68" r:id="rId6"/>
    <p:sldId id="258" r:id="rId7"/>
    <p:sldId id="259" r:id="rId8"/>
    <p:sldId id="260" r:id="rId9"/>
    <p:sldId id="263" r:id="rId10"/>
    <p:sldId id="261" r:id="rId11"/>
    <p:sldId id="262" r:id="rId12"/>
    <p:sldId id="264" r:id="rId13"/>
    <p:sldId id="265"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6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SEEDS</c:v>
          </c:tx>
          <c:spPr>
            <a:ln w="38100"/>
          </c:spPr>
          <c:marker>
            <c:symbol val="none"/>
          </c:marker>
          <c:cat>
            <c:strRef>
              <c:f>'120807'!$C$1:$U$1</c:f>
              <c:strCache>
                <c:ptCount val="19"/>
                <c:pt idx="0">
                  <c:v>S09B</c:v>
                </c:pt>
                <c:pt idx="1">
                  <c:v>S10A</c:v>
                </c:pt>
                <c:pt idx="2">
                  <c:v>S10B</c:v>
                </c:pt>
                <c:pt idx="3">
                  <c:v>S11A</c:v>
                </c:pt>
                <c:pt idx="4">
                  <c:v>S11B</c:v>
                </c:pt>
                <c:pt idx="5">
                  <c:v>S12A</c:v>
                </c:pt>
                <c:pt idx="6">
                  <c:v>S12B</c:v>
                </c:pt>
                <c:pt idx="7">
                  <c:v>S13A</c:v>
                </c:pt>
                <c:pt idx="8">
                  <c:v>S13B</c:v>
                </c:pt>
                <c:pt idx="9">
                  <c:v>S14A</c:v>
                </c:pt>
                <c:pt idx="10">
                  <c:v>S14B</c:v>
                </c:pt>
                <c:pt idx="11">
                  <c:v>S15A</c:v>
                </c:pt>
                <c:pt idx="12">
                  <c:v>S15B</c:v>
                </c:pt>
                <c:pt idx="13">
                  <c:v>S16A</c:v>
                </c:pt>
                <c:pt idx="14">
                  <c:v>S16B</c:v>
                </c:pt>
                <c:pt idx="15">
                  <c:v>S17A</c:v>
                </c:pt>
                <c:pt idx="16">
                  <c:v>S17B</c:v>
                </c:pt>
                <c:pt idx="17">
                  <c:v>S18A</c:v>
                </c:pt>
                <c:pt idx="18">
                  <c:v>S18B</c:v>
                </c:pt>
              </c:strCache>
            </c:strRef>
          </c:cat>
          <c:val>
            <c:numRef>
              <c:f>'120807'!$C$2:$U$2</c:f>
              <c:numCache>
                <c:formatCode>General</c:formatCode>
                <c:ptCount val="19"/>
                <c:pt idx="0">
                  <c:v>10</c:v>
                </c:pt>
                <c:pt idx="1">
                  <c:v>0</c:v>
                </c:pt>
                <c:pt idx="2">
                  <c:v>12.5</c:v>
                </c:pt>
                <c:pt idx="3">
                  <c:v>10</c:v>
                </c:pt>
                <c:pt idx="4">
                  <c:v>21</c:v>
                </c:pt>
                <c:pt idx="5">
                  <c:v>20</c:v>
                </c:pt>
                <c:pt idx="6">
                  <c:v>13</c:v>
                </c:pt>
                <c:pt idx="7">
                  <c:v>12</c:v>
                </c:pt>
                <c:pt idx="8">
                  <c:v>12</c:v>
                </c:pt>
                <c:pt idx="9">
                  <c:v>9.5</c:v>
                </c:pt>
              </c:numCache>
            </c:numRef>
          </c:val>
          <c:smooth val="0"/>
        </c:ser>
        <c:ser>
          <c:idx val="1"/>
          <c:order val="1"/>
          <c:tx>
            <c:v>FastSound</c:v>
          </c:tx>
          <c:spPr>
            <a:ln w="38100"/>
          </c:spPr>
          <c:marker>
            <c:symbol val="none"/>
          </c:marker>
          <c:val>
            <c:numRef>
              <c:f>'120807'!$C$8:$U$8</c:f>
              <c:numCache>
                <c:formatCode>General</c:formatCode>
                <c:ptCount val="19"/>
                <c:pt idx="4">
                  <c:v>5</c:v>
                </c:pt>
                <c:pt idx="5">
                  <c:v>13</c:v>
                </c:pt>
                <c:pt idx="6">
                  <c:v>8</c:v>
                </c:pt>
                <c:pt idx="7">
                  <c:v>9</c:v>
                </c:pt>
                <c:pt idx="8">
                  <c:v>5</c:v>
                </c:pt>
              </c:numCache>
            </c:numRef>
          </c:val>
          <c:smooth val="0"/>
        </c:ser>
        <c:ser>
          <c:idx val="3"/>
          <c:order val="2"/>
          <c:tx>
            <c:v>HSC-SSP</c:v>
          </c:tx>
          <c:spPr>
            <a:ln w="38100"/>
          </c:spPr>
          <c:marker>
            <c:symbol val="none"/>
          </c:marker>
          <c:val>
            <c:numRef>
              <c:f>'120807'!$C$14:$U$14</c:f>
              <c:numCache>
                <c:formatCode>General</c:formatCode>
                <c:ptCount val="19"/>
                <c:pt idx="8">
                  <c:v>20</c:v>
                </c:pt>
                <c:pt idx="9">
                  <c:v>25</c:v>
                </c:pt>
                <c:pt idx="10">
                  <c:v>35</c:v>
                </c:pt>
                <c:pt idx="11">
                  <c:v>35</c:v>
                </c:pt>
                <c:pt idx="12">
                  <c:v>35</c:v>
                </c:pt>
                <c:pt idx="13">
                  <c:v>40</c:v>
                </c:pt>
                <c:pt idx="14">
                  <c:v>40</c:v>
                </c:pt>
                <c:pt idx="15">
                  <c:v>40</c:v>
                </c:pt>
                <c:pt idx="16">
                  <c:v>30</c:v>
                </c:pt>
              </c:numCache>
            </c:numRef>
          </c:val>
          <c:smooth val="0"/>
        </c:ser>
        <c:ser>
          <c:idx val="6"/>
          <c:order val="3"/>
          <c:tx>
            <c:v>PFS-SSP</c:v>
          </c:tx>
          <c:spPr>
            <a:ln w="38100"/>
          </c:spPr>
          <c:marker>
            <c:symbol val="none"/>
          </c:marker>
          <c:val>
            <c:numRef>
              <c:f>'120807'!$C$24:$U$24</c:f>
              <c:numCache>
                <c:formatCode>General</c:formatCode>
                <c:ptCount val="19"/>
                <c:pt idx="16">
                  <c:v>30</c:v>
                </c:pt>
                <c:pt idx="17">
                  <c:v>30</c:v>
                </c:pt>
                <c:pt idx="18">
                  <c:v>30</c:v>
                </c:pt>
              </c:numCache>
            </c:numRef>
          </c:val>
          <c:smooth val="0"/>
        </c:ser>
        <c:ser>
          <c:idx val="2"/>
          <c:order val="4"/>
          <c:tx>
            <c:v>FMOS-GTO</c:v>
          </c:tx>
          <c:spPr>
            <a:ln w="38100"/>
          </c:spPr>
          <c:marker>
            <c:symbol val="none"/>
          </c:marker>
          <c:val>
            <c:numRef>
              <c:f>'120807'!$C$9:$U$9</c:f>
              <c:numCache>
                <c:formatCode>General</c:formatCode>
                <c:ptCount val="19"/>
                <c:pt idx="1">
                  <c:v>2</c:v>
                </c:pt>
                <c:pt idx="2">
                  <c:v>8</c:v>
                </c:pt>
                <c:pt idx="3">
                  <c:v>2</c:v>
                </c:pt>
                <c:pt idx="4">
                  <c:v>8</c:v>
                </c:pt>
              </c:numCache>
            </c:numRef>
          </c:val>
          <c:smooth val="0"/>
        </c:ser>
        <c:ser>
          <c:idx val="4"/>
          <c:order val="5"/>
          <c:tx>
            <c:v>HSC-GTO</c:v>
          </c:tx>
          <c:spPr>
            <a:ln w="38100"/>
          </c:spPr>
          <c:marker>
            <c:symbol val="none"/>
          </c:marker>
          <c:val>
            <c:numRef>
              <c:f>'120807'!$C$15:$U$15</c:f>
              <c:numCache>
                <c:formatCode>General</c:formatCode>
                <c:ptCount val="19"/>
                <c:pt idx="8">
                  <c:v>5</c:v>
                </c:pt>
                <c:pt idx="9">
                  <c:v>5</c:v>
                </c:pt>
                <c:pt idx="10">
                  <c:v>5</c:v>
                </c:pt>
                <c:pt idx="11">
                  <c:v>5</c:v>
                </c:pt>
              </c:numCache>
            </c:numRef>
          </c:val>
          <c:smooth val="0"/>
        </c:ser>
        <c:ser>
          <c:idx val="5"/>
          <c:order val="6"/>
          <c:tx>
            <c:v>LGAO-GTO</c:v>
          </c:tx>
          <c:spPr>
            <a:ln w="38100"/>
          </c:spPr>
          <c:marker>
            <c:symbol val="none"/>
          </c:marker>
          <c:val>
            <c:numRef>
              <c:f>'120807'!$C$20:$U$20</c:f>
              <c:numCache>
                <c:formatCode>General</c:formatCode>
                <c:ptCount val="19"/>
                <c:pt idx="3">
                  <c:v>5</c:v>
                </c:pt>
                <c:pt idx="4">
                  <c:v>6</c:v>
                </c:pt>
                <c:pt idx="5">
                  <c:v>3</c:v>
                </c:pt>
                <c:pt idx="6">
                  <c:v>4</c:v>
                </c:pt>
                <c:pt idx="7">
                  <c:v>1</c:v>
                </c:pt>
                <c:pt idx="8">
                  <c:v>1</c:v>
                </c:pt>
              </c:numCache>
            </c:numRef>
          </c:val>
          <c:smooth val="0"/>
        </c:ser>
        <c:ser>
          <c:idx val="7"/>
          <c:order val="7"/>
          <c:tx>
            <c:v>PFS-GTO</c:v>
          </c:tx>
          <c:spPr>
            <a:ln w="38100"/>
          </c:spPr>
          <c:marker>
            <c:symbol val="none"/>
          </c:marker>
          <c:val>
            <c:numRef>
              <c:f>'120807'!$C$25:$U$25</c:f>
              <c:numCache>
                <c:formatCode>General</c:formatCode>
                <c:ptCount val="19"/>
                <c:pt idx="16">
                  <c:v>5</c:v>
                </c:pt>
                <c:pt idx="17">
                  <c:v>5</c:v>
                </c:pt>
                <c:pt idx="18">
                  <c:v>5</c:v>
                </c:pt>
              </c:numCache>
            </c:numRef>
          </c:val>
          <c:smooth val="0"/>
        </c:ser>
        <c:dLbls>
          <c:showLegendKey val="0"/>
          <c:showVal val="0"/>
          <c:showCatName val="0"/>
          <c:showSerName val="0"/>
          <c:showPercent val="0"/>
          <c:showBubbleSize val="0"/>
        </c:dLbls>
        <c:marker val="1"/>
        <c:smooth val="0"/>
        <c:axId val="110322048"/>
        <c:axId val="110323584"/>
      </c:lineChart>
      <c:catAx>
        <c:axId val="110322048"/>
        <c:scaling>
          <c:orientation val="minMax"/>
        </c:scaling>
        <c:delete val="0"/>
        <c:axPos val="b"/>
        <c:majorTickMark val="out"/>
        <c:minorTickMark val="none"/>
        <c:tickLblPos val="nextTo"/>
        <c:spPr>
          <a:ln w="19050"/>
        </c:spPr>
        <c:txPr>
          <a:bodyPr/>
          <a:lstStyle/>
          <a:p>
            <a:pPr>
              <a:defRPr sz="1400"/>
            </a:pPr>
            <a:endParaRPr lang="ja-JP"/>
          </a:p>
        </c:txPr>
        <c:crossAx val="110323584"/>
        <c:crosses val="autoZero"/>
        <c:auto val="1"/>
        <c:lblAlgn val="ctr"/>
        <c:lblOffset val="100"/>
        <c:noMultiLvlLbl val="0"/>
      </c:catAx>
      <c:valAx>
        <c:axId val="110323584"/>
        <c:scaling>
          <c:orientation val="minMax"/>
        </c:scaling>
        <c:delete val="0"/>
        <c:axPos val="l"/>
        <c:majorGridlines/>
        <c:numFmt formatCode="General" sourceLinked="1"/>
        <c:majorTickMark val="out"/>
        <c:minorTickMark val="none"/>
        <c:tickLblPos val="nextTo"/>
        <c:spPr>
          <a:ln w="19050"/>
        </c:spPr>
        <c:txPr>
          <a:bodyPr/>
          <a:lstStyle/>
          <a:p>
            <a:pPr>
              <a:defRPr sz="1600"/>
            </a:pPr>
            <a:endParaRPr lang="ja-JP"/>
          </a:p>
        </c:txPr>
        <c:crossAx val="110322048"/>
        <c:crosses val="autoZero"/>
        <c:crossBetween val="between"/>
      </c:valAx>
      <c:spPr>
        <a:ln w="9525"/>
      </c:spPr>
    </c:plotArea>
    <c:legend>
      <c:legendPos val="r"/>
      <c:layout/>
      <c:overlay val="0"/>
      <c:txPr>
        <a:bodyPr/>
        <a:lstStyle/>
        <a:p>
          <a:pPr>
            <a:defRPr sz="1600"/>
          </a:pPr>
          <a:endParaRPr lang="ja-JP"/>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All-SSP</c:v>
          </c:tx>
          <c:spPr>
            <a:ln w="44450"/>
          </c:spPr>
          <c:marker>
            <c:symbol val="none"/>
          </c:marker>
          <c:cat>
            <c:strRef>
              <c:f>'120807'!$C$1:$U$1</c:f>
              <c:strCache>
                <c:ptCount val="19"/>
                <c:pt idx="0">
                  <c:v>S09B</c:v>
                </c:pt>
                <c:pt idx="1">
                  <c:v>S10A</c:v>
                </c:pt>
                <c:pt idx="2">
                  <c:v>S10B</c:v>
                </c:pt>
                <c:pt idx="3">
                  <c:v>S11A</c:v>
                </c:pt>
                <c:pt idx="4">
                  <c:v>S11B</c:v>
                </c:pt>
                <c:pt idx="5">
                  <c:v>S12A</c:v>
                </c:pt>
                <c:pt idx="6">
                  <c:v>S12B</c:v>
                </c:pt>
                <c:pt idx="7">
                  <c:v>S13A</c:v>
                </c:pt>
                <c:pt idx="8">
                  <c:v>S13B</c:v>
                </c:pt>
                <c:pt idx="9">
                  <c:v>S14A</c:v>
                </c:pt>
                <c:pt idx="10">
                  <c:v>S14B</c:v>
                </c:pt>
                <c:pt idx="11">
                  <c:v>S15A</c:v>
                </c:pt>
                <c:pt idx="12">
                  <c:v>S15B</c:v>
                </c:pt>
                <c:pt idx="13">
                  <c:v>S16A</c:v>
                </c:pt>
                <c:pt idx="14">
                  <c:v>S16B</c:v>
                </c:pt>
                <c:pt idx="15">
                  <c:v>S17A</c:v>
                </c:pt>
                <c:pt idx="16">
                  <c:v>S17B</c:v>
                </c:pt>
                <c:pt idx="17">
                  <c:v>S18A</c:v>
                </c:pt>
                <c:pt idx="18">
                  <c:v>S18B</c:v>
                </c:pt>
              </c:strCache>
            </c:strRef>
          </c:cat>
          <c:val>
            <c:numRef>
              <c:f>'120807'!$C$29:$U$29</c:f>
              <c:numCache>
                <c:formatCode>General</c:formatCode>
                <c:ptCount val="19"/>
                <c:pt idx="0">
                  <c:v>10</c:v>
                </c:pt>
                <c:pt idx="1">
                  <c:v>0</c:v>
                </c:pt>
                <c:pt idx="2">
                  <c:v>12.5</c:v>
                </c:pt>
                <c:pt idx="3">
                  <c:v>10</c:v>
                </c:pt>
                <c:pt idx="4">
                  <c:v>26</c:v>
                </c:pt>
                <c:pt idx="5">
                  <c:v>33</c:v>
                </c:pt>
                <c:pt idx="6">
                  <c:v>21</c:v>
                </c:pt>
                <c:pt idx="7">
                  <c:v>21</c:v>
                </c:pt>
                <c:pt idx="8">
                  <c:v>37</c:v>
                </c:pt>
                <c:pt idx="9">
                  <c:v>34.5</c:v>
                </c:pt>
                <c:pt idx="10">
                  <c:v>35</c:v>
                </c:pt>
                <c:pt idx="11">
                  <c:v>35</c:v>
                </c:pt>
                <c:pt idx="12">
                  <c:v>35</c:v>
                </c:pt>
                <c:pt idx="13">
                  <c:v>40</c:v>
                </c:pt>
                <c:pt idx="14">
                  <c:v>40</c:v>
                </c:pt>
                <c:pt idx="15">
                  <c:v>40</c:v>
                </c:pt>
                <c:pt idx="16">
                  <c:v>60</c:v>
                </c:pt>
                <c:pt idx="17">
                  <c:v>30</c:v>
                </c:pt>
                <c:pt idx="18">
                  <c:v>30</c:v>
                </c:pt>
              </c:numCache>
            </c:numRef>
          </c:val>
          <c:smooth val="0"/>
        </c:ser>
        <c:ser>
          <c:idx val="1"/>
          <c:order val="1"/>
          <c:tx>
            <c:v>All-GTO</c:v>
          </c:tx>
          <c:marker>
            <c:symbol val="none"/>
          </c:marker>
          <c:val>
            <c:numRef>
              <c:f>'120807'!$C$28:$U$28</c:f>
              <c:numCache>
                <c:formatCode>General</c:formatCode>
                <c:ptCount val="19"/>
                <c:pt idx="0">
                  <c:v>0</c:v>
                </c:pt>
                <c:pt idx="1">
                  <c:v>2</c:v>
                </c:pt>
                <c:pt idx="2">
                  <c:v>8</c:v>
                </c:pt>
                <c:pt idx="3">
                  <c:v>7</c:v>
                </c:pt>
                <c:pt idx="4">
                  <c:v>14</c:v>
                </c:pt>
                <c:pt idx="5">
                  <c:v>3</c:v>
                </c:pt>
                <c:pt idx="6">
                  <c:v>4</c:v>
                </c:pt>
                <c:pt idx="7">
                  <c:v>1</c:v>
                </c:pt>
                <c:pt idx="8">
                  <c:v>6</c:v>
                </c:pt>
                <c:pt idx="9">
                  <c:v>5</c:v>
                </c:pt>
                <c:pt idx="10">
                  <c:v>5</c:v>
                </c:pt>
                <c:pt idx="11">
                  <c:v>5</c:v>
                </c:pt>
                <c:pt idx="12">
                  <c:v>0</c:v>
                </c:pt>
                <c:pt idx="13">
                  <c:v>0</c:v>
                </c:pt>
                <c:pt idx="14">
                  <c:v>0</c:v>
                </c:pt>
                <c:pt idx="15">
                  <c:v>0</c:v>
                </c:pt>
                <c:pt idx="16">
                  <c:v>5</c:v>
                </c:pt>
                <c:pt idx="17">
                  <c:v>5</c:v>
                </c:pt>
                <c:pt idx="18">
                  <c:v>5</c:v>
                </c:pt>
              </c:numCache>
            </c:numRef>
          </c:val>
          <c:smooth val="0"/>
        </c:ser>
        <c:ser>
          <c:idx val="2"/>
          <c:order val="2"/>
          <c:tx>
            <c:v>OpenUse</c:v>
          </c:tx>
          <c:spPr>
            <a:ln w="44450"/>
          </c:spPr>
          <c:marker>
            <c:symbol val="none"/>
          </c:marker>
          <c:val>
            <c:numRef>
              <c:f>'120807'!$C$44:$U$44</c:f>
              <c:numCache>
                <c:formatCode>0_ </c:formatCode>
                <c:ptCount val="19"/>
                <c:pt idx="0">
                  <c:v>114.60000000000001</c:v>
                </c:pt>
                <c:pt idx="1">
                  <c:v>95.5</c:v>
                </c:pt>
                <c:pt idx="2">
                  <c:v>58.05</c:v>
                </c:pt>
                <c:pt idx="3">
                  <c:v>87.15</c:v>
                </c:pt>
                <c:pt idx="4">
                  <c:v>73.75</c:v>
                </c:pt>
                <c:pt idx="5">
                  <c:v>89.55</c:v>
                </c:pt>
                <c:pt idx="6">
                  <c:v>61.5</c:v>
                </c:pt>
                <c:pt idx="7">
                  <c:v>93.100000000000009</c:v>
                </c:pt>
                <c:pt idx="8">
                  <c:v>78.05</c:v>
                </c:pt>
                <c:pt idx="9">
                  <c:v>65.325000000000003</c:v>
                </c:pt>
                <c:pt idx="10">
                  <c:v>86.8</c:v>
                </c:pt>
                <c:pt idx="11">
                  <c:v>78.600000000000009</c:v>
                </c:pt>
                <c:pt idx="12">
                  <c:v>85.55</c:v>
                </c:pt>
                <c:pt idx="13">
                  <c:v>79.850000000000009</c:v>
                </c:pt>
                <c:pt idx="14">
                  <c:v>81.8</c:v>
                </c:pt>
                <c:pt idx="15">
                  <c:v>66.2</c:v>
                </c:pt>
                <c:pt idx="16">
                  <c:v>56.8</c:v>
                </c:pt>
                <c:pt idx="17">
                  <c:v>81.850000000000009</c:v>
                </c:pt>
                <c:pt idx="18">
                  <c:v>83.8</c:v>
                </c:pt>
              </c:numCache>
            </c:numRef>
          </c:val>
          <c:smooth val="0"/>
        </c:ser>
        <c:dLbls>
          <c:showLegendKey val="0"/>
          <c:showVal val="0"/>
          <c:showCatName val="0"/>
          <c:showSerName val="0"/>
          <c:showPercent val="0"/>
          <c:showBubbleSize val="0"/>
        </c:dLbls>
        <c:marker val="1"/>
        <c:smooth val="0"/>
        <c:axId val="125014784"/>
        <c:axId val="125016320"/>
      </c:lineChart>
      <c:catAx>
        <c:axId val="125014784"/>
        <c:scaling>
          <c:orientation val="minMax"/>
        </c:scaling>
        <c:delete val="0"/>
        <c:axPos val="b"/>
        <c:majorTickMark val="out"/>
        <c:minorTickMark val="none"/>
        <c:tickLblPos val="nextTo"/>
        <c:spPr>
          <a:ln w="19050"/>
        </c:spPr>
        <c:txPr>
          <a:bodyPr/>
          <a:lstStyle/>
          <a:p>
            <a:pPr>
              <a:defRPr sz="1400"/>
            </a:pPr>
            <a:endParaRPr lang="ja-JP"/>
          </a:p>
        </c:txPr>
        <c:crossAx val="125016320"/>
        <c:crosses val="autoZero"/>
        <c:auto val="1"/>
        <c:lblAlgn val="ctr"/>
        <c:lblOffset val="100"/>
        <c:noMultiLvlLbl val="0"/>
      </c:catAx>
      <c:valAx>
        <c:axId val="125016320"/>
        <c:scaling>
          <c:orientation val="minMax"/>
        </c:scaling>
        <c:delete val="0"/>
        <c:axPos val="l"/>
        <c:majorGridlines/>
        <c:numFmt formatCode="General" sourceLinked="1"/>
        <c:majorTickMark val="out"/>
        <c:minorTickMark val="none"/>
        <c:tickLblPos val="nextTo"/>
        <c:spPr>
          <a:ln w="19050"/>
        </c:spPr>
        <c:txPr>
          <a:bodyPr/>
          <a:lstStyle/>
          <a:p>
            <a:pPr>
              <a:defRPr sz="1600"/>
            </a:pPr>
            <a:endParaRPr lang="ja-JP"/>
          </a:p>
        </c:txPr>
        <c:crossAx val="125014784"/>
        <c:crosses val="autoZero"/>
        <c:crossBetween val="between"/>
      </c:valAx>
    </c:plotArea>
    <c:legend>
      <c:legendPos val="r"/>
      <c:layout/>
      <c:overlay val="0"/>
      <c:txPr>
        <a:bodyPr/>
        <a:lstStyle/>
        <a:p>
          <a:pPr>
            <a:defRPr sz="1600"/>
          </a:pPr>
          <a:endParaRPr lang="ja-JP"/>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SSP/All</c:v>
          </c:tx>
          <c:spPr>
            <a:ln w="50800"/>
          </c:spPr>
          <c:marker>
            <c:symbol val="none"/>
          </c:marker>
          <c:cat>
            <c:strRef>
              <c:f>'120807'!$C$1:$U$1</c:f>
              <c:strCache>
                <c:ptCount val="19"/>
                <c:pt idx="0">
                  <c:v>S09B</c:v>
                </c:pt>
                <c:pt idx="1">
                  <c:v>S10A</c:v>
                </c:pt>
                <c:pt idx="2">
                  <c:v>S10B</c:v>
                </c:pt>
                <c:pt idx="3">
                  <c:v>S11A</c:v>
                </c:pt>
                <c:pt idx="4">
                  <c:v>S11B</c:v>
                </c:pt>
                <c:pt idx="5">
                  <c:v>S12A</c:v>
                </c:pt>
                <c:pt idx="6">
                  <c:v>S12B</c:v>
                </c:pt>
                <c:pt idx="7">
                  <c:v>S13A</c:v>
                </c:pt>
                <c:pt idx="8">
                  <c:v>S13B</c:v>
                </c:pt>
                <c:pt idx="9">
                  <c:v>S14A</c:v>
                </c:pt>
                <c:pt idx="10">
                  <c:v>S14B</c:v>
                </c:pt>
                <c:pt idx="11">
                  <c:v>S15A</c:v>
                </c:pt>
                <c:pt idx="12">
                  <c:v>S15B</c:v>
                </c:pt>
                <c:pt idx="13">
                  <c:v>S16A</c:v>
                </c:pt>
                <c:pt idx="14">
                  <c:v>S16B</c:v>
                </c:pt>
                <c:pt idx="15">
                  <c:v>S17A</c:v>
                </c:pt>
                <c:pt idx="16">
                  <c:v>S17B</c:v>
                </c:pt>
                <c:pt idx="17">
                  <c:v>S18A</c:v>
                </c:pt>
                <c:pt idx="18">
                  <c:v>S18B</c:v>
                </c:pt>
              </c:strCache>
            </c:strRef>
          </c:cat>
          <c:val>
            <c:numRef>
              <c:f>'120807'!$C$42:$U$42</c:f>
              <c:numCache>
                <c:formatCode>0%</c:formatCode>
                <c:ptCount val="19"/>
                <c:pt idx="0">
                  <c:v>4.1806020066889632E-2</c:v>
                </c:pt>
                <c:pt idx="1">
                  <c:v>0</c:v>
                </c:pt>
                <c:pt idx="2">
                  <c:v>0.13149243918474687</c:v>
                </c:pt>
                <c:pt idx="3">
                  <c:v>7.16674629718108E-2</c:v>
                </c:pt>
                <c:pt idx="4">
                  <c:v>0.18181818181818182</c:v>
                </c:pt>
                <c:pt idx="5">
                  <c:v>0.20921386306001691</c:v>
                </c:pt>
                <c:pt idx="6">
                  <c:v>0.19384615384615383</c:v>
                </c:pt>
                <c:pt idx="7">
                  <c:v>0.14337733272644515</c:v>
                </c:pt>
                <c:pt idx="8">
                  <c:v>0.24821109123434706</c:v>
                </c:pt>
                <c:pt idx="9">
                  <c:v>0.26897089397089397</c:v>
                </c:pt>
                <c:pt idx="10">
                  <c:v>0.17889087656529518</c:v>
                </c:pt>
                <c:pt idx="11">
                  <c:v>0.2389622212107419</c:v>
                </c:pt>
                <c:pt idx="12">
                  <c:v>0.23479427549194992</c:v>
                </c:pt>
                <c:pt idx="13">
                  <c:v>0.27309968138370505</c:v>
                </c:pt>
                <c:pt idx="14">
                  <c:v>0.26833631484794274</c:v>
                </c:pt>
                <c:pt idx="15">
                  <c:v>0.31185031185031187</c:v>
                </c:pt>
                <c:pt idx="16">
                  <c:v>0.44722719141323791</c:v>
                </c:pt>
                <c:pt idx="17">
                  <c:v>0.20937642239417387</c:v>
                </c:pt>
                <c:pt idx="18">
                  <c:v>0.20572450805008946</c:v>
                </c:pt>
              </c:numCache>
            </c:numRef>
          </c:val>
          <c:smooth val="0"/>
        </c:ser>
        <c:ser>
          <c:idx val="1"/>
          <c:order val="1"/>
          <c:tx>
            <c:v>SSP/OUT</c:v>
          </c:tx>
          <c:spPr>
            <a:ln w="50800"/>
          </c:spPr>
          <c:marker>
            <c:symbol val="none"/>
          </c:marker>
          <c:val>
            <c:numRef>
              <c:f>'120807'!$C$43:$U$43</c:f>
              <c:numCache>
                <c:formatCode>0%</c:formatCode>
                <c:ptCount val="19"/>
                <c:pt idx="0">
                  <c:v>8.3612040133779264E-2</c:v>
                </c:pt>
                <c:pt idx="1">
                  <c:v>0</c:v>
                </c:pt>
                <c:pt idx="2">
                  <c:v>0.16436554898093361</c:v>
                </c:pt>
                <c:pt idx="3">
                  <c:v>9.5556617295747728E-2</c:v>
                </c:pt>
                <c:pt idx="4">
                  <c:v>0.24242424242424243</c:v>
                </c:pt>
                <c:pt idx="5">
                  <c:v>0.2789518174133559</c:v>
                </c:pt>
                <c:pt idx="6">
                  <c:v>0.25846153846153846</c:v>
                </c:pt>
                <c:pt idx="7">
                  <c:v>0.19116977696859352</c:v>
                </c:pt>
                <c:pt idx="8">
                  <c:v>0.33094812164579607</c:v>
                </c:pt>
                <c:pt idx="9">
                  <c:v>0.35862785862785862</c:v>
                </c:pt>
                <c:pt idx="10">
                  <c:v>0.31305903398926654</c:v>
                </c:pt>
                <c:pt idx="11">
                  <c:v>0.31861629494765586</c:v>
                </c:pt>
                <c:pt idx="12">
                  <c:v>0.31305903398926654</c:v>
                </c:pt>
                <c:pt idx="13">
                  <c:v>0.36413290851160673</c:v>
                </c:pt>
                <c:pt idx="14">
                  <c:v>0.35778175313059035</c:v>
                </c:pt>
                <c:pt idx="15">
                  <c:v>0.41580041580041577</c:v>
                </c:pt>
                <c:pt idx="16">
                  <c:v>0.53667262969588547</c:v>
                </c:pt>
                <c:pt idx="17">
                  <c:v>0.27309968138370505</c:v>
                </c:pt>
                <c:pt idx="18">
                  <c:v>0.26833631484794274</c:v>
                </c:pt>
              </c:numCache>
            </c:numRef>
          </c:val>
          <c:smooth val="0"/>
        </c:ser>
        <c:dLbls>
          <c:showLegendKey val="0"/>
          <c:showVal val="0"/>
          <c:showCatName val="0"/>
          <c:showSerName val="0"/>
          <c:showPercent val="0"/>
          <c:showBubbleSize val="0"/>
        </c:dLbls>
        <c:marker val="1"/>
        <c:smooth val="0"/>
        <c:axId val="126175872"/>
        <c:axId val="127402368"/>
      </c:lineChart>
      <c:catAx>
        <c:axId val="126175872"/>
        <c:scaling>
          <c:orientation val="minMax"/>
        </c:scaling>
        <c:delete val="0"/>
        <c:axPos val="b"/>
        <c:majorTickMark val="out"/>
        <c:minorTickMark val="none"/>
        <c:tickLblPos val="nextTo"/>
        <c:spPr>
          <a:ln w="19050"/>
        </c:spPr>
        <c:txPr>
          <a:bodyPr/>
          <a:lstStyle/>
          <a:p>
            <a:pPr>
              <a:defRPr sz="1400"/>
            </a:pPr>
            <a:endParaRPr lang="ja-JP"/>
          </a:p>
        </c:txPr>
        <c:crossAx val="127402368"/>
        <c:crosses val="autoZero"/>
        <c:auto val="1"/>
        <c:lblAlgn val="ctr"/>
        <c:lblOffset val="100"/>
        <c:noMultiLvlLbl val="0"/>
      </c:catAx>
      <c:valAx>
        <c:axId val="127402368"/>
        <c:scaling>
          <c:orientation val="minMax"/>
        </c:scaling>
        <c:delete val="0"/>
        <c:axPos val="l"/>
        <c:majorGridlines/>
        <c:numFmt formatCode="0%" sourceLinked="1"/>
        <c:majorTickMark val="out"/>
        <c:minorTickMark val="none"/>
        <c:tickLblPos val="nextTo"/>
        <c:spPr>
          <a:ln w="19050"/>
        </c:spPr>
        <c:txPr>
          <a:bodyPr/>
          <a:lstStyle/>
          <a:p>
            <a:pPr>
              <a:defRPr sz="1600"/>
            </a:pPr>
            <a:endParaRPr lang="ja-JP"/>
          </a:p>
        </c:txPr>
        <c:crossAx val="126175872"/>
        <c:crosses val="autoZero"/>
        <c:crossBetween val="between"/>
      </c:valAx>
    </c:plotArea>
    <c:legend>
      <c:legendPos val="r"/>
      <c:layout/>
      <c:overlay val="0"/>
      <c:txPr>
        <a:bodyPr/>
        <a:lstStyle/>
        <a:p>
          <a:pPr>
            <a:defRPr sz="1600"/>
          </a:pPr>
          <a:endParaRPr lang="ja-JP"/>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1981ABA-3908-4014-8498-032A7069EE58}" type="datetimeFigureOut">
              <a:rPr kumimoji="1" lang="ja-JP" altLang="en-US" smtClean="0"/>
              <a:t>2012/8/9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1752739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981ABA-3908-4014-8498-032A7069EE58}" type="datetimeFigureOut">
              <a:rPr kumimoji="1" lang="ja-JP" altLang="en-US" smtClean="0"/>
              <a:t>2012/8/9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971300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981ABA-3908-4014-8498-032A7069EE58}" type="datetimeFigureOut">
              <a:rPr kumimoji="1" lang="ja-JP" altLang="en-US" smtClean="0"/>
              <a:t>2012/8/9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3342743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981ABA-3908-4014-8498-032A7069EE58}" type="datetimeFigureOut">
              <a:rPr kumimoji="1" lang="ja-JP" altLang="en-US" smtClean="0"/>
              <a:t>2012/8/9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418628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1981ABA-3908-4014-8498-032A7069EE58}" type="datetimeFigureOut">
              <a:rPr kumimoji="1" lang="ja-JP" altLang="en-US" smtClean="0"/>
              <a:t>2012/8/9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327369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1981ABA-3908-4014-8498-032A7069EE58}" type="datetimeFigureOut">
              <a:rPr kumimoji="1" lang="ja-JP" altLang="en-US" smtClean="0"/>
              <a:t>2012/8/9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1999267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1981ABA-3908-4014-8498-032A7069EE58}" type="datetimeFigureOut">
              <a:rPr kumimoji="1" lang="ja-JP" altLang="en-US" smtClean="0"/>
              <a:t>2012/8/9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1181691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1981ABA-3908-4014-8498-032A7069EE58}" type="datetimeFigureOut">
              <a:rPr kumimoji="1" lang="ja-JP" altLang="en-US" smtClean="0"/>
              <a:t>2012/8/9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435419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1981ABA-3908-4014-8498-032A7069EE58}" type="datetimeFigureOut">
              <a:rPr kumimoji="1" lang="ja-JP" altLang="en-US" smtClean="0"/>
              <a:t>2012/8/9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269642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981ABA-3908-4014-8498-032A7069EE58}" type="datetimeFigureOut">
              <a:rPr kumimoji="1" lang="ja-JP" altLang="en-US" smtClean="0"/>
              <a:t>2012/8/9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3467872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981ABA-3908-4014-8498-032A7069EE58}" type="datetimeFigureOut">
              <a:rPr kumimoji="1" lang="ja-JP" altLang="en-US" smtClean="0"/>
              <a:t>2012/8/9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3736947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981ABA-3908-4014-8498-032A7069EE58}" type="datetimeFigureOut">
              <a:rPr kumimoji="1" lang="ja-JP" altLang="en-US" smtClean="0"/>
              <a:t>2012/8/9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64C5AC-67EF-4E2F-9EBA-5879E1A40B80}" type="slidenum">
              <a:rPr kumimoji="1" lang="ja-JP" altLang="en-US" smtClean="0"/>
              <a:t>‹#›</a:t>
            </a:fld>
            <a:endParaRPr kumimoji="1" lang="ja-JP" altLang="en-US"/>
          </a:p>
        </p:txBody>
      </p:sp>
    </p:spTree>
    <p:extLst>
      <p:ext uri="{BB962C8B-B14F-4D97-AF65-F5344CB8AC3E}">
        <p14:creationId xmlns:p14="http://schemas.microsoft.com/office/powerpoint/2010/main" val="42034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すばる戦略枠の現状とこれから</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すばる小委員会委員長</a:t>
            </a:r>
            <a:endParaRPr kumimoji="1" lang="en-US" altLang="ja-JP" dirty="0" smtClean="0"/>
          </a:p>
          <a:p>
            <a:r>
              <a:rPr lang="ja-JP" altLang="en-US"/>
              <a:t>吉田道利</a:t>
            </a:r>
            <a:endParaRPr kumimoji="1" lang="ja-JP" altLang="en-US"/>
          </a:p>
        </p:txBody>
      </p:sp>
    </p:spTree>
    <p:extLst>
      <p:ext uri="{BB962C8B-B14F-4D97-AF65-F5344CB8AC3E}">
        <p14:creationId xmlns:p14="http://schemas.microsoft.com/office/powerpoint/2010/main" val="1154709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これから予想される戦略枠観測</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PSF</a:t>
            </a:r>
            <a:r>
              <a:rPr lang="ja-JP" altLang="en-US" dirty="0" smtClean="0"/>
              <a:t>によるサーベイプロジェクト</a:t>
            </a:r>
            <a:endParaRPr lang="en-US" altLang="ja-JP" dirty="0" smtClean="0"/>
          </a:p>
          <a:p>
            <a:pPr lvl="1"/>
            <a:r>
              <a:rPr lang="en-US" altLang="ja-JP" dirty="0"/>
              <a:t>2017</a:t>
            </a:r>
            <a:r>
              <a:rPr lang="ja-JP" altLang="en-US" dirty="0" smtClean="0"/>
              <a:t>年～</a:t>
            </a:r>
            <a:r>
              <a:rPr lang="en-US" altLang="ja-JP" dirty="0" smtClean="0"/>
              <a:t>2018</a:t>
            </a:r>
            <a:r>
              <a:rPr lang="ja-JP" altLang="en-US" dirty="0" smtClean="0"/>
              <a:t>年スタート？</a:t>
            </a:r>
            <a:endParaRPr lang="en-US" altLang="ja-JP" dirty="0" smtClean="0"/>
          </a:p>
          <a:p>
            <a:r>
              <a:rPr kumimoji="1" lang="en-US" altLang="ja-JP" dirty="0" smtClean="0"/>
              <a:t>HSC</a:t>
            </a:r>
            <a:r>
              <a:rPr kumimoji="1" lang="ja-JP" altLang="en-US" dirty="0" smtClean="0"/>
              <a:t>＋</a:t>
            </a:r>
            <a:r>
              <a:rPr kumimoji="1" lang="en-US" altLang="ja-JP" dirty="0" smtClean="0"/>
              <a:t>Euclid</a:t>
            </a:r>
            <a:r>
              <a:rPr kumimoji="1" lang="ja-JP" altLang="en-US" dirty="0" smtClean="0"/>
              <a:t>サーベイ</a:t>
            </a:r>
            <a:endParaRPr kumimoji="1" lang="en-US" altLang="ja-JP" dirty="0" smtClean="0"/>
          </a:p>
          <a:p>
            <a:pPr lvl="1"/>
            <a:r>
              <a:rPr lang="en-US" altLang="ja-JP" dirty="0"/>
              <a:t>2019</a:t>
            </a:r>
            <a:r>
              <a:rPr lang="ja-JP" altLang="en-US" dirty="0" smtClean="0"/>
              <a:t>年スタート？</a:t>
            </a:r>
            <a:endParaRPr kumimoji="1" lang="ja-JP" altLang="en-US" dirty="0"/>
          </a:p>
        </p:txBody>
      </p:sp>
    </p:spTree>
    <p:extLst>
      <p:ext uri="{BB962C8B-B14F-4D97-AF65-F5344CB8AC3E}">
        <p14:creationId xmlns:p14="http://schemas.microsoft.com/office/powerpoint/2010/main" val="316751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p:cNvGraphicFramePr>
            <a:graphicFrameLocks/>
          </p:cNvGraphicFramePr>
          <p:nvPr>
            <p:extLst>
              <p:ext uri="{D42A27DB-BD31-4B8C-83A1-F6EECF244321}">
                <p14:modId xmlns:p14="http://schemas.microsoft.com/office/powerpoint/2010/main" val="71882371"/>
              </p:ext>
            </p:extLst>
          </p:nvPr>
        </p:nvGraphicFramePr>
        <p:xfrm>
          <a:off x="179512" y="1052736"/>
          <a:ext cx="8856984" cy="5635897"/>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直線矢印コネクタ 6"/>
          <p:cNvCxnSpPr/>
          <p:nvPr/>
        </p:nvCxnSpPr>
        <p:spPr>
          <a:xfrm flipV="1">
            <a:off x="2987824" y="1268760"/>
            <a:ext cx="0" cy="4824536"/>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691680" y="328300"/>
            <a:ext cx="5748690" cy="707886"/>
          </a:xfrm>
          <a:prstGeom prst="rect">
            <a:avLst/>
          </a:prstGeom>
          <a:noFill/>
        </p:spPr>
        <p:txBody>
          <a:bodyPr wrap="none" rtlCol="0">
            <a:spAutoFit/>
          </a:bodyPr>
          <a:lstStyle/>
          <a:p>
            <a:r>
              <a:rPr kumimoji="1" lang="ja-JP" altLang="en-US" sz="4000" dirty="0" smtClean="0"/>
              <a:t>戦略枠プロジェクトの夜数</a:t>
            </a:r>
            <a:endParaRPr kumimoji="1" lang="ja-JP" altLang="en-US" sz="4000" dirty="0"/>
          </a:p>
        </p:txBody>
      </p:sp>
    </p:spTree>
    <p:extLst>
      <p:ext uri="{BB962C8B-B14F-4D97-AF65-F5344CB8AC3E}">
        <p14:creationId xmlns:p14="http://schemas.microsoft.com/office/powerpoint/2010/main" val="769680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3192153513"/>
              </p:ext>
            </p:extLst>
          </p:nvPr>
        </p:nvGraphicFramePr>
        <p:xfrm>
          <a:off x="179512" y="836712"/>
          <a:ext cx="8784976" cy="5904656"/>
        </p:xfrm>
        <a:graphic>
          <a:graphicData uri="http://schemas.openxmlformats.org/drawingml/2006/chart">
            <c:chart xmlns:c="http://schemas.openxmlformats.org/drawingml/2006/chart" xmlns:r="http://schemas.openxmlformats.org/officeDocument/2006/relationships" r:id="rId2"/>
          </a:graphicData>
        </a:graphic>
      </p:graphicFrame>
      <p:cxnSp>
        <p:nvCxnSpPr>
          <p:cNvPr id="3" name="直線矢印コネクタ 2"/>
          <p:cNvCxnSpPr/>
          <p:nvPr/>
        </p:nvCxnSpPr>
        <p:spPr>
          <a:xfrm flipV="1">
            <a:off x="3131840" y="1052736"/>
            <a:ext cx="0" cy="5112568"/>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1403648" y="188640"/>
            <a:ext cx="6261651" cy="707886"/>
          </a:xfrm>
          <a:prstGeom prst="rect">
            <a:avLst/>
          </a:prstGeom>
          <a:noFill/>
        </p:spPr>
        <p:txBody>
          <a:bodyPr wrap="none" rtlCol="0">
            <a:spAutoFit/>
          </a:bodyPr>
          <a:lstStyle/>
          <a:p>
            <a:r>
              <a:rPr kumimoji="1" lang="ja-JP" altLang="en-US" sz="4000" dirty="0" smtClean="0"/>
              <a:t>戦略枠プロジェクトの総夜数</a:t>
            </a:r>
            <a:endParaRPr kumimoji="1" lang="ja-JP" altLang="en-US" sz="4000" dirty="0"/>
          </a:p>
        </p:txBody>
      </p:sp>
      <p:sp>
        <p:nvSpPr>
          <p:cNvPr id="5" name="テキスト ボックス 4"/>
          <p:cNvSpPr txBox="1"/>
          <p:nvPr/>
        </p:nvSpPr>
        <p:spPr>
          <a:xfrm>
            <a:off x="4534473" y="1916832"/>
            <a:ext cx="2698175" cy="523220"/>
          </a:xfrm>
          <a:prstGeom prst="rect">
            <a:avLst/>
          </a:prstGeom>
          <a:noFill/>
          <a:ln>
            <a:solidFill>
              <a:srgbClr val="92D050"/>
            </a:solidFill>
          </a:ln>
        </p:spPr>
        <p:txBody>
          <a:bodyPr wrap="none" rtlCol="0">
            <a:spAutoFit/>
          </a:bodyPr>
          <a:lstStyle/>
          <a:p>
            <a:r>
              <a:rPr kumimoji="1" lang="ja-JP" altLang="en-US" sz="2800" dirty="0" smtClean="0"/>
              <a:t>全共同利用夜数</a:t>
            </a:r>
            <a:endParaRPr kumimoji="1" lang="ja-JP" altLang="en-US" sz="2800" dirty="0"/>
          </a:p>
        </p:txBody>
      </p:sp>
      <p:cxnSp>
        <p:nvCxnSpPr>
          <p:cNvPr id="7" name="直線矢印コネクタ 6"/>
          <p:cNvCxnSpPr/>
          <p:nvPr/>
        </p:nvCxnSpPr>
        <p:spPr>
          <a:xfrm flipH="1">
            <a:off x="5364088" y="2440052"/>
            <a:ext cx="72008" cy="5569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683888" y="3959478"/>
            <a:ext cx="2339102" cy="523220"/>
          </a:xfrm>
          <a:prstGeom prst="rect">
            <a:avLst/>
          </a:prstGeom>
          <a:noFill/>
          <a:ln>
            <a:solidFill>
              <a:schemeClr val="accent1"/>
            </a:solidFill>
          </a:ln>
        </p:spPr>
        <p:txBody>
          <a:bodyPr wrap="none" rtlCol="0">
            <a:spAutoFit/>
          </a:bodyPr>
          <a:lstStyle/>
          <a:p>
            <a:r>
              <a:rPr kumimoji="1" lang="ja-JP" altLang="en-US" sz="2800" dirty="0" smtClean="0"/>
              <a:t>戦略枠総夜数</a:t>
            </a:r>
            <a:endParaRPr kumimoji="1" lang="ja-JP" altLang="en-US" sz="2800" dirty="0"/>
          </a:p>
        </p:txBody>
      </p:sp>
      <p:cxnSp>
        <p:nvCxnSpPr>
          <p:cNvPr id="10" name="直線矢印コネクタ 9"/>
          <p:cNvCxnSpPr/>
          <p:nvPr/>
        </p:nvCxnSpPr>
        <p:spPr>
          <a:xfrm>
            <a:off x="5148064" y="4482698"/>
            <a:ext cx="0" cy="386462"/>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5297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1315571478"/>
              </p:ext>
            </p:extLst>
          </p:nvPr>
        </p:nvGraphicFramePr>
        <p:xfrm>
          <a:off x="179512" y="1052736"/>
          <a:ext cx="8789640" cy="5544616"/>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直線コネクタ 3"/>
          <p:cNvCxnSpPr/>
          <p:nvPr/>
        </p:nvCxnSpPr>
        <p:spPr>
          <a:xfrm>
            <a:off x="827584" y="4005064"/>
            <a:ext cx="676875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flipV="1">
            <a:off x="3192056" y="1196752"/>
            <a:ext cx="0" cy="4824536"/>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971600" y="188640"/>
            <a:ext cx="7255512" cy="707886"/>
          </a:xfrm>
          <a:prstGeom prst="rect">
            <a:avLst/>
          </a:prstGeom>
          <a:noFill/>
        </p:spPr>
        <p:txBody>
          <a:bodyPr wrap="none" rtlCol="0">
            <a:spAutoFit/>
          </a:bodyPr>
          <a:lstStyle/>
          <a:p>
            <a:r>
              <a:rPr kumimoji="1" lang="ja-JP" altLang="en-US" sz="4000" dirty="0" smtClean="0"/>
              <a:t>戦略枠の共同利用に占める割合</a:t>
            </a:r>
            <a:endParaRPr kumimoji="1" lang="ja-JP" altLang="en-US" sz="4000" dirty="0"/>
          </a:p>
        </p:txBody>
      </p:sp>
      <p:sp>
        <p:nvSpPr>
          <p:cNvPr id="7" name="テキスト ボックス 6"/>
          <p:cNvSpPr txBox="1"/>
          <p:nvPr/>
        </p:nvSpPr>
        <p:spPr>
          <a:xfrm>
            <a:off x="6300192" y="4797152"/>
            <a:ext cx="840166" cy="646331"/>
          </a:xfrm>
          <a:prstGeom prst="rect">
            <a:avLst/>
          </a:prstGeom>
          <a:solidFill>
            <a:schemeClr val="bg1"/>
          </a:solidFill>
          <a:ln>
            <a:solidFill>
              <a:srgbClr val="FF0000"/>
            </a:solidFill>
          </a:ln>
        </p:spPr>
        <p:txBody>
          <a:bodyPr wrap="none" rtlCol="0">
            <a:spAutoFit/>
          </a:bodyPr>
          <a:lstStyle/>
          <a:p>
            <a:r>
              <a:rPr kumimoji="1" lang="en-US" altLang="ja-JP" sz="3600" dirty="0" smtClean="0"/>
              <a:t>PFS</a:t>
            </a:r>
            <a:endParaRPr kumimoji="1" lang="ja-JP" altLang="en-US" sz="3600" dirty="0"/>
          </a:p>
        </p:txBody>
      </p:sp>
      <p:cxnSp>
        <p:nvCxnSpPr>
          <p:cNvPr id="9" name="直線矢印コネクタ 8"/>
          <p:cNvCxnSpPr/>
          <p:nvPr/>
        </p:nvCxnSpPr>
        <p:spPr>
          <a:xfrm flipV="1">
            <a:off x="6720275" y="3717032"/>
            <a:ext cx="0" cy="108012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1248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すばる戦略枠</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他</a:t>
            </a:r>
            <a:r>
              <a:rPr lang="ja-JP" altLang="en-US" dirty="0"/>
              <a:t>の追随を許さないユニークな観測装置を用い、個人または個別グループの研究課題を超えて、 長期にわたるまとまった観測を</a:t>
            </a:r>
            <a:r>
              <a:rPr lang="ja-JP" altLang="en-US" dirty="0" smtClean="0"/>
              <a:t>行う</a:t>
            </a:r>
            <a:endParaRPr lang="en-US" altLang="ja-JP" dirty="0" smtClean="0"/>
          </a:p>
          <a:p>
            <a:r>
              <a:rPr lang="ja-JP" altLang="en-US" dirty="0" smtClean="0"/>
              <a:t>すばる</a:t>
            </a:r>
            <a:r>
              <a:rPr lang="ja-JP" altLang="en-US" dirty="0"/>
              <a:t>望遠鏡の成果を世界により強く発信するとともに、当該分野でサイエンスのリーダーシップを確 立することを目的と</a:t>
            </a:r>
            <a:r>
              <a:rPr lang="ja-JP" altLang="en-US" dirty="0" smtClean="0"/>
              <a:t>する</a:t>
            </a:r>
            <a:endParaRPr lang="en-US" altLang="ja-JP" dirty="0" smtClean="0"/>
          </a:p>
          <a:p>
            <a:r>
              <a:rPr lang="ja-JP" altLang="en-US" dirty="0" smtClean="0"/>
              <a:t>ハワイ</a:t>
            </a:r>
            <a:r>
              <a:rPr lang="ja-JP" altLang="en-US" dirty="0"/>
              <a:t>観測所およびすばる小委員会が責任を持ってこれを推進する。</a:t>
            </a:r>
            <a:endParaRPr kumimoji="1" lang="ja-JP" altLang="en-US" dirty="0"/>
          </a:p>
        </p:txBody>
      </p:sp>
    </p:spTree>
    <p:extLst>
      <p:ext uri="{BB962C8B-B14F-4D97-AF65-F5344CB8AC3E}">
        <p14:creationId xmlns:p14="http://schemas.microsoft.com/office/powerpoint/2010/main" val="2822470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戦略枠にふさわしい観測</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b="1" dirty="0"/>
              <a:t>Ａ．歴史的サーベイ観測</a:t>
            </a:r>
            <a:endParaRPr lang="ja-JP" altLang="en-US" dirty="0"/>
          </a:p>
          <a:p>
            <a:pPr lvl="1"/>
            <a:r>
              <a:rPr lang="ja-JP" altLang="en-US" dirty="0"/>
              <a:t>高いサーベイ能力を有する装置を用いた観測で、得られる科学的成果のみならず、取得されるデータそのものが日本、および世界の天文学者にとって利用 価値が高い場合。深さや視野などの面で、個別の時間割付けによるデータを圧倒的に凌駕し、戦略的かつ系統的な時間割付けが有効である場合。</a:t>
            </a:r>
          </a:p>
          <a:p>
            <a:r>
              <a:rPr lang="ja-JP" altLang="en-US" b="1" dirty="0"/>
              <a:t>Ｂ．重要で明確な目的をもつ系統的観測</a:t>
            </a:r>
            <a:endParaRPr lang="ja-JP" altLang="en-US" dirty="0"/>
          </a:p>
          <a:p>
            <a:pPr lvl="1"/>
            <a:r>
              <a:rPr lang="ja-JP" altLang="en-US" dirty="0"/>
              <a:t>ユニークな観測装置を用いて、天文学における重要、かつ明確な目的に添って、個別の課題を超えて系統的かつ長期的な観測が必要な場合。</a:t>
            </a:r>
          </a:p>
          <a:p>
            <a:endParaRPr kumimoji="1" lang="ja-JP" altLang="en-US" dirty="0"/>
          </a:p>
        </p:txBody>
      </p:sp>
    </p:spTree>
    <p:extLst>
      <p:ext uri="{BB962C8B-B14F-4D97-AF65-F5344CB8AC3E}">
        <p14:creationId xmlns:p14="http://schemas.microsoft.com/office/powerpoint/2010/main" val="646380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戦略枠の制限</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5</a:t>
            </a:r>
            <a:r>
              <a:rPr kumimoji="1" lang="ja-JP" altLang="en-US" dirty="0" smtClean="0"/>
              <a:t>年間　総夜数</a:t>
            </a:r>
            <a:r>
              <a:rPr kumimoji="1" lang="en-US" altLang="ja-JP" dirty="0" smtClean="0"/>
              <a:t>300</a:t>
            </a:r>
            <a:r>
              <a:rPr kumimoji="1" lang="ja-JP" altLang="en-US" dirty="0" smtClean="0"/>
              <a:t>夜　まで</a:t>
            </a:r>
            <a:endParaRPr kumimoji="1" lang="en-US" altLang="ja-JP" dirty="0" smtClean="0"/>
          </a:p>
          <a:p>
            <a:r>
              <a:rPr lang="ja-JP" altLang="en-US" dirty="0" smtClean="0"/>
              <a:t>年間　</a:t>
            </a:r>
            <a:r>
              <a:rPr lang="en-US" altLang="ja-JP" dirty="0" smtClean="0"/>
              <a:t>60</a:t>
            </a:r>
            <a:r>
              <a:rPr lang="ja-JP" altLang="en-US" dirty="0" smtClean="0"/>
              <a:t>夜まで　（セメスター当たり</a:t>
            </a:r>
            <a:r>
              <a:rPr lang="en-US" altLang="ja-JP" dirty="0" smtClean="0"/>
              <a:t>30</a:t>
            </a:r>
            <a:r>
              <a:rPr lang="ja-JP" altLang="en-US" dirty="0" smtClean="0"/>
              <a:t>夜～</a:t>
            </a:r>
            <a:r>
              <a:rPr lang="en-US" altLang="ja-JP" dirty="0" smtClean="0"/>
              <a:t>25</a:t>
            </a:r>
            <a:r>
              <a:rPr lang="ja-JP" altLang="en-US" dirty="0" smtClean="0"/>
              <a:t>％まで）</a:t>
            </a:r>
            <a:endParaRPr kumimoji="1" lang="ja-JP" altLang="en-US" dirty="0"/>
          </a:p>
        </p:txBody>
      </p:sp>
    </p:spTree>
    <p:extLst>
      <p:ext uri="{BB962C8B-B14F-4D97-AF65-F5344CB8AC3E}">
        <p14:creationId xmlns:p14="http://schemas.microsoft.com/office/powerpoint/2010/main" val="1375264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752"/>
            <a:ext cx="8229600" cy="1143000"/>
          </a:xfrm>
        </p:spPr>
        <p:txBody>
          <a:bodyPr/>
          <a:lstStyle/>
          <a:p>
            <a:r>
              <a:rPr kumimoji="1" lang="ja-JP" altLang="en-US" dirty="0" smtClean="0"/>
              <a:t>戦略枠の審査</a:t>
            </a:r>
            <a:endParaRPr kumimoji="1" lang="ja-JP" altLang="en-US" dirty="0"/>
          </a:p>
        </p:txBody>
      </p:sp>
      <p:sp>
        <p:nvSpPr>
          <p:cNvPr id="3" name="コンテンツ プレースホルダー 2"/>
          <p:cNvSpPr>
            <a:spLocks noGrp="1"/>
          </p:cNvSpPr>
          <p:nvPr>
            <p:ph idx="1"/>
          </p:nvPr>
        </p:nvSpPr>
        <p:spPr>
          <a:xfrm>
            <a:off x="457200" y="1052736"/>
            <a:ext cx="8229600" cy="5472608"/>
          </a:xfrm>
        </p:spPr>
        <p:txBody>
          <a:bodyPr>
            <a:normAutofit fontScale="77500" lnSpcReduction="20000"/>
          </a:bodyPr>
          <a:lstStyle/>
          <a:p>
            <a:r>
              <a:rPr lang="ja-JP" altLang="en-US" dirty="0"/>
              <a:t>第１段階： </a:t>
            </a:r>
          </a:p>
          <a:p>
            <a:pPr lvl="1"/>
            <a:r>
              <a:rPr lang="ja-JP" altLang="en-US" dirty="0" smtClean="0"/>
              <a:t>有識者</a:t>
            </a:r>
            <a:r>
              <a:rPr lang="ja-JP" altLang="en-US" dirty="0"/>
              <a:t>による書類</a:t>
            </a:r>
            <a:r>
              <a:rPr lang="ja-JP" altLang="en-US" dirty="0" smtClean="0"/>
              <a:t>審査→最大</a:t>
            </a:r>
            <a:r>
              <a:rPr lang="ja-JP" altLang="en-US" dirty="0"/>
              <a:t>２</a:t>
            </a:r>
            <a:r>
              <a:rPr lang="ja-JP" altLang="en-US" dirty="0" smtClean="0"/>
              <a:t>課題 </a:t>
            </a:r>
            <a:endParaRPr lang="ja-JP" altLang="en-US" dirty="0"/>
          </a:p>
          <a:p>
            <a:r>
              <a:rPr lang="ja-JP" altLang="en-US" dirty="0"/>
              <a:t>第２段階： </a:t>
            </a:r>
          </a:p>
          <a:p>
            <a:pPr lvl="1"/>
            <a:r>
              <a:rPr lang="ja-JP" altLang="en-US" dirty="0" smtClean="0"/>
              <a:t>科学的</a:t>
            </a:r>
            <a:r>
              <a:rPr lang="ja-JP" altLang="en-US" dirty="0"/>
              <a:t>観点から外部レフェリーおよびプ ログラム小委員会による評価を行う。 </a:t>
            </a:r>
          </a:p>
          <a:p>
            <a:pPr lvl="1"/>
            <a:r>
              <a:rPr lang="ja-JP" altLang="en-US" dirty="0" smtClean="0"/>
              <a:t>第１</a:t>
            </a:r>
            <a:r>
              <a:rPr lang="ja-JP" altLang="en-US" dirty="0"/>
              <a:t>段階で仮採択された課題の研究代表者は、開かれた組織作りとハワイ観測所における体制作りを推進し、すばる小委員会において 報告する。 </a:t>
            </a:r>
          </a:p>
          <a:p>
            <a:r>
              <a:rPr lang="ja-JP" altLang="en-US" dirty="0"/>
              <a:t>第３段階： </a:t>
            </a:r>
          </a:p>
          <a:p>
            <a:pPr lvl="1"/>
            <a:r>
              <a:rPr lang="ja-JP" altLang="en-US" dirty="0" smtClean="0"/>
              <a:t>科学的</a:t>
            </a:r>
            <a:r>
              <a:rPr lang="ja-JP" altLang="en-US" dirty="0"/>
              <a:t>観点か らの評価を主とし、これに加えて、開かれた組織作りとハワイ観測所における体制作りが達成されているかを評価した上で、すばる小委員会の責任のもとに、最 大１件の採択課題を決定する</a:t>
            </a:r>
            <a:r>
              <a:rPr lang="ja-JP" altLang="en-US" dirty="0" smtClean="0"/>
              <a:t>。</a:t>
            </a:r>
            <a:endParaRPr lang="ja-JP" altLang="en-US" dirty="0"/>
          </a:p>
          <a:p>
            <a:r>
              <a:rPr lang="ja-JP" altLang="en-US" dirty="0"/>
              <a:t>第４段階： </a:t>
            </a:r>
          </a:p>
          <a:p>
            <a:pPr lvl="1"/>
            <a:r>
              <a:rPr lang="ja-JP" altLang="en-US" dirty="0" smtClean="0"/>
              <a:t>より</a:t>
            </a:r>
            <a:r>
              <a:rPr lang="ja-JP" altLang="en-US" dirty="0"/>
              <a:t>詳細な観測内容と課題実行チームの組織および実行体制を含む最終的な提案書をすばる小委員会に提出し、すばる小委員会が実行開始の最終判断を行う。 </a:t>
            </a:r>
          </a:p>
          <a:p>
            <a:endParaRPr kumimoji="1" lang="ja-JP" altLang="en-US" dirty="0"/>
          </a:p>
        </p:txBody>
      </p:sp>
    </p:spTree>
    <p:extLst>
      <p:ext uri="{BB962C8B-B14F-4D97-AF65-F5344CB8AC3E}">
        <p14:creationId xmlns:p14="http://schemas.microsoft.com/office/powerpoint/2010/main" val="2806723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現在走っている戦略枠</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SEEDS</a:t>
            </a:r>
            <a:endParaRPr lang="en-US" altLang="ja-JP" dirty="0"/>
          </a:p>
          <a:p>
            <a:pPr lvl="1"/>
            <a:r>
              <a:rPr kumimoji="1" lang="ja-JP" altLang="en-US" dirty="0" smtClean="0"/>
              <a:t>田村元秀　＋</a:t>
            </a:r>
            <a:r>
              <a:rPr kumimoji="1" lang="en-US" altLang="ja-JP" dirty="0" smtClean="0"/>
              <a:t>120</a:t>
            </a:r>
            <a:r>
              <a:rPr kumimoji="1" lang="ja-JP" altLang="en-US" dirty="0" smtClean="0"/>
              <a:t>人</a:t>
            </a:r>
            <a:endParaRPr kumimoji="1" lang="en-US" altLang="ja-JP" dirty="0" smtClean="0"/>
          </a:p>
          <a:p>
            <a:pPr lvl="1"/>
            <a:r>
              <a:rPr kumimoji="1" lang="ja-JP" altLang="en-US" dirty="0" smtClean="0"/>
              <a:t>原始惑星系円盤、系外惑星検出</a:t>
            </a:r>
            <a:endParaRPr kumimoji="1" lang="en-US" altLang="ja-JP" dirty="0" smtClean="0"/>
          </a:p>
          <a:p>
            <a:pPr lvl="1"/>
            <a:r>
              <a:rPr lang="en-US" altLang="ja-JP" dirty="0" err="1" smtClean="0"/>
              <a:t>HiCIAO</a:t>
            </a:r>
            <a:endParaRPr lang="en-US" altLang="ja-JP" dirty="0" smtClean="0"/>
          </a:p>
          <a:p>
            <a:pPr lvl="1"/>
            <a:r>
              <a:rPr kumimoji="1" lang="ja-JP" altLang="en-US" dirty="0" smtClean="0"/>
              <a:t>観測期間：</a:t>
            </a:r>
            <a:r>
              <a:rPr kumimoji="1" lang="en-US" altLang="ja-JP" dirty="0" smtClean="0"/>
              <a:t>2009</a:t>
            </a:r>
            <a:r>
              <a:rPr kumimoji="1" lang="ja-JP" altLang="en-US" dirty="0" smtClean="0"/>
              <a:t>年～</a:t>
            </a:r>
            <a:r>
              <a:rPr kumimoji="1" lang="en-US" altLang="ja-JP" dirty="0" smtClean="0"/>
              <a:t>2014</a:t>
            </a:r>
            <a:r>
              <a:rPr kumimoji="1" lang="ja-JP" altLang="en-US" dirty="0" smtClean="0"/>
              <a:t>年　合計</a:t>
            </a:r>
            <a:r>
              <a:rPr kumimoji="1" lang="en-US" altLang="ja-JP" dirty="0" smtClean="0"/>
              <a:t>120</a:t>
            </a:r>
            <a:r>
              <a:rPr kumimoji="1" lang="ja-JP" altLang="en-US" dirty="0" smtClean="0"/>
              <a:t>夜</a:t>
            </a:r>
            <a:endParaRPr kumimoji="1" lang="en-US" altLang="ja-JP" dirty="0" smtClean="0"/>
          </a:p>
          <a:p>
            <a:pPr lvl="1"/>
            <a:r>
              <a:rPr lang="ja-JP" altLang="en-US" dirty="0"/>
              <a:t>中間</a:t>
            </a:r>
            <a:r>
              <a:rPr lang="ja-JP" altLang="en-US" dirty="0" smtClean="0"/>
              <a:t>審査：</a:t>
            </a:r>
            <a:r>
              <a:rPr lang="en-US" altLang="ja-JP" dirty="0" smtClean="0"/>
              <a:t>2012/4/6</a:t>
            </a:r>
            <a:r>
              <a:rPr lang="ja-JP" altLang="en-US" dirty="0" smtClean="0"/>
              <a:t>　</a:t>
            </a:r>
            <a:r>
              <a:rPr lang="ja-JP" altLang="en-US" dirty="0" smtClean="0">
                <a:sym typeface="Wingdings" pitchFamily="2" charset="2"/>
              </a:rPr>
              <a:t>　承認</a:t>
            </a:r>
            <a:endParaRPr kumimoji="1" lang="en-US" altLang="ja-JP" dirty="0" smtClean="0"/>
          </a:p>
          <a:p>
            <a:pPr lvl="1"/>
            <a:r>
              <a:rPr lang="en-US" altLang="ja-JP" dirty="0" smtClean="0"/>
              <a:t>S09A – S12A</a:t>
            </a:r>
            <a:r>
              <a:rPr lang="ja-JP" altLang="en-US" dirty="0" smtClean="0"/>
              <a:t>　実施夜数　</a:t>
            </a:r>
            <a:r>
              <a:rPr lang="en-US" altLang="ja-JP" dirty="0" smtClean="0"/>
              <a:t>73.5</a:t>
            </a:r>
            <a:r>
              <a:rPr lang="ja-JP" altLang="en-US" dirty="0" smtClean="0"/>
              <a:t>夜</a:t>
            </a:r>
            <a:endParaRPr lang="en-US" altLang="ja-JP" dirty="0" smtClean="0"/>
          </a:p>
          <a:p>
            <a:pPr lvl="1"/>
            <a:r>
              <a:rPr lang="en-US" altLang="ja-JP" dirty="0" smtClean="0"/>
              <a:t>S12B – S14A</a:t>
            </a:r>
            <a:r>
              <a:rPr lang="ja-JP" altLang="en-US" dirty="0" smtClean="0"/>
              <a:t>　予定夜数　</a:t>
            </a:r>
            <a:r>
              <a:rPr lang="en-US" altLang="ja-JP" dirty="0" smtClean="0"/>
              <a:t>46.5</a:t>
            </a:r>
            <a:r>
              <a:rPr lang="ja-JP" altLang="en-US" dirty="0" smtClean="0"/>
              <a:t>夜</a:t>
            </a:r>
            <a:endParaRPr kumimoji="1" lang="ja-JP" altLang="en-US" dirty="0"/>
          </a:p>
        </p:txBody>
      </p:sp>
    </p:spTree>
    <p:extLst>
      <p:ext uri="{BB962C8B-B14F-4D97-AF65-F5344CB8AC3E}">
        <p14:creationId xmlns:p14="http://schemas.microsoft.com/office/powerpoint/2010/main" val="226360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現在走っている戦略枠</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Fast Sound</a:t>
            </a:r>
          </a:p>
          <a:p>
            <a:pPr lvl="1"/>
            <a:r>
              <a:rPr lang="ja-JP" altLang="en-US" dirty="0" smtClean="0"/>
              <a:t>戸谷友則</a:t>
            </a:r>
            <a:endParaRPr lang="en-US" altLang="ja-JP" dirty="0" smtClean="0"/>
          </a:p>
          <a:p>
            <a:pPr lvl="1"/>
            <a:r>
              <a:rPr kumimoji="1" lang="ja-JP" altLang="en-US" dirty="0"/>
              <a:t>赤方</a:t>
            </a:r>
            <a:r>
              <a:rPr kumimoji="1" lang="ja-JP" altLang="en-US" dirty="0" smtClean="0"/>
              <a:t>偏移歪みによる構造成長率測定</a:t>
            </a:r>
            <a:endParaRPr kumimoji="1" lang="en-US" altLang="ja-JP" dirty="0" smtClean="0"/>
          </a:p>
          <a:p>
            <a:pPr lvl="1"/>
            <a:r>
              <a:rPr lang="en-US" altLang="ja-JP" dirty="0" smtClean="0"/>
              <a:t>FMOS</a:t>
            </a:r>
          </a:p>
          <a:p>
            <a:pPr lvl="1"/>
            <a:r>
              <a:rPr kumimoji="1" lang="ja-JP" altLang="en-US" dirty="0"/>
              <a:t>観測</a:t>
            </a:r>
            <a:r>
              <a:rPr kumimoji="1" lang="ja-JP" altLang="en-US" dirty="0" smtClean="0"/>
              <a:t>期間：</a:t>
            </a:r>
            <a:r>
              <a:rPr kumimoji="1" lang="en-US" altLang="ja-JP" dirty="0" smtClean="0"/>
              <a:t>2011</a:t>
            </a:r>
            <a:r>
              <a:rPr kumimoji="1" lang="ja-JP" altLang="en-US" dirty="0" smtClean="0"/>
              <a:t>年～</a:t>
            </a:r>
            <a:r>
              <a:rPr kumimoji="1" lang="en-US" altLang="ja-JP" dirty="0" smtClean="0"/>
              <a:t>2013</a:t>
            </a:r>
            <a:r>
              <a:rPr kumimoji="1" lang="ja-JP" altLang="en-US" dirty="0" smtClean="0"/>
              <a:t>年　合計</a:t>
            </a:r>
            <a:r>
              <a:rPr kumimoji="1" lang="en-US" altLang="ja-JP" dirty="0" smtClean="0"/>
              <a:t>40</a:t>
            </a:r>
            <a:r>
              <a:rPr kumimoji="1" lang="ja-JP" altLang="en-US" dirty="0" smtClean="0"/>
              <a:t>夜</a:t>
            </a:r>
            <a:endParaRPr kumimoji="1" lang="en-US" altLang="ja-JP" dirty="0" smtClean="0"/>
          </a:p>
          <a:p>
            <a:pPr lvl="1"/>
            <a:r>
              <a:rPr lang="ja-JP" altLang="en-US" dirty="0" smtClean="0"/>
              <a:t>審査：</a:t>
            </a:r>
            <a:r>
              <a:rPr lang="en-US" altLang="ja-JP" dirty="0" smtClean="0"/>
              <a:t>2011</a:t>
            </a:r>
            <a:r>
              <a:rPr lang="ja-JP" altLang="en-US" dirty="0" smtClean="0"/>
              <a:t>年</a:t>
            </a:r>
            <a:r>
              <a:rPr lang="en-US" altLang="ja-JP" dirty="0" smtClean="0"/>
              <a:t>5</a:t>
            </a:r>
            <a:r>
              <a:rPr lang="ja-JP" altLang="en-US" dirty="0" smtClean="0"/>
              <a:t>月→仮採択　</a:t>
            </a:r>
            <a:r>
              <a:rPr lang="en-US" altLang="ja-JP" dirty="0" smtClean="0"/>
              <a:t>2012</a:t>
            </a:r>
            <a:r>
              <a:rPr lang="ja-JP" altLang="en-US" dirty="0" smtClean="0"/>
              <a:t>年</a:t>
            </a:r>
            <a:r>
              <a:rPr lang="en-US" altLang="ja-JP" dirty="0" smtClean="0"/>
              <a:t>4</a:t>
            </a:r>
            <a:r>
              <a:rPr lang="ja-JP" altLang="en-US" dirty="0" smtClean="0"/>
              <a:t>月→本採択</a:t>
            </a:r>
            <a:endParaRPr kumimoji="1" lang="en-US" altLang="ja-JP" dirty="0" smtClean="0"/>
          </a:p>
          <a:p>
            <a:pPr lvl="1"/>
            <a:r>
              <a:rPr lang="en-US" altLang="ja-JP" dirty="0" smtClean="0">
                <a:solidFill>
                  <a:prstClr val="black"/>
                </a:solidFill>
              </a:rPr>
              <a:t>S11B </a:t>
            </a:r>
            <a:r>
              <a:rPr lang="en-US" altLang="ja-JP" dirty="0">
                <a:solidFill>
                  <a:prstClr val="black"/>
                </a:solidFill>
              </a:rPr>
              <a:t>– S12A</a:t>
            </a:r>
            <a:r>
              <a:rPr lang="ja-JP" altLang="en-US" dirty="0">
                <a:solidFill>
                  <a:prstClr val="black"/>
                </a:solidFill>
              </a:rPr>
              <a:t>　実施夜数　</a:t>
            </a:r>
            <a:r>
              <a:rPr lang="en-US" altLang="ja-JP" dirty="0" smtClean="0">
                <a:solidFill>
                  <a:prstClr val="black"/>
                </a:solidFill>
              </a:rPr>
              <a:t>18</a:t>
            </a:r>
            <a:r>
              <a:rPr lang="ja-JP" altLang="en-US" dirty="0" smtClean="0">
                <a:solidFill>
                  <a:prstClr val="black"/>
                </a:solidFill>
              </a:rPr>
              <a:t>夜</a:t>
            </a:r>
            <a:endParaRPr lang="en-US" altLang="ja-JP" dirty="0">
              <a:solidFill>
                <a:prstClr val="black"/>
              </a:solidFill>
            </a:endParaRPr>
          </a:p>
          <a:p>
            <a:pPr lvl="1"/>
            <a:r>
              <a:rPr lang="en-US" altLang="ja-JP" dirty="0">
                <a:solidFill>
                  <a:prstClr val="black"/>
                </a:solidFill>
              </a:rPr>
              <a:t>S12B – </a:t>
            </a:r>
            <a:r>
              <a:rPr lang="en-US" altLang="ja-JP" dirty="0" smtClean="0">
                <a:solidFill>
                  <a:prstClr val="black"/>
                </a:solidFill>
              </a:rPr>
              <a:t>S13B</a:t>
            </a:r>
            <a:r>
              <a:rPr lang="ja-JP" altLang="en-US" dirty="0">
                <a:solidFill>
                  <a:prstClr val="black"/>
                </a:solidFill>
              </a:rPr>
              <a:t>　予定夜数　</a:t>
            </a:r>
            <a:r>
              <a:rPr lang="en-US" altLang="ja-JP" dirty="0" smtClean="0">
                <a:solidFill>
                  <a:prstClr val="black"/>
                </a:solidFill>
              </a:rPr>
              <a:t>22</a:t>
            </a:r>
            <a:r>
              <a:rPr lang="ja-JP" altLang="en-US" dirty="0" smtClean="0">
                <a:solidFill>
                  <a:prstClr val="black"/>
                </a:solidFill>
              </a:rPr>
              <a:t>夜</a:t>
            </a:r>
            <a:endParaRPr lang="ja-JP" altLang="en-US" dirty="0">
              <a:solidFill>
                <a:prstClr val="black"/>
              </a:solidFill>
            </a:endParaRPr>
          </a:p>
        </p:txBody>
      </p:sp>
    </p:spTree>
    <p:extLst>
      <p:ext uri="{BB962C8B-B14F-4D97-AF65-F5344CB8AC3E}">
        <p14:creationId xmlns:p14="http://schemas.microsoft.com/office/powerpoint/2010/main" val="1446015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新たな戦略枠公募</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HSC</a:t>
            </a:r>
            <a:r>
              <a:rPr kumimoji="1" lang="ja-JP" altLang="en-US" dirty="0" smtClean="0"/>
              <a:t>を用いた戦略枠観測</a:t>
            </a:r>
            <a:endParaRPr kumimoji="1" lang="en-US" altLang="ja-JP" dirty="0" smtClean="0"/>
          </a:p>
          <a:p>
            <a:r>
              <a:rPr lang="en-US" altLang="ja-JP" dirty="0"/>
              <a:t>2012</a:t>
            </a:r>
            <a:r>
              <a:rPr lang="ja-JP" altLang="en-US" dirty="0" smtClean="0"/>
              <a:t>年</a:t>
            </a:r>
            <a:r>
              <a:rPr lang="en-US" altLang="ja-JP" dirty="0"/>
              <a:t>8</a:t>
            </a:r>
            <a:r>
              <a:rPr lang="ja-JP" altLang="en-US" dirty="0" smtClean="0"/>
              <a:t>月</a:t>
            </a:r>
            <a:r>
              <a:rPr lang="en-US" altLang="ja-JP" dirty="0"/>
              <a:t>1</a:t>
            </a:r>
            <a:r>
              <a:rPr lang="ja-JP" altLang="en-US" dirty="0" smtClean="0"/>
              <a:t>日</a:t>
            </a:r>
            <a:r>
              <a:rPr lang="ja-JP" altLang="en-US" dirty="0"/>
              <a:t>公募</a:t>
            </a:r>
            <a:r>
              <a:rPr lang="ja-JP" altLang="en-US" dirty="0" smtClean="0"/>
              <a:t>開始</a:t>
            </a:r>
            <a:endParaRPr lang="en-US" altLang="ja-JP" dirty="0" smtClean="0"/>
          </a:p>
          <a:p>
            <a:r>
              <a:rPr kumimoji="1" lang="en-US" altLang="ja-JP" dirty="0" smtClean="0"/>
              <a:t>2012</a:t>
            </a:r>
            <a:r>
              <a:rPr kumimoji="1" lang="ja-JP" altLang="en-US" dirty="0" smtClean="0"/>
              <a:t>年</a:t>
            </a:r>
            <a:r>
              <a:rPr kumimoji="1" lang="en-US" altLang="ja-JP" dirty="0"/>
              <a:t>10</a:t>
            </a:r>
            <a:r>
              <a:rPr kumimoji="1" lang="ja-JP" altLang="en-US" dirty="0" smtClean="0"/>
              <a:t>月</a:t>
            </a:r>
            <a:r>
              <a:rPr kumimoji="1" lang="en-US" altLang="ja-JP" dirty="0"/>
              <a:t>31</a:t>
            </a:r>
            <a:r>
              <a:rPr kumimoji="1" lang="ja-JP" altLang="en-US" dirty="0" smtClean="0"/>
              <a:t>日</a:t>
            </a:r>
            <a:r>
              <a:rPr kumimoji="1" lang="ja-JP" altLang="en-US" dirty="0"/>
              <a:t>〆</a:t>
            </a:r>
            <a:r>
              <a:rPr kumimoji="1" lang="ja-JP" altLang="en-US" dirty="0" smtClean="0"/>
              <a:t>切</a:t>
            </a:r>
            <a:endParaRPr kumimoji="1" lang="en-US" altLang="ja-JP" dirty="0" smtClean="0"/>
          </a:p>
          <a:p>
            <a:endParaRPr kumimoji="1" lang="ja-JP" altLang="en-US" dirty="0"/>
          </a:p>
        </p:txBody>
      </p:sp>
    </p:spTree>
    <p:extLst>
      <p:ext uri="{BB962C8B-B14F-4D97-AF65-F5344CB8AC3E}">
        <p14:creationId xmlns:p14="http://schemas.microsoft.com/office/powerpoint/2010/main" val="2601862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新たな戦略枠ポリシー</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これまで</a:t>
            </a:r>
            <a:r>
              <a:rPr kumimoji="1" lang="ja-JP" altLang="en-US" dirty="0" smtClean="0"/>
              <a:t>：一装置一課題の採択</a:t>
            </a:r>
            <a:endParaRPr kumimoji="1" lang="en-US" altLang="ja-JP" dirty="0" smtClean="0"/>
          </a:p>
          <a:p>
            <a:r>
              <a:rPr lang="en-US" altLang="ja-JP" dirty="0" smtClean="0"/>
              <a:t>2011/11</a:t>
            </a:r>
            <a:r>
              <a:rPr lang="ja-JP" altLang="en-US" dirty="0" smtClean="0"/>
              <a:t>の</a:t>
            </a:r>
            <a:r>
              <a:rPr lang="en-US" altLang="ja-JP" dirty="0" smtClean="0"/>
              <a:t>SAC</a:t>
            </a:r>
            <a:r>
              <a:rPr lang="ja-JP" altLang="en-US" dirty="0" err="1" smtClean="0"/>
              <a:t>での</a:t>
            </a:r>
            <a:r>
              <a:rPr lang="ja-JP" altLang="en-US" dirty="0" smtClean="0"/>
              <a:t>議論</a:t>
            </a:r>
            <a:endParaRPr lang="en-US" altLang="ja-JP" dirty="0" smtClean="0"/>
          </a:p>
          <a:p>
            <a:pPr lvl="1"/>
            <a:r>
              <a:rPr lang="en-US" altLang="ja-JP" dirty="0" smtClean="0"/>
              <a:t>HSC</a:t>
            </a:r>
            <a:r>
              <a:rPr lang="ja-JP" altLang="en-US" dirty="0"/>
              <a:t>は従来通りの枠組みで公募するが、</a:t>
            </a:r>
            <a:r>
              <a:rPr lang="en-US" altLang="ja-JP" dirty="0">
                <a:solidFill>
                  <a:srgbClr val="FF0000"/>
                </a:solidFill>
              </a:rPr>
              <a:t>PFS</a:t>
            </a:r>
            <a:r>
              <a:rPr lang="ja-JP" altLang="en-US" dirty="0">
                <a:solidFill>
                  <a:srgbClr val="FF0000"/>
                </a:solidFill>
              </a:rPr>
              <a:t>については装置の性格上、一</a:t>
            </a:r>
            <a:r>
              <a:rPr lang="ja-JP" altLang="en-US" dirty="0" smtClean="0">
                <a:solidFill>
                  <a:srgbClr val="FF0000"/>
                </a:solidFill>
              </a:rPr>
              <a:t>装置一</a:t>
            </a:r>
            <a:r>
              <a:rPr lang="ja-JP" altLang="en-US" dirty="0">
                <a:solidFill>
                  <a:srgbClr val="FF0000"/>
                </a:solidFill>
              </a:rPr>
              <a:t>課題の制限を外して公募</a:t>
            </a:r>
            <a:r>
              <a:rPr lang="ja-JP" altLang="en-US" dirty="0" smtClean="0"/>
              <a:t>する。</a:t>
            </a:r>
            <a:endParaRPr lang="en-US" altLang="ja-JP" dirty="0" smtClean="0"/>
          </a:p>
          <a:p>
            <a:pPr lvl="1"/>
            <a:r>
              <a:rPr lang="ja-JP" altLang="en-US" dirty="0" smtClean="0"/>
              <a:t>複数</a:t>
            </a:r>
            <a:r>
              <a:rPr lang="ja-JP" altLang="en-US" dirty="0"/>
              <a:t>課題の採択が可能になるが、戦略枠夜数の上限が</a:t>
            </a:r>
            <a:r>
              <a:rPr lang="ja-JP" altLang="en-US" dirty="0" smtClean="0"/>
              <a:t>年間</a:t>
            </a:r>
            <a:r>
              <a:rPr lang="en-US" altLang="ja-JP" dirty="0"/>
              <a:t>60</a:t>
            </a:r>
            <a:r>
              <a:rPr lang="ja-JP" altLang="en-US" dirty="0"/>
              <a:t>夜であることは変わらない。</a:t>
            </a:r>
            <a:endParaRPr kumimoji="1" lang="ja-JP" altLang="en-US" dirty="0"/>
          </a:p>
        </p:txBody>
      </p:sp>
    </p:spTree>
    <p:extLst>
      <p:ext uri="{BB962C8B-B14F-4D97-AF65-F5344CB8AC3E}">
        <p14:creationId xmlns:p14="http://schemas.microsoft.com/office/powerpoint/2010/main" val="2558544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TotalTime>
  <Words>547</Words>
  <Application>Microsoft Office PowerPoint</Application>
  <PresentationFormat>画面に合わせる (4:3)</PresentationFormat>
  <Paragraphs>63</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すばる戦略枠の現状とこれから</vt:lpstr>
      <vt:lpstr>すばる戦略枠</vt:lpstr>
      <vt:lpstr>戦略枠にふさわしい観測</vt:lpstr>
      <vt:lpstr>戦略枠の制限</vt:lpstr>
      <vt:lpstr>戦略枠の審査</vt:lpstr>
      <vt:lpstr>現在走っている戦略枠</vt:lpstr>
      <vt:lpstr>現在走っている戦略枠</vt:lpstr>
      <vt:lpstr>新たな戦略枠公募</vt:lpstr>
      <vt:lpstr>新たな戦略枠ポリシー</vt:lpstr>
      <vt:lpstr>これから予想される戦略枠観測</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すばる戦略枠の現状とこれから</dc:title>
  <dc:creator>yoshida</dc:creator>
  <cp:lastModifiedBy>yoshida</cp:lastModifiedBy>
  <cp:revision>12</cp:revision>
  <dcterms:created xsi:type="dcterms:W3CDTF">2012-08-06T15:25:41Z</dcterms:created>
  <dcterms:modified xsi:type="dcterms:W3CDTF">2012-08-09T03:58:53Z</dcterms:modified>
</cp:coreProperties>
</file>