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1"/>
  </p:notesMasterIdLst>
  <p:sldIdLst>
    <p:sldId id="256" r:id="rId4"/>
    <p:sldId id="257" r:id="rId5"/>
    <p:sldId id="259" r:id="rId6"/>
    <p:sldId id="260" r:id="rId7"/>
    <p:sldId id="269" r:id="rId8"/>
    <p:sldId id="271" r:id="rId9"/>
    <p:sldId id="270" r:id="rId10"/>
    <p:sldId id="258" r:id="rId11"/>
    <p:sldId id="262" r:id="rId12"/>
    <p:sldId id="263" r:id="rId13"/>
    <p:sldId id="264" r:id="rId14"/>
    <p:sldId id="266" r:id="rId15"/>
    <p:sldId id="267" r:id="rId16"/>
    <p:sldId id="268" r:id="rId17"/>
    <p:sldId id="261" r:id="rId18"/>
    <p:sldId id="272" r:id="rId19"/>
    <p:sldId id="274" r:id="rId2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1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CD1FC-FC35-478D-921E-2D0CAD7155DF}" type="datetimeFigureOut">
              <a:rPr kumimoji="1" lang="ja-JP" altLang="en-US" smtClean="0"/>
              <a:t>2012/8/9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1DD72-DD80-4854-8A16-C57E2DAED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99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1DD72-DD80-4854-8A16-C57E2DAED603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029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2010-9D46-4446-A838-93977FCDB885}" type="datetimeFigureOut">
              <a:rPr kumimoji="1" lang="ja-JP" altLang="en-US" smtClean="0"/>
              <a:t>2012/8/9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BDF1-24EB-44CF-A896-C77455726E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587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2010-9D46-4446-A838-93977FCDB885}" type="datetimeFigureOut">
              <a:rPr kumimoji="1" lang="ja-JP" altLang="en-US" smtClean="0"/>
              <a:t>2012/8/9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BDF1-24EB-44CF-A896-C77455726E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512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2010-9D46-4446-A838-93977FCDB885}" type="datetimeFigureOut">
              <a:rPr kumimoji="1" lang="ja-JP" altLang="en-US" smtClean="0"/>
              <a:t>2012/8/9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BDF1-24EB-44CF-A896-C77455726E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533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ja-JP"/>
              <a:t>マスタ タイトルの書式設定</a:t>
            </a:r>
            <a:endParaRPr lang="en-US"/>
          </a:p>
        </p:txBody>
      </p:sp>
      <p:sp>
        <p:nvSpPr>
          <p:cNvPr id="3" name="サブタイトル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ja-JP"/>
              <a:t>マスタ サブタイトルの書式設定</a:t>
            </a:r>
            <a:endParaRPr lang="en-US"/>
          </a:p>
        </p:txBody>
      </p:sp>
      <p:sp>
        <p:nvSpPr>
          <p:cNvPr id="4" name="日付プレースホルダ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70186-EE9B-40EC-87F4-48DCA79B093E}" type="datetime1">
              <a:rPr/>
              <a:pPr>
                <a:defRPr/>
              </a:pPr>
              <a:t>8/4/2012</a:t>
            </a:fld>
            <a:endParaRPr/>
          </a:p>
        </p:txBody>
      </p:sp>
      <p:sp>
        <p:nvSpPr>
          <p:cNvPr id="5" name="フッター プレースホルダ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スライド番号プレースホルダ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9D061-E18F-4A48-ADE1-3A9D10B48AF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397795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ja-JP"/>
              <a:t>マスタ タイトルの書式設定</a:t>
            </a:r>
            <a:endParaRPr lang="en-US"/>
          </a:p>
        </p:txBody>
      </p:sp>
      <p:sp>
        <p:nvSpPr>
          <p:cNvPr id="3" name="コンテンツ プレースホル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ja-JP"/>
              <a:t>マスタ テキストの書式設定</a:t>
            </a:r>
          </a:p>
          <a:p>
            <a:pPr lvl="1"/>
            <a:r>
              <a:rPr lang="ja-JP"/>
              <a:t>第</a:t>
            </a:r>
            <a:r>
              <a:rPr lang="en-US"/>
              <a:t> 2 </a:t>
            </a:r>
            <a:r>
              <a:rPr lang="ja-JP"/>
              <a:t>レベル</a:t>
            </a:r>
          </a:p>
          <a:p>
            <a:pPr lvl="2"/>
            <a:r>
              <a:rPr lang="ja-JP"/>
              <a:t>第</a:t>
            </a:r>
            <a:r>
              <a:rPr lang="en-US"/>
              <a:t> 3 </a:t>
            </a:r>
            <a:r>
              <a:rPr lang="ja-JP"/>
              <a:t>レベル</a:t>
            </a:r>
          </a:p>
          <a:p>
            <a:pPr lvl="3"/>
            <a:r>
              <a:rPr lang="ja-JP"/>
              <a:t>第</a:t>
            </a:r>
            <a:r>
              <a:rPr lang="en-US"/>
              <a:t> 4 </a:t>
            </a:r>
            <a:r>
              <a:rPr lang="ja-JP"/>
              <a:t>レベル</a:t>
            </a:r>
          </a:p>
          <a:p>
            <a:pPr lvl="4"/>
            <a:r>
              <a:rPr lang="ja-JP"/>
              <a:t>第</a:t>
            </a:r>
            <a:r>
              <a:rPr lang="en-US"/>
              <a:t> 5 </a:t>
            </a:r>
            <a:r>
              <a:rPr lang="ja-JP"/>
              <a:t>レベル</a:t>
            </a:r>
            <a:endParaRPr lang="en-US"/>
          </a:p>
        </p:txBody>
      </p:sp>
      <p:sp>
        <p:nvSpPr>
          <p:cNvPr id="4" name="日付プレースホルダ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F6CBB-280F-4533-9B80-C4EA2298EA7D}" type="datetime1">
              <a:rPr/>
              <a:pPr>
                <a:defRPr/>
              </a:pPr>
              <a:t>8/4/2012</a:t>
            </a:fld>
            <a:endParaRPr/>
          </a:p>
        </p:txBody>
      </p:sp>
      <p:sp>
        <p:nvSpPr>
          <p:cNvPr id="5" name="フッター プレースホルダ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スライド番号プレースホルダ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D209E-699C-4FAF-8066-85296341FA9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108394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ja-JP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ja-JP"/>
              <a:t>マスタ テキストの書式設定</a:t>
            </a:r>
          </a:p>
        </p:txBody>
      </p:sp>
      <p:sp>
        <p:nvSpPr>
          <p:cNvPr id="4" name="日付プレースホルダ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FAEB1-5ED1-45C5-9E7E-30B6A7C9C62A}" type="datetime1">
              <a:rPr/>
              <a:pPr>
                <a:defRPr/>
              </a:pPr>
              <a:t>8/4/2012</a:t>
            </a:fld>
            <a:endParaRPr/>
          </a:p>
        </p:txBody>
      </p:sp>
      <p:sp>
        <p:nvSpPr>
          <p:cNvPr id="5" name="フッター プレースホルダ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スライド番号プレースホルダ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8F80D-E2B5-4AF6-A341-D9890239FF6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315245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ja-JP"/>
              <a:t>マスタ タイトルの書式設定</a:t>
            </a:r>
            <a:endParaRPr lang="en-US"/>
          </a:p>
        </p:txBody>
      </p:sp>
      <p:sp>
        <p:nvSpPr>
          <p:cNvPr id="3" name="コンテンツ プレースホル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ja-JP"/>
              <a:t>マスタ テキストの書式設定</a:t>
            </a:r>
          </a:p>
          <a:p>
            <a:pPr lvl="1"/>
            <a:r>
              <a:rPr lang="ja-JP"/>
              <a:t>第</a:t>
            </a:r>
            <a:r>
              <a:rPr lang="en-US"/>
              <a:t> 2 </a:t>
            </a:r>
            <a:r>
              <a:rPr lang="ja-JP"/>
              <a:t>レベル</a:t>
            </a:r>
          </a:p>
          <a:p>
            <a:pPr lvl="2"/>
            <a:r>
              <a:rPr lang="ja-JP"/>
              <a:t>第</a:t>
            </a:r>
            <a:r>
              <a:rPr lang="en-US"/>
              <a:t> 3 </a:t>
            </a:r>
            <a:r>
              <a:rPr lang="ja-JP"/>
              <a:t>レベル</a:t>
            </a:r>
          </a:p>
          <a:p>
            <a:pPr lvl="3"/>
            <a:r>
              <a:rPr lang="ja-JP"/>
              <a:t>第</a:t>
            </a:r>
            <a:r>
              <a:rPr lang="en-US"/>
              <a:t> 4 </a:t>
            </a:r>
            <a:r>
              <a:rPr lang="ja-JP"/>
              <a:t>レベル</a:t>
            </a:r>
          </a:p>
          <a:p>
            <a:pPr lvl="4"/>
            <a:r>
              <a:rPr lang="ja-JP"/>
              <a:t>第</a:t>
            </a:r>
            <a:r>
              <a:rPr lang="en-US"/>
              <a:t> 5 </a:t>
            </a:r>
            <a:r>
              <a:rPr lang="ja-JP"/>
              <a:t>レベル</a:t>
            </a:r>
            <a:endParaRPr lang="en-US"/>
          </a:p>
        </p:txBody>
      </p:sp>
      <p:sp>
        <p:nvSpPr>
          <p:cNvPr id="4" name="コンテンツ プレースホル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ja-JP"/>
              <a:t>マスタ テキストの書式設定</a:t>
            </a:r>
          </a:p>
          <a:p>
            <a:pPr lvl="1"/>
            <a:r>
              <a:rPr lang="ja-JP"/>
              <a:t>第</a:t>
            </a:r>
            <a:r>
              <a:rPr lang="en-US"/>
              <a:t> 2 </a:t>
            </a:r>
            <a:r>
              <a:rPr lang="ja-JP"/>
              <a:t>レベル</a:t>
            </a:r>
          </a:p>
          <a:p>
            <a:pPr lvl="2"/>
            <a:r>
              <a:rPr lang="ja-JP"/>
              <a:t>第</a:t>
            </a:r>
            <a:r>
              <a:rPr lang="en-US"/>
              <a:t> 3 </a:t>
            </a:r>
            <a:r>
              <a:rPr lang="ja-JP"/>
              <a:t>レベル</a:t>
            </a:r>
          </a:p>
          <a:p>
            <a:pPr lvl="3"/>
            <a:r>
              <a:rPr lang="ja-JP"/>
              <a:t>第</a:t>
            </a:r>
            <a:r>
              <a:rPr lang="en-US"/>
              <a:t> 4 </a:t>
            </a:r>
            <a:r>
              <a:rPr lang="ja-JP"/>
              <a:t>レベル</a:t>
            </a:r>
          </a:p>
          <a:p>
            <a:pPr lvl="4"/>
            <a:r>
              <a:rPr lang="ja-JP"/>
              <a:t>第</a:t>
            </a:r>
            <a:r>
              <a:rPr lang="en-US"/>
              <a:t> 5 </a:t>
            </a:r>
            <a:r>
              <a:rPr lang="ja-JP"/>
              <a:t>レベル</a:t>
            </a:r>
            <a:endParaRPr lang="en-US"/>
          </a:p>
        </p:txBody>
      </p:sp>
      <p:sp>
        <p:nvSpPr>
          <p:cNvPr id="5" name="日付プレースホルダ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52BAC-DCA2-424A-8E52-189119B0B7BD}" type="datetime1">
              <a:rPr/>
              <a:pPr>
                <a:defRPr/>
              </a:pPr>
              <a:t>8/4/2012</a:t>
            </a:fld>
            <a:endParaRPr/>
          </a:p>
        </p:txBody>
      </p:sp>
      <p:sp>
        <p:nvSpPr>
          <p:cNvPr id="6" name="フッター プレースホルダ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スライド番号プレースホルダ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0C2F3-AD99-437C-9513-937B64A87A8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134964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ja-JP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ja-JP"/>
              <a:t>マスタ テキストの書式設定</a:t>
            </a:r>
          </a:p>
        </p:txBody>
      </p:sp>
      <p:sp>
        <p:nvSpPr>
          <p:cNvPr id="4" name="コンテンツ プレースホル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ja-JP"/>
              <a:t>マスタ テキストの書式設定</a:t>
            </a:r>
          </a:p>
          <a:p>
            <a:pPr lvl="1"/>
            <a:r>
              <a:rPr lang="ja-JP"/>
              <a:t>第</a:t>
            </a:r>
            <a:r>
              <a:rPr lang="en-US"/>
              <a:t> 2 </a:t>
            </a:r>
            <a:r>
              <a:rPr lang="ja-JP"/>
              <a:t>レベル</a:t>
            </a:r>
          </a:p>
          <a:p>
            <a:pPr lvl="2"/>
            <a:r>
              <a:rPr lang="ja-JP"/>
              <a:t>第</a:t>
            </a:r>
            <a:r>
              <a:rPr lang="en-US"/>
              <a:t> 3 </a:t>
            </a:r>
            <a:r>
              <a:rPr lang="ja-JP"/>
              <a:t>レベル</a:t>
            </a:r>
          </a:p>
          <a:p>
            <a:pPr lvl="3"/>
            <a:r>
              <a:rPr lang="ja-JP"/>
              <a:t>第</a:t>
            </a:r>
            <a:r>
              <a:rPr lang="en-US"/>
              <a:t> 4 </a:t>
            </a:r>
            <a:r>
              <a:rPr lang="ja-JP"/>
              <a:t>レベル</a:t>
            </a:r>
          </a:p>
          <a:p>
            <a:pPr lvl="4"/>
            <a:r>
              <a:rPr lang="ja-JP"/>
              <a:t>第</a:t>
            </a:r>
            <a:r>
              <a:rPr lang="en-US"/>
              <a:t> 5 </a:t>
            </a:r>
            <a:r>
              <a:rPr lang="ja-JP"/>
              <a:t>レベル</a:t>
            </a:r>
            <a:endParaRPr lang="en-US"/>
          </a:p>
        </p:txBody>
      </p:sp>
      <p:sp>
        <p:nvSpPr>
          <p:cNvPr id="5" name="テキスト プレースホル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ja-JP"/>
              <a:t>マスタ テキストの書式設定</a:t>
            </a:r>
          </a:p>
        </p:txBody>
      </p:sp>
      <p:sp>
        <p:nvSpPr>
          <p:cNvPr id="6" name="コンテンツ プレースホル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ja-JP"/>
              <a:t>マスタ テキストの書式設定</a:t>
            </a:r>
          </a:p>
          <a:p>
            <a:pPr lvl="1"/>
            <a:r>
              <a:rPr lang="ja-JP"/>
              <a:t>第</a:t>
            </a:r>
            <a:r>
              <a:rPr lang="en-US"/>
              <a:t> 2 </a:t>
            </a:r>
            <a:r>
              <a:rPr lang="ja-JP"/>
              <a:t>レベル</a:t>
            </a:r>
          </a:p>
          <a:p>
            <a:pPr lvl="2"/>
            <a:r>
              <a:rPr lang="ja-JP"/>
              <a:t>第</a:t>
            </a:r>
            <a:r>
              <a:rPr lang="en-US"/>
              <a:t> 3 </a:t>
            </a:r>
            <a:r>
              <a:rPr lang="ja-JP"/>
              <a:t>レベル</a:t>
            </a:r>
          </a:p>
          <a:p>
            <a:pPr lvl="3"/>
            <a:r>
              <a:rPr lang="ja-JP"/>
              <a:t>第</a:t>
            </a:r>
            <a:r>
              <a:rPr lang="en-US"/>
              <a:t> 4 </a:t>
            </a:r>
            <a:r>
              <a:rPr lang="ja-JP"/>
              <a:t>レベル</a:t>
            </a:r>
          </a:p>
          <a:p>
            <a:pPr lvl="4"/>
            <a:r>
              <a:rPr lang="ja-JP"/>
              <a:t>第</a:t>
            </a:r>
            <a:r>
              <a:rPr lang="en-US"/>
              <a:t> 5 </a:t>
            </a:r>
            <a:r>
              <a:rPr lang="ja-JP"/>
              <a:t>レベル</a:t>
            </a:r>
            <a:endParaRPr lang="en-US"/>
          </a:p>
        </p:txBody>
      </p:sp>
      <p:sp>
        <p:nvSpPr>
          <p:cNvPr id="7" name="日付プレースホルダ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86F0F-742A-4A0B-BE28-336CEE99E66F}" type="datetime1">
              <a:rPr/>
              <a:pPr>
                <a:defRPr/>
              </a:pPr>
              <a:t>8/4/2012</a:t>
            </a:fld>
            <a:endParaRPr/>
          </a:p>
        </p:txBody>
      </p:sp>
      <p:sp>
        <p:nvSpPr>
          <p:cNvPr id="8" name="フッター プレースホルダ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スライド番号プレースホルダ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0DED5-C3A4-416C-AC02-FB829DE1D53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460746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ja-JP"/>
              <a:t>マスタ タイトルの書式設定</a:t>
            </a:r>
            <a:endParaRPr lang="en-US"/>
          </a:p>
        </p:txBody>
      </p:sp>
      <p:sp>
        <p:nvSpPr>
          <p:cNvPr id="3" name="日付プレースホルダ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3CDAF-4B12-4348-9458-050258617D9F}" type="datetime1">
              <a:rPr/>
              <a:pPr>
                <a:defRPr/>
              </a:pPr>
              <a:t>8/4/2012</a:t>
            </a:fld>
            <a:endParaRPr/>
          </a:p>
        </p:txBody>
      </p:sp>
      <p:sp>
        <p:nvSpPr>
          <p:cNvPr id="4" name="フッター プレースホルダ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スライド番号プレースホルダ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3F56A-D19B-4727-8B75-DFC48E93E86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1419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F999E-1397-4293-BB43-4AD00E48E4EB}" type="datetime1">
              <a:rPr/>
              <a:pPr>
                <a:defRPr/>
              </a:pPr>
              <a:t>8/4/2012</a:t>
            </a:fld>
            <a:endParaRPr/>
          </a:p>
        </p:txBody>
      </p:sp>
      <p:sp>
        <p:nvSpPr>
          <p:cNvPr id="3" name="フッター プレースホルダ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スライド番号プレースホルダ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1553E-A312-462F-9468-5796E2E70F7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9228708"/>
      </p:ext>
    </p:extLst>
  </p:cSld>
  <p:clrMapOvr>
    <a:masterClrMapping/>
  </p:clrMapOvr>
  <p:transition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ja-JP"/>
              <a:t>マスタ タイトルの書式設定</a:t>
            </a:r>
            <a:endParaRPr lang="en-US"/>
          </a:p>
        </p:txBody>
      </p:sp>
      <p:sp>
        <p:nvSpPr>
          <p:cNvPr id="3" name="コンテンツ プレースホル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ja-JP"/>
              <a:t>マスタ テキストの書式設定</a:t>
            </a:r>
          </a:p>
          <a:p>
            <a:pPr lvl="1"/>
            <a:r>
              <a:rPr lang="ja-JP"/>
              <a:t>第</a:t>
            </a:r>
            <a:r>
              <a:rPr lang="en-US"/>
              <a:t> 2 </a:t>
            </a:r>
            <a:r>
              <a:rPr lang="ja-JP"/>
              <a:t>レベル</a:t>
            </a:r>
          </a:p>
          <a:p>
            <a:pPr lvl="2"/>
            <a:r>
              <a:rPr lang="ja-JP"/>
              <a:t>第</a:t>
            </a:r>
            <a:r>
              <a:rPr lang="en-US"/>
              <a:t> 3 </a:t>
            </a:r>
            <a:r>
              <a:rPr lang="ja-JP"/>
              <a:t>レベル</a:t>
            </a:r>
          </a:p>
          <a:p>
            <a:pPr lvl="3"/>
            <a:r>
              <a:rPr lang="ja-JP"/>
              <a:t>第</a:t>
            </a:r>
            <a:r>
              <a:rPr lang="en-US"/>
              <a:t> 4 </a:t>
            </a:r>
            <a:r>
              <a:rPr lang="ja-JP"/>
              <a:t>レベル</a:t>
            </a:r>
          </a:p>
          <a:p>
            <a:pPr lvl="4"/>
            <a:r>
              <a:rPr lang="ja-JP"/>
              <a:t>第</a:t>
            </a:r>
            <a:r>
              <a:rPr lang="en-US"/>
              <a:t> 5 </a:t>
            </a:r>
            <a:r>
              <a:rPr lang="ja-JP"/>
              <a:t>レベル</a:t>
            </a:r>
            <a:endParaRPr lang="en-US"/>
          </a:p>
        </p:txBody>
      </p:sp>
      <p:sp>
        <p:nvSpPr>
          <p:cNvPr id="4" name="テキスト プレースホル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ja-JP"/>
              <a:t>マスタ テキストの書式設定</a:t>
            </a:r>
          </a:p>
        </p:txBody>
      </p:sp>
      <p:sp>
        <p:nvSpPr>
          <p:cNvPr id="5" name="日付プレースホルダ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A37B2-E245-4063-A8DB-61FA17D5C999}" type="datetime1">
              <a:rPr/>
              <a:pPr>
                <a:defRPr/>
              </a:pPr>
              <a:t>8/4/2012</a:t>
            </a:fld>
            <a:endParaRPr/>
          </a:p>
        </p:txBody>
      </p:sp>
      <p:sp>
        <p:nvSpPr>
          <p:cNvPr id="6" name="フッター プレースホルダ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スライド番号プレースホルダ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CE1CE-997E-4744-B29E-DB5CA188611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846371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2010-9D46-4446-A838-93977FCDB885}" type="datetimeFigureOut">
              <a:rPr kumimoji="1" lang="ja-JP" altLang="en-US" smtClean="0"/>
              <a:t>2012/8/9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BDF1-24EB-44CF-A896-C77455726E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43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ja-JP"/>
              <a:t>マスタ タイトルの書式設定</a:t>
            </a:r>
            <a:endParaRPr lang="en-US"/>
          </a:p>
        </p:txBody>
      </p:sp>
      <p:sp>
        <p:nvSpPr>
          <p:cNvPr id="3" name="図プレースホル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lang="en-US"/>
            </a:lvl1pPr>
          </a:lstStyle>
          <a:p>
            <a:pPr lvl="0"/>
            <a:endParaRPr lang="en-US" noProof="0" smtClean="0"/>
          </a:p>
        </p:txBody>
      </p:sp>
      <p:sp>
        <p:nvSpPr>
          <p:cNvPr id="4" name="テキスト プレースホル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ja-JP"/>
              <a:t>マスタ テキストの書式設定</a:t>
            </a:r>
          </a:p>
        </p:txBody>
      </p:sp>
      <p:sp>
        <p:nvSpPr>
          <p:cNvPr id="5" name="日付プレースホルダ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A3BA9-2311-4FEC-8277-01D2ACC8A97E}" type="datetime1">
              <a:rPr/>
              <a:pPr>
                <a:defRPr/>
              </a:pPr>
              <a:t>8/4/2012</a:t>
            </a:fld>
            <a:endParaRPr/>
          </a:p>
        </p:txBody>
      </p:sp>
      <p:sp>
        <p:nvSpPr>
          <p:cNvPr id="6" name="フッター プレースホルダ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スライド番号プレースホルダ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3697E-D377-4308-A2F0-8E9BBFD6789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16668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ja-JP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ja-JP"/>
              <a:t>マスタ テキストの書式設定</a:t>
            </a:r>
          </a:p>
          <a:p>
            <a:pPr lvl="1"/>
            <a:r>
              <a:rPr lang="ja-JP"/>
              <a:t>第</a:t>
            </a:r>
            <a:r>
              <a:rPr lang="en-US"/>
              <a:t> 2 </a:t>
            </a:r>
            <a:r>
              <a:rPr lang="ja-JP"/>
              <a:t>レベル</a:t>
            </a:r>
          </a:p>
          <a:p>
            <a:pPr lvl="2"/>
            <a:r>
              <a:rPr lang="ja-JP"/>
              <a:t>第</a:t>
            </a:r>
            <a:r>
              <a:rPr lang="en-US"/>
              <a:t> 3 </a:t>
            </a:r>
            <a:r>
              <a:rPr lang="ja-JP"/>
              <a:t>レベル</a:t>
            </a:r>
          </a:p>
          <a:p>
            <a:pPr lvl="3"/>
            <a:r>
              <a:rPr lang="ja-JP"/>
              <a:t>第</a:t>
            </a:r>
            <a:r>
              <a:rPr lang="en-US"/>
              <a:t> 4 </a:t>
            </a:r>
            <a:r>
              <a:rPr lang="ja-JP"/>
              <a:t>レベル</a:t>
            </a:r>
          </a:p>
          <a:p>
            <a:pPr lvl="4"/>
            <a:r>
              <a:rPr lang="ja-JP"/>
              <a:t>第</a:t>
            </a:r>
            <a:r>
              <a:rPr lang="en-US"/>
              <a:t> 5 </a:t>
            </a:r>
            <a:r>
              <a:rPr lang="ja-JP"/>
              <a:t>レベル</a:t>
            </a:r>
            <a:endParaRPr lang="en-US"/>
          </a:p>
        </p:txBody>
      </p:sp>
      <p:sp>
        <p:nvSpPr>
          <p:cNvPr id="4" name="日付プレースホルダ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AA083-56D5-4D25-8E5B-E8101C96C148}" type="datetime1">
              <a:rPr/>
              <a:pPr>
                <a:defRPr/>
              </a:pPr>
              <a:t>8/4/2012</a:t>
            </a:fld>
            <a:endParaRPr/>
          </a:p>
        </p:txBody>
      </p:sp>
      <p:sp>
        <p:nvSpPr>
          <p:cNvPr id="5" name="フッター プレースホルダ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スライド番号プレースホルダ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89321-95F1-419A-AF88-627D74607CB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036702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ja-JP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ja-JP"/>
              <a:t>マスタ テキストの書式設定</a:t>
            </a:r>
          </a:p>
          <a:p>
            <a:pPr lvl="1"/>
            <a:r>
              <a:rPr lang="ja-JP"/>
              <a:t>第</a:t>
            </a:r>
            <a:r>
              <a:rPr lang="en-US"/>
              <a:t> 2 </a:t>
            </a:r>
            <a:r>
              <a:rPr lang="ja-JP"/>
              <a:t>レベル</a:t>
            </a:r>
          </a:p>
          <a:p>
            <a:pPr lvl="2"/>
            <a:r>
              <a:rPr lang="ja-JP"/>
              <a:t>第</a:t>
            </a:r>
            <a:r>
              <a:rPr lang="en-US"/>
              <a:t> 3 </a:t>
            </a:r>
            <a:r>
              <a:rPr lang="ja-JP"/>
              <a:t>レベル</a:t>
            </a:r>
          </a:p>
          <a:p>
            <a:pPr lvl="3"/>
            <a:r>
              <a:rPr lang="ja-JP"/>
              <a:t>第</a:t>
            </a:r>
            <a:r>
              <a:rPr lang="en-US"/>
              <a:t> 4 </a:t>
            </a:r>
            <a:r>
              <a:rPr lang="ja-JP"/>
              <a:t>レベル</a:t>
            </a:r>
          </a:p>
          <a:p>
            <a:pPr lvl="4"/>
            <a:r>
              <a:rPr lang="ja-JP"/>
              <a:t>第</a:t>
            </a:r>
            <a:r>
              <a:rPr lang="en-US"/>
              <a:t> 5 </a:t>
            </a:r>
            <a:r>
              <a:rPr lang="ja-JP"/>
              <a:t>レベル</a:t>
            </a:r>
            <a:endParaRPr lang="en-US"/>
          </a:p>
        </p:txBody>
      </p:sp>
      <p:sp>
        <p:nvSpPr>
          <p:cNvPr id="4" name="日付プレースホルダ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D830F-268D-4E7A-8EB5-96EBA2323D3A}" type="datetime1">
              <a:rPr/>
              <a:pPr>
                <a:defRPr/>
              </a:pPr>
              <a:t>8/4/2012</a:t>
            </a:fld>
            <a:endParaRPr/>
          </a:p>
        </p:txBody>
      </p:sp>
      <p:sp>
        <p:nvSpPr>
          <p:cNvPr id="5" name="フッター プレースホルダ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スライド番号プレースホルダ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D775A-287F-4AEB-A4EE-C1116E6130B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49924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A2B7B-F1B7-477F-A278-8B7E3F248B0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4835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29278-398C-4C13-8DAB-5BF7F0345E1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2305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EFF77-1AFE-4DF3-9F13-2933DAB5D71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9030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1B595-97FE-49DD-8018-7B45034FF0E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002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66C2F-72C6-4FFD-A979-6C85FFDD2BC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8172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8540C-B5ED-4DAF-8B6D-98A51D79EFD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156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BA57E-6750-49CF-AA95-465899C49A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31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2010-9D46-4446-A838-93977FCDB885}" type="datetimeFigureOut">
              <a:rPr kumimoji="1" lang="ja-JP" altLang="en-US" smtClean="0"/>
              <a:t>2012/8/9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BDF1-24EB-44CF-A896-C77455726E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59120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A6100-D47B-4319-A172-49907392C96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300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8EAAE-9865-48EA-A4AC-439D98341B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452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995EE-57E9-49B8-BDBA-C81D73984DF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2555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53BED-59AD-4047-A2CE-C0BF5B796A6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925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2010-9D46-4446-A838-93977FCDB885}" type="datetimeFigureOut">
              <a:rPr kumimoji="1" lang="ja-JP" altLang="en-US" smtClean="0"/>
              <a:t>2012/8/9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BDF1-24EB-44CF-A896-C77455726E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7266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2010-9D46-4446-A838-93977FCDB885}" type="datetimeFigureOut">
              <a:rPr kumimoji="1" lang="ja-JP" altLang="en-US" smtClean="0"/>
              <a:t>2012/8/9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BDF1-24EB-44CF-A896-C77455726E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9344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2010-9D46-4446-A838-93977FCDB885}" type="datetimeFigureOut">
              <a:rPr kumimoji="1" lang="ja-JP" altLang="en-US" smtClean="0"/>
              <a:t>2012/8/9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BDF1-24EB-44CF-A896-C77455726E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236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2010-9D46-4446-A838-93977FCDB885}" type="datetimeFigureOut">
              <a:rPr kumimoji="1" lang="ja-JP" altLang="en-US" smtClean="0"/>
              <a:t>2012/8/9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BDF1-24EB-44CF-A896-C77455726E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3161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2010-9D46-4446-A838-93977FCDB885}" type="datetimeFigureOut">
              <a:rPr kumimoji="1" lang="ja-JP" altLang="en-US" smtClean="0"/>
              <a:t>2012/8/9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BDF1-24EB-44CF-A896-C77455726E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2297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2010-9D46-4446-A838-93977FCDB885}" type="datetimeFigureOut">
              <a:rPr kumimoji="1" lang="ja-JP" altLang="en-US" smtClean="0"/>
              <a:t>2012/8/9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BDF1-24EB-44CF-A896-C77455726E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8975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2010-9D46-4446-A838-93977FCDB885}" type="datetimeFigureOut">
              <a:rPr kumimoji="1" lang="ja-JP" altLang="en-US" smtClean="0"/>
              <a:t>2012/8/9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6BDF1-24EB-44CF-A896-C77455726E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798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ja-JP" smtClean="0"/>
              <a:t>マスタ タイトルの書式設定</a:t>
            </a:r>
          </a:p>
        </p:txBody>
      </p:sp>
      <p:sp>
        <p:nvSpPr>
          <p:cNvPr id="1027" name="テキスト プレースホルダ 2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smtClean="0"/>
              <a:t>マスタ テキストの書式設定</a:t>
            </a:r>
          </a:p>
          <a:p>
            <a:pPr lvl="1"/>
            <a:r>
              <a:rPr lang="ja-JP" smtClean="0"/>
              <a:t>第</a:t>
            </a:r>
            <a:r>
              <a:rPr lang="en-US" smtClean="0"/>
              <a:t> </a:t>
            </a:r>
            <a:r>
              <a:rPr lang="en-US" altLang="ja-JP" smtClean="0"/>
              <a:t>2 </a:t>
            </a:r>
            <a:r>
              <a:rPr lang="ja-JP" smtClean="0"/>
              <a:t>レベル</a:t>
            </a:r>
          </a:p>
          <a:p>
            <a:pPr lvl="2"/>
            <a:r>
              <a:rPr lang="ja-JP" smtClean="0"/>
              <a:t>第</a:t>
            </a:r>
            <a:r>
              <a:rPr lang="en-US" smtClean="0"/>
              <a:t> </a:t>
            </a:r>
            <a:r>
              <a:rPr lang="en-US" altLang="ja-JP" smtClean="0"/>
              <a:t>3 </a:t>
            </a:r>
            <a:r>
              <a:rPr lang="ja-JP" smtClean="0"/>
              <a:t>レベル</a:t>
            </a:r>
          </a:p>
          <a:p>
            <a:pPr lvl="3"/>
            <a:r>
              <a:rPr lang="ja-JP" smtClean="0"/>
              <a:t>第</a:t>
            </a:r>
            <a:r>
              <a:rPr lang="en-US" smtClean="0"/>
              <a:t> </a:t>
            </a:r>
            <a:r>
              <a:rPr lang="en-US" altLang="ja-JP" smtClean="0"/>
              <a:t>4 </a:t>
            </a:r>
            <a:r>
              <a:rPr lang="ja-JP" smtClean="0"/>
              <a:t>レベル</a:t>
            </a:r>
          </a:p>
          <a:p>
            <a:pPr lvl="4"/>
            <a:r>
              <a:rPr lang="ja-JP" smtClean="0"/>
              <a:t>第</a:t>
            </a:r>
            <a:r>
              <a:rPr lang="en-US" smtClean="0"/>
              <a:t> </a:t>
            </a:r>
            <a:r>
              <a:rPr lang="en-US" altLang="ja-JP" smtClean="0"/>
              <a:t>5 </a:t>
            </a:r>
            <a:r>
              <a:rPr lang="ja-JP" smtClean="0"/>
              <a:t>レベル</a:t>
            </a:r>
          </a:p>
        </p:txBody>
      </p:sp>
      <p:sp>
        <p:nvSpPr>
          <p:cNvPr id="4" name="日付プレースホルダ 3"/>
          <p:cNvSpPr txBox="1"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ＭＳ Ｐゴシック"/>
              </a:defRPr>
            </a:lvl1pPr>
          </a:lstStyle>
          <a:p>
            <a:pPr>
              <a:defRPr/>
            </a:pPr>
            <a:fld id="{C1EE0F79-1275-42E8-B3A1-CED4393EB563}" type="datetime1">
              <a:rPr/>
              <a:pPr>
                <a:defRPr/>
              </a:pPr>
              <a:t>8/4/2012</a:t>
            </a:fld>
            <a:endParaRPr/>
          </a:p>
        </p:txBody>
      </p:sp>
      <p:sp>
        <p:nvSpPr>
          <p:cNvPr id="5" name="フッター プレースホルダ 4"/>
          <p:cNvSpPr txBox="1"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ＭＳ Ｐゴシック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スライド番号プレースホルダ 5"/>
          <p:cNvSpPr txBox="1"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ＭＳ Ｐゴシック"/>
              </a:defRPr>
            </a:lvl1pPr>
          </a:lstStyle>
          <a:p>
            <a:pPr>
              <a:defRPr/>
            </a:pPr>
            <a:fld id="{9FCB93B5-4453-4FBF-906B-CB194DA7768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758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ja-JP" sz="4400" kern="1200">
          <a:solidFill>
            <a:srgbClr val="000000"/>
          </a:solidFill>
          <a:latin typeface="Calibri"/>
          <a:ea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ＭＳ Ｐゴシック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ＭＳ Ｐゴシック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ＭＳ Ｐゴシック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SzPct val="100000"/>
        <a:buFont typeface="Arial" charset="0"/>
        <a:buChar char="•"/>
        <a:defRPr lang="ja-JP" sz="3200" kern="1200">
          <a:solidFill>
            <a:srgbClr val="000000"/>
          </a:solidFill>
          <a:latin typeface="Calibri"/>
          <a:ea typeface="ＭＳ Ｐゴシック"/>
        </a:defRPr>
      </a:lvl1pPr>
      <a:lvl2pPr marL="742950" lvl="1" indent="-285750" algn="l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–"/>
        <a:defRPr lang="ja-JP" sz="2800" kern="1200">
          <a:solidFill>
            <a:srgbClr val="000000"/>
          </a:solidFill>
          <a:latin typeface="Calibri"/>
          <a:ea typeface="ＭＳ Ｐゴシック"/>
        </a:defRPr>
      </a:lvl2pPr>
      <a:lvl3pPr marL="1143000" lvl="2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Arial" charset="0"/>
        <a:buChar char="•"/>
        <a:defRPr lang="ja-JP" sz="2400" kern="1200">
          <a:solidFill>
            <a:srgbClr val="000000"/>
          </a:solidFill>
          <a:latin typeface="Calibri"/>
          <a:ea typeface="ＭＳ Ｐゴシック"/>
        </a:defRPr>
      </a:lvl3pPr>
      <a:lvl4pPr marL="1600200" lvl="3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–"/>
        <a:defRPr lang="ja-JP" sz="2000" kern="1200">
          <a:solidFill>
            <a:srgbClr val="000000"/>
          </a:solidFill>
          <a:latin typeface="Calibri"/>
          <a:ea typeface="ＭＳ Ｐゴシック"/>
        </a:defRPr>
      </a:lvl4pPr>
      <a:lvl5pPr marL="2057400" lvl="4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ja-JP" sz="2000" kern="1200">
          <a:solidFill>
            <a:srgbClr val="000000"/>
          </a:solidFill>
          <a:latin typeface="Calibri"/>
          <a:ea typeface="ＭＳ Ｐゴシック"/>
        </a:defRPr>
      </a:lvl5pPr>
      <a:lvl6pPr marL="2514600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ja-JP" sz="2000" kern="1200">
          <a:solidFill>
            <a:srgbClr val="000000"/>
          </a:solidFill>
          <a:latin typeface="Calibri"/>
          <a:ea typeface="ＭＳ Ｐゴシック"/>
        </a:defRPr>
      </a:lvl6pPr>
      <a:lvl7pPr marL="2971800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ja-JP" sz="2000" kern="1200">
          <a:solidFill>
            <a:srgbClr val="000000"/>
          </a:solidFill>
          <a:latin typeface="Calibri"/>
          <a:ea typeface="ＭＳ Ｐゴシック"/>
        </a:defRPr>
      </a:lvl7pPr>
      <a:lvl8pPr marL="3429000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ja-JP" sz="2000" kern="1200">
          <a:solidFill>
            <a:srgbClr val="000000"/>
          </a:solidFill>
          <a:latin typeface="Calibri"/>
          <a:ea typeface="ＭＳ Ｐゴシック"/>
        </a:defRPr>
      </a:lvl8pPr>
      <a:lvl9pPr marL="3886200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ja-JP" sz="2000" kern="1200">
          <a:solidFill>
            <a:srgbClr val="000000"/>
          </a:solidFill>
          <a:latin typeface="Calibri"/>
          <a:ea typeface="ＭＳ Ｐゴシック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00001C"/>
            </a:gs>
            <a:gs pos="100000">
              <a:srgbClr val="00003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0"/>
            <a:chExt cx="5753" cy="4312"/>
          </a:xfrm>
        </p:grpSpPr>
        <p:sp>
          <p:nvSpPr>
            <p:cNvPr id="2" name="Freeform 3"/>
            <p:cNvSpPr>
              <a:spLocks noChangeArrowheads="1"/>
            </p:cNvSpPr>
            <p:nvPr/>
          </p:nvSpPr>
          <p:spPr bwMode="auto">
            <a:xfrm>
              <a:off x="3394" y="998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59"/>
                <a:gd name="T55" fmla="*/ 0 h 3314"/>
                <a:gd name="T56" fmla="*/ 2359 w 2359"/>
                <a:gd name="T57" fmla="*/ 3314 h 331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rgbClr val="182F76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zh-CN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052" name="Arc 4"/>
            <p:cNvSpPr>
              <a:spLocks/>
            </p:cNvSpPr>
            <p:nvPr/>
          </p:nvSpPr>
          <p:spPr bwMode="auto">
            <a:xfrm>
              <a:off x="0" y="0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5298 w 21600"/>
                <a:gd name="T3" fmla="*/ 4312 h 21600"/>
                <a:gd name="T4" fmla="*/ 0 w 21600"/>
                <a:gd name="T5" fmla="*/ 431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 cmpd="sng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zh-CN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</p:grpSp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FD4B4A-BE4A-4839-94A9-7612F545A38E}" type="slidenum">
              <a:rPr kumimoji="0"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165152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25.jpe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広島大学東アジア中口径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望遠鏡計画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広島大学宇宙科学センター</a:t>
            </a:r>
            <a:endParaRPr kumimoji="1" lang="en-US" altLang="ja-JP" dirty="0" smtClean="0"/>
          </a:p>
          <a:p>
            <a:r>
              <a:rPr lang="ja-JP" altLang="en-US" dirty="0"/>
              <a:t>吉田道利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988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望遠鏡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口径</a:t>
            </a:r>
            <a:r>
              <a:rPr kumimoji="1" lang="en-US" altLang="ja-JP" dirty="0" smtClean="0"/>
              <a:t>2.5m</a:t>
            </a:r>
            <a:r>
              <a:rPr kumimoji="1" lang="ja-JP" altLang="en-US" dirty="0" smtClean="0"/>
              <a:t>　リッチ</a:t>
            </a:r>
            <a:r>
              <a:rPr kumimoji="1" lang="en-US" altLang="ja-JP" dirty="0" smtClean="0"/>
              <a:t>―</a:t>
            </a:r>
            <a:r>
              <a:rPr kumimoji="1" lang="ja-JP" altLang="en-US" dirty="0" smtClean="0"/>
              <a:t>クレチアン</a:t>
            </a:r>
            <a:endParaRPr lang="en-US" altLang="ja-JP" dirty="0"/>
          </a:p>
          <a:p>
            <a:r>
              <a:rPr kumimoji="1" lang="ja-JP" altLang="en-US" dirty="0" smtClean="0"/>
              <a:t>カセグレン焦点　</a:t>
            </a:r>
            <a:r>
              <a:rPr kumimoji="1" lang="en-US" altLang="ja-JP" dirty="0" smtClean="0"/>
              <a:t>F/12</a:t>
            </a:r>
            <a:r>
              <a:rPr kumimoji="1" lang="ja-JP" altLang="en-US" dirty="0" smtClean="0"/>
              <a:t>　←　偏光観測装置</a:t>
            </a:r>
            <a:endParaRPr kumimoji="1" lang="en-US" altLang="ja-JP" dirty="0" smtClean="0"/>
          </a:p>
          <a:p>
            <a:r>
              <a:rPr lang="ja-JP" altLang="en-US" dirty="0" smtClean="0"/>
              <a:t>ナスミス焦点　</a:t>
            </a:r>
            <a:r>
              <a:rPr lang="en-US" altLang="ja-JP" dirty="0" smtClean="0"/>
              <a:t>F/12</a:t>
            </a:r>
            <a:r>
              <a:rPr lang="ja-JP" altLang="en-US" dirty="0" smtClean="0"/>
              <a:t>　←　分光装置、ユーザー装置（中国の装置？）</a:t>
            </a:r>
            <a:endParaRPr lang="en-US" altLang="ja-JP" dirty="0" smtClean="0"/>
          </a:p>
          <a:p>
            <a:r>
              <a:rPr kumimoji="1" lang="ja-JP" altLang="en-US" dirty="0"/>
              <a:t>装置</a:t>
            </a:r>
            <a:r>
              <a:rPr kumimoji="1" lang="ja-JP" altLang="en-US" dirty="0" smtClean="0"/>
              <a:t>はすべて常設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8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/>
        </p:nvSpPr>
        <p:spPr>
          <a:xfrm>
            <a:off x="323528" y="116632"/>
            <a:ext cx="8280920" cy="3075767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746322" y="1070739"/>
            <a:ext cx="7762447" cy="212166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087994" y="2131569"/>
            <a:ext cx="7220246" cy="10608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116632"/>
            <a:ext cx="62295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新学術領域研究　平成</a:t>
            </a:r>
            <a:r>
              <a:rPr lang="en-US" altLang="ja-JP" dirty="0" smtClean="0">
                <a:solidFill>
                  <a:prstClr val="black"/>
                </a:solidFill>
              </a:rPr>
              <a:t>24</a:t>
            </a:r>
            <a:r>
              <a:rPr lang="ja-JP" altLang="en-US" dirty="0" smtClean="0">
                <a:solidFill>
                  <a:prstClr val="black"/>
                </a:solidFill>
              </a:rPr>
              <a:t>年度～</a:t>
            </a:r>
            <a:r>
              <a:rPr lang="en-US" altLang="ja-JP" dirty="0" smtClean="0">
                <a:solidFill>
                  <a:prstClr val="black"/>
                </a:solidFill>
              </a:rPr>
              <a:t>28</a:t>
            </a:r>
            <a:r>
              <a:rPr lang="ja-JP" altLang="en-US" dirty="0" smtClean="0">
                <a:solidFill>
                  <a:prstClr val="black"/>
                </a:solidFill>
              </a:rPr>
              <a:t>年度</a:t>
            </a:r>
            <a:endParaRPr lang="en-US" altLang="ja-JP" dirty="0" smtClean="0">
              <a:solidFill>
                <a:prstClr val="black"/>
              </a:solidFill>
            </a:endParaRPr>
          </a:p>
          <a:p>
            <a:r>
              <a:rPr lang="ja-JP" altLang="en-US" sz="2000" dirty="0" smtClean="0">
                <a:solidFill>
                  <a:prstClr val="black"/>
                </a:solidFill>
              </a:rPr>
              <a:t>「重力波天体の多様な観測による宇宙物理学の新展開」</a:t>
            </a:r>
            <a:endParaRPr lang="en-US" altLang="ja-JP" sz="2000" dirty="0" smtClean="0">
              <a:solidFill>
                <a:prstClr val="black"/>
              </a:solidFill>
            </a:endParaRPr>
          </a:p>
          <a:p>
            <a:r>
              <a:rPr lang="ja-JP" altLang="en-US" dirty="0">
                <a:solidFill>
                  <a:prstClr val="black"/>
                </a:solidFill>
              </a:rPr>
              <a:t>領域</a:t>
            </a:r>
            <a:r>
              <a:rPr lang="ja-JP" altLang="en-US" dirty="0" smtClean="0">
                <a:solidFill>
                  <a:prstClr val="black"/>
                </a:solidFill>
              </a:rPr>
              <a:t>代表：中村卓史・京都大学教授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46322" y="1073213"/>
            <a:ext cx="60324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solidFill>
                  <a:prstClr val="black"/>
                </a:solidFill>
              </a:rPr>
              <a:t>計画研究</a:t>
            </a:r>
            <a:r>
              <a:rPr lang="en-US" altLang="ja-JP" sz="2000" dirty="0" smtClean="0">
                <a:solidFill>
                  <a:prstClr val="black"/>
                </a:solidFill>
              </a:rPr>
              <a:t>A02</a:t>
            </a:r>
          </a:p>
          <a:p>
            <a:r>
              <a:rPr lang="ja-JP" altLang="en-US" sz="2400" dirty="0" smtClean="0">
                <a:solidFill>
                  <a:prstClr val="black"/>
                </a:solidFill>
              </a:rPr>
              <a:t>「天体重力波の光学赤外線対応現象の探索」</a:t>
            </a:r>
            <a:endParaRPr lang="en-US" altLang="ja-JP" sz="2400" dirty="0" smtClean="0">
              <a:solidFill>
                <a:prstClr val="black"/>
              </a:solidFill>
            </a:endParaRPr>
          </a:p>
          <a:p>
            <a:r>
              <a:rPr lang="ja-JP" altLang="en-US" sz="2000" dirty="0">
                <a:solidFill>
                  <a:prstClr val="black"/>
                </a:solidFill>
              </a:rPr>
              <a:t>研究</a:t>
            </a:r>
            <a:r>
              <a:rPr lang="ja-JP" altLang="en-US" sz="2000" dirty="0" smtClean="0">
                <a:solidFill>
                  <a:prstClr val="black"/>
                </a:solidFill>
              </a:rPr>
              <a:t>代表：吉田道利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87994" y="2115181"/>
            <a:ext cx="7220246" cy="1077218"/>
          </a:xfrm>
          <a:prstGeom prst="rect">
            <a:avLst/>
          </a:prstGeom>
          <a:solidFill>
            <a:srgbClr val="CCFFCC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solidFill>
                  <a:prstClr val="black"/>
                </a:solidFill>
              </a:rPr>
              <a:t>広大の計画：</a:t>
            </a:r>
            <a:endParaRPr lang="en-US" altLang="ja-JP" sz="2000" dirty="0" smtClean="0">
              <a:solidFill>
                <a:prstClr val="black"/>
              </a:solidFill>
            </a:endParaRPr>
          </a:p>
          <a:p>
            <a:r>
              <a:rPr lang="ja-JP" altLang="en-US" sz="2400" dirty="0">
                <a:solidFill>
                  <a:prstClr val="black"/>
                </a:solidFill>
              </a:rPr>
              <a:t>東アジア</a:t>
            </a:r>
            <a:r>
              <a:rPr lang="ja-JP" altLang="en-US" sz="2400" dirty="0" smtClean="0">
                <a:solidFill>
                  <a:prstClr val="black"/>
                </a:solidFill>
              </a:rPr>
              <a:t>適地（中国西域が候補）に</a:t>
            </a:r>
            <a:r>
              <a:rPr lang="en-US" altLang="ja-JP" sz="2400" dirty="0" smtClean="0">
                <a:solidFill>
                  <a:prstClr val="black"/>
                </a:solidFill>
              </a:rPr>
              <a:t>50㎝</a:t>
            </a:r>
            <a:r>
              <a:rPr lang="ja-JP" altLang="en-US" sz="2400" dirty="0" smtClean="0">
                <a:solidFill>
                  <a:prstClr val="black"/>
                </a:solidFill>
              </a:rPr>
              <a:t>ロボット望遠鏡</a:t>
            </a:r>
            <a:endParaRPr lang="en-US" altLang="ja-JP" sz="2400" dirty="0" smtClean="0">
              <a:solidFill>
                <a:prstClr val="black"/>
              </a:solidFill>
            </a:endParaRPr>
          </a:p>
          <a:p>
            <a:r>
              <a:rPr lang="ja-JP" altLang="en-US" sz="2000" dirty="0" smtClean="0">
                <a:solidFill>
                  <a:prstClr val="black"/>
                </a:solidFill>
              </a:rPr>
              <a:t>「かなた」と連携して重力波候補天体の探索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37213" y="5530162"/>
            <a:ext cx="7778091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prstClr val="black"/>
                </a:solidFill>
              </a:rPr>
              <a:t>宇宙科学センター将来計画の柱</a:t>
            </a:r>
            <a:endParaRPr lang="en-US" altLang="ja-JP" sz="2400" dirty="0" smtClean="0">
              <a:solidFill>
                <a:prstClr val="black"/>
              </a:solidFill>
            </a:endParaRPr>
          </a:p>
          <a:p>
            <a:r>
              <a:rPr lang="ja-JP" altLang="en-US" sz="2400" dirty="0" smtClean="0">
                <a:solidFill>
                  <a:prstClr val="black"/>
                </a:solidFill>
              </a:rPr>
              <a:t>「海外への中口径望遠鏡設置による突発天体研究の推進」</a:t>
            </a:r>
            <a:endParaRPr lang="en-US" altLang="ja-JP" sz="2400" dirty="0" smtClean="0">
              <a:solidFill>
                <a:prstClr val="black"/>
              </a:solidFill>
            </a:endParaRPr>
          </a:p>
          <a:p>
            <a:r>
              <a:rPr lang="en-US" altLang="ja-JP" sz="2400" dirty="0" smtClean="0">
                <a:solidFill>
                  <a:prstClr val="black"/>
                </a:solidFill>
                <a:sym typeface="Wingdings" pitchFamily="2" charset="2"/>
              </a:rPr>
              <a:t></a:t>
            </a:r>
            <a:r>
              <a:rPr lang="ja-JP" altLang="en-US" sz="2400" dirty="0" smtClean="0">
                <a:solidFill>
                  <a:prstClr val="black"/>
                </a:solidFill>
                <a:sym typeface="Wingdings" pitchFamily="2" charset="2"/>
              </a:rPr>
              <a:t>　</a:t>
            </a:r>
            <a:r>
              <a:rPr lang="ja-JP" altLang="en-US" sz="2400" b="1" dirty="0" smtClean="0">
                <a:solidFill>
                  <a:prstClr val="black"/>
                </a:solidFill>
              </a:rPr>
              <a:t>概算要求</a:t>
            </a:r>
            <a:r>
              <a:rPr lang="ja-JP" altLang="en-US" sz="2400" dirty="0" smtClean="0">
                <a:solidFill>
                  <a:prstClr val="black"/>
                </a:solidFill>
              </a:rPr>
              <a:t>へ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185" y="3248071"/>
            <a:ext cx="5256584" cy="188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図 204" descr="grb50refl-dome-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772" y="3264474"/>
            <a:ext cx="2537155" cy="1813550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9" name="円/楕円 8"/>
          <p:cNvSpPr/>
          <p:nvPr/>
        </p:nvSpPr>
        <p:spPr>
          <a:xfrm>
            <a:off x="4067944" y="4147816"/>
            <a:ext cx="144016" cy="1440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" name="フリーフォーム 10"/>
          <p:cNvSpPr/>
          <p:nvPr/>
        </p:nvSpPr>
        <p:spPr>
          <a:xfrm>
            <a:off x="3151573" y="3789040"/>
            <a:ext cx="914400" cy="324212"/>
          </a:xfrm>
          <a:custGeom>
            <a:avLst/>
            <a:gdLst>
              <a:gd name="connsiteX0" fmla="*/ 0 w 914400"/>
              <a:gd name="connsiteY0" fmla="*/ 155537 h 324212"/>
              <a:gd name="connsiteX1" fmla="*/ 150920 w 914400"/>
              <a:gd name="connsiteY1" fmla="*/ 66760 h 324212"/>
              <a:gd name="connsiteX2" fmla="*/ 310718 w 914400"/>
              <a:gd name="connsiteY2" fmla="*/ 13494 h 324212"/>
              <a:gd name="connsiteX3" fmla="*/ 488272 w 914400"/>
              <a:gd name="connsiteY3" fmla="*/ 4616 h 324212"/>
              <a:gd name="connsiteX4" fmla="*/ 683580 w 914400"/>
              <a:gd name="connsiteY4" fmla="*/ 75638 h 324212"/>
              <a:gd name="connsiteX5" fmla="*/ 807868 w 914400"/>
              <a:gd name="connsiteY5" fmla="*/ 199925 h 324212"/>
              <a:gd name="connsiteX6" fmla="*/ 887767 w 914400"/>
              <a:gd name="connsiteY6" fmla="*/ 288702 h 324212"/>
              <a:gd name="connsiteX7" fmla="*/ 914400 w 914400"/>
              <a:gd name="connsiteY7" fmla="*/ 324212 h 324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" h="324212">
                <a:moveTo>
                  <a:pt x="0" y="155537"/>
                </a:moveTo>
                <a:cubicBezTo>
                  <a:pt x="49567" y="122985"/>
                  <a:pt x="99134" y="90434"/>
                  <a:pt x="150920" y="66760"/>
                </a:cubicBezTo>
                <a:cubicBezTo>
                  <a:pt x="202706" y="43086"/>
                  <a:pt x="254493" y="23851"/>
                  <a:pt x="310718" y="13494"/>
                </a:cubicBezTo>
                <a:cubicBezTo>
                  <a:pt x="366943" y="3137"/>
                  <a:pt x="426128" y="-5741"/>
                  <a:pt x="488272" y="4616"/>
                </a:cubicBezTo>
                <a:cubicBezTo>
                  <a:pt x="550416" y="14973"/>
                  <a:pt x="630314" y="43086"/>
                  <a:pt x="683580" y="75638"/>
                </a:cubicBezTo>
                <a:cubicBezTo>
                  <a:pt x="736846" y="108189"/>
                  <a:pt x="773837" y="164414"/>
                  <a:pt x="807868" y="199925"/>
                </a:cubicBezTo>
                <a:cubicBezTo>
                  <a:pt x="841899" y="235436"/>
                  <a:pt x="870012" y="267988"/>
                  <a:pt x="887767" y="288702"/>
                </a:cubicBezTo>
                <a:cubicBezTo>
                  <a:pt x="905522" y="309417"/>
                  <a:pt x="909961" y="316814"/>
                  <a:pt x="914400" y="324212"/>
                </a:cubicBezTo>
              </a:path>
            </a:pathLst>
          </a:custGeom>
          <a:noFill/>
          <a:ln w="571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7524328" y="4002293"/>
            <a:ext cx="144016" cy="1440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221087"/>
            <a:ext cx="1217216" cy="915271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14" name="テキスト ボックス 13"/>
          <p:cNvSpPr txBox="1"/>
          <p:nvPr/>
        </p:nvSpPr>
        <p:spPr>
          <a:xfrm>
            <a:off x="7662656" y="5137447"/>
            <a:ext cx="1229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solidFill>
                  <a:prstClr val="black"/>
                </a:solidFill>
              </a:rPr>
              <a:t>かなた望遠鏡</a:t>
            </a:r>
            <a:endParaRPr lang="ja-JP" altLang="en-US" sz="1400" dirty="0">
              <a:solidFill>
                <a:prstClr val="black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43859" y="4770247"/>
            <a:ext cx="1661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prstClr val="white"/>
                </a:solidFill>
              </a:rPr>
              <a:t>50㎝</a:t>
            </a:r>
            <a:r>
              <a:rPr lang="ja-JP" altLang="en-US" sz="1400" dirty="0" smtClean="0">
                <a:solidFill>
                  <a:prstClr val="white"/>
                </a:solidFill>
              </a:rPr>
              <a:t>ロボット望遠鏡</a:t>
            </a:r>
            <a:endParaRPr lang="ja-JP" altLang="en-US" sz="1400" dirty="0">
              <a:solidFill>
                <a:prstClr val="white"/>
              </a:solidFill>
            </a:endParaRPr>
          </a:p>
        </p:txBody>
      </p:sp>
      <p:sp>
        <p:nvSpPr>
          <p:cNvPr id="19" name="下矢印 18"/>
          <p:cNvSpPr/>
          <p:nvPr/>
        </p:nvSpPr>
        <p:spPr>
          <a:xfrm>
            <a:off x="3878949" y="5136358"/>
            <a:ext cx="1125100" cy="393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02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 descr="C:\Users\yyq\Desktop\jpg-figures\阿里视宁度_11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5" y="3357563"/>
            <a:ext cx="4319588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7" descr="C:\Users\yyq\Desktop\jpg-figures\阿里视宁度_统计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9950" y="3359150"/>
            <a:ext cx="4319588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8" descr="C:\Users\yyq\Desktop\jpg-figures\阿里视宁度_tab统计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3643313"/>
            <a:ext cx="1800225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000125" y="1643063"/>
            <a:ext cx="4710113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CN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阿里站</a:t>
            </a:r>
            <a:r>
              <a:rPr kumimoji="0" lang="en-US" altLang="zh-CN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11</a:t>
            </a:r>
            <a:r>
              <a:rPr kumimoji="0" lang="zh-CN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月</a:t>
            </a:r>
            <a:r>
              <a:rPr kumimoji="0" lang="en-US" altLang="zh-CN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DIMM</a:t>
            </a:r>
            <a:r>
              <a:rPr kumimoji="0" lang="zh-CN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视宁度：</a:t>
            </a:r>
            <a:r>
              <a:rPr kumimoji="0" lang="zh-CN" alt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均值</a:t>
            </a:r>
            <a:r>
              <a:rPr kumimoji="0" lang="en-US" altLang="zh-CN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0.9”</a:t>
            </a:r>
            <a:r>
              <a:rPr kumimoji="0" lang="zh-CN" alt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中值</a:t>
            </a:r>
            <a:r>
              <a:rPr kumimoji="0" lang="en-US" altLang="zh-CN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0.8”</a:t>
            </a:r>
            <a:endParaRPr kumimoji="0" lang="zh-CN" altLang="en-US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3798" name="矩形 5"/>
          <p:cNvSpPr>
            <a:spLocks noChangeArrowheads="1"/>
          </p:cNvSpPr>
          <p:nvPr/>
        </p:nvSpPr>
        <p:spPr bwMode="auto">
          <a:xfrm>
            <a:off x="1071563" y="1214438"/>
            <a:ext cx="3917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000" b="1">
                <a:solidFill>
                  <a:srgbClr val="FFFF00"/>
                </a:solidFill>
                <a:latin typeface="Arial" charset="0"/>
              </a:rPr>
              <a:t>3.4  Ali Site Campaign in 2011</a:t>
            </a:r>
            <a:endParaRPr kumimoji="0" lang="zh-CN" altLang="en-US" sz="20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3799" name="Rectangle 15"/>
          <p:cNvSpPr>
            <a:spLocks noChangeArrowheads="1"/>
          </p:cNvSpPr>
          <p:nvPr/>
        </p:nvSpPr>
        <p:spPr bwMode="auto">
          <a:xfrm>
            <a:off x="0" y="5461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200" b="1">
                <a:solidFill>
                  <a:srgbClr val="FF9933"/>
                </a:solidFill>
                <a:latin typeface="Arial" charset="0"/>
                <a:ea typeface="黑体" pitchFamily="49" charset="-122"/>
              </a:rPr>
              <a:t>3. </a:t>
            </a:r>
            <a:r>
              <a:rPr kumimoji="0" lang="zh-CN" altLang="en-US" sz="3200" b="1">
                <a:solidFill>
                  <a:srgbClr val="FF9933"/>
                </a:solidFill>
                <a:latin typeface="Arial" charset="0"/>
                <a:ea typeface="黑体" pitchFamily="49" charset="-122"/>
              </a:rPr>
              <a:t>选址研究结果</a:t>
            </a:r>
            <a:endParaRPr kumimoji="0" lang="en-US" sz="3200" b="1">
              <a:solidFill>
                <a:srgbClr val="FF9933"/>
              </a:solidFill>
              <a:latin typeface="Arial" charset="0"/>
              <a:ea typeface="黑体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00125" y="1987550"/>
            <a:ext cx="52562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CN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20111106 </a:t>
            </a:r>
            <a:r>
              <a:rPr kumimoji="0" lang="zh-CN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最佳夜：</a:t>
            </a:r>
            <a:r>
              <a:rPr kumimoji="0" lang="zh-CN" alt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均值</a:t>
            </a:r>
            <a:r>
              <a:rPr kumimoji="0" lang="en-US" altLang="zh-CN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0.63”, </a:t>
            </a:r>
            <a:r>
              <a:rPr kumimoji="0" lang="zh-CN" alt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中值</a:t>
            </a:r>
            <a:r>
              <a:rPr kumimoji="0" lang="en-US" altLang="zh-CN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0.59”, </a:t>
            </a:r>
            <a:r>
              <a:rPr kumimoji="0" lang="zh-CN" alt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最小</a:t>
            </a:r>
            <a:r>
              <a:rPr kumimoji="0" lang="en-US" altLang="zh-CN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0.37”</a:t>
            </a:r>
            <a:endParaRPr kumimoji="0" lang="zh-CN" altLang="en-US" sz="16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02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8"/>
          <p:cNvSpPr>
            <a:spLocks noChangeArrowheads="1"/>
          </p:cNvSpPr>
          <p:nvPr/>
        </p:nvSpPr>
        <p:spPr bwMode="auto">
          <a:xfrm>
            <a:off x="1071563" y="1214438"/>
            <a:ext cx="3917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000" b="1">
                <a:solidFill>
                  <a:srgbClr val="FFFF00"/>
                </a:solidFill>
                <a:latin typeface="Arial" charset="0"/>
              </a:rPr>
              <a:t>3.4  Ali Site Campaign in 2011</a:t>
            </a:r>
            <a:endParaRPr kumimoji="0" lang="zh-CN" altLang="en-US" sz="20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4819" name="Rectangle 15"/>
          <p:cNvSpPr>
            <a:spLocks noChangeArrowheads="1"/>
          </p:cNvSpPr>
          <p:nvPr/>
        </p:nvSpPr>
        <p:spPr bwMode="auto">
          <a:xfrm>
            <a:off x="0" y="5461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200" b="1">
                <a:solidFill>
                  <a:srgbClr val="FF9933"/>
                </a:solidFill>
                <a:latin typeface="Arial" charset="0"/>
                <a:ea typeface="黑体" pitchFamily="49" charset="-122"/>
              </a:rPr>
              <a:t>3. </a:t>
            </a:r>
            <a:r>
              <a:rPr kumimoji="0" lang="zh-CN" altLang="en-US" sz="3200" b="1">
                <a:solidFill>
                  <a:srgbClr val="FF9933"/>
                </a:solidFill>
                <a:latin typeface="Arial" charset="0"/>
                <a:ea typeface="黑体" pitchFamily="49" charset="-122"/>
              </a:rPr>
              <a:t>选址研究结果</a:t>
            </a:r>
            <a:endParaRPr kumimoji="0" lang="en-US" sz="3200" b="1">
              <a:solidFill>
                <a:srgbClr val="FF9933"/>
              </a:solidFill>
              <a:latin typeface="Arial" charset="0"/>
              <a:ea typeface="黑体" pitchFamily="49" charset="-122"/>
            </a:endParaRPr>
          </a:p>
        </p:txBody>
      </p:sp>
      <p:pic>
        <p:nvPicPr>
          <p:cNvPr id="34820" name="Picture 14"/>
          <p:cNvPicPr>
            <a:picLocks noChangeArrowheads="1"/>
          </p:cNvPicPr>
          <p:nvPr/>
        </p:nvPicPr>
        <p:blipFill>
          <a:blip r:embed="rId2">
            <a:lum bright="-26000" contrast="48000"/>
          </a:blip>
          <a:srcRect/>
          <a:stretch>
            <a:fillRect/>
          </a:stretch>
        </p:blipFill>
        <p:spPr bwMode="auto">
          <a:xfrm>
            <a:off x="928688" y="2357438"/>
            <a:ext cx="397827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15"/>
          <p:cNvPicPr>
            <a:picLocks noChangeAspect="1" noChangeArrowheads="1"/>
          </p:cNvPicPr>
          <p:nvPr/>
        </p:nvPicPr>
        <p:blipFill>
          <a:blip r:embed="rId3">
            <a:lum bright="-26000" contrast="48000"/>
          </a:blip>
          <a:srcRect/>
          <a:stretch>
            <a:fillRect/>
          </a:stretch>
        </p:blipFill>
        <p:spPr bwMode="auto">
          <a:xfrm>
            <a:off x="928688" y="4572000"/>
            <a:ext cx="397668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5"/>
          <p:cNvPicPr>
            <a:picLocks noChangeArrowheads="1"/>
          </p:cNvPicPr>
          <p:nvPr/>
        </p:nvPicPr>
        <p:blipFill>
          <a:blip r:embed="rId4">
            <a:lum bright="-26000" contrast="48000"/>
          </a:blip>
          <a:srcRect/>
          <a:stretch>
            <a:fillRect/>
          </a:stretch>
        </p:blipFill>
        <p:spPr bwMode="auto">
          <a:xfrm>
            <a:off x="5143500" y="4572000"/>
            <a:ext cx="318928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1" descr="C:\Users\yao\Desktop\observati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0" y="2357438"/>
            <a:ext cx="31892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1000125" y="1643063"/>
            <a:ext cx="81438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CN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阿里站</a:t>
            </a:r>
            <a:r>
              <a:rPr kumimoji="0" lang="en-US" altLang="zh-CN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11</a:t>
            </a:r>
            <a:r>
              <a:rPr kumimoji="0" lang="zh-CN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月光学湍流廓线：</a:t>
            </a:r>
            <a:r>
              <a:rPr kumimoji="0" lang="zh-CN" altLang="en-US" sz="1600" dirty="0">
                <a:solidFill>
                  <a:srgbClr val="FFFFFF"/>
                </a:solidFill>
                <a:latin typeface="华文新魏" pitchFamily="2" charset="-122"/>
                <a:ea typeface="华文新魏" pitchFamily="2" charset="-122"/>
              </a:rPr>
              <a:t>湍流强度</a:t>
            </a:r>
            <a:r>
              <a:rPr kumimoji="0" lang="en-US" altLang="zh-CN" sz="1600" dirty="0">
                <a:solidFill>
                  <a:srgbClr val="FFFFFF"/>
                </a:solidFill>
                <a:latin typeface="华文新魏" pitchFamily="2" charset="-122"/>
                <a:ea typeface="华文新魏" pitchFamily="2" charset="-122"/>
              </a:rPr>
              <a:t>C</a:t>
            </a:r>
            <a:r>
              <a:rPr kumimoji="0" lang="en-US" altLang="zh-CN" sz="1600" baseline="-25000" dirty="0">
                <a:solidFill>
                  <a:srgbClr val="FFFFFF"/>
                </a:solidFill>
                <a:latin typeface="华文新魏" pitchFamily="2" charset="-122"/>
                <a:ea typeface="华文新魏" pitchFamily="2" charset="-122"/>
              </a:rPr>
              <a:t>N</a:t>
            </a:r>
            <a:r>
              <a:rPr kumimoji="0" lang="en-US" altLang="zh-CN" sz="1600" baseline="30000" dirty="0">
                <a:solidFill>
                  <a:srgbClr val="FFFFFF"/>
                </a:solidFill>
                <a:latin typeface="华文新魏" pitchFamily="2" charset="-122"/>
                <a:ea typeface="华文新魏" pitchFamily="2" charset="-122"/>
              </a:rPr>
              <a:t>2</a:t>
            </a:r>
            <a:r>
              <a:rPr kumimoji="0" lang="zh-CN" altLang="en-US" sz="1600" dirty="0">
                <a:solidFill>
                  <a:srgbClr val="FFFFFF"/>
                </a:solidFill>
                <a:latin typeface="华文新魏" pitchFamily="2" charset="-122"/>
                <a:ea typeface="华文新魏" pitchFamily="2" charset="-122"/>
              </a:rPr>
              <a:t> 地面层 </a:t>
            </a:r>
            <a:r>
              <a:rPr kumimoji="0" lang="en-US" altLang="zh-CN" sz="1600" dirty="0">
                <a:solidFill>
                  <a:srgbClr val="FFFFFF"/>
                </a:solidFill>
                <a:latin typeface="Arial" charset="0"/>
              </a:rPr>
              <a:t>3x10</a:t>
            </a:r>
            <a:r>
              <a:rPr kumimoji="0" lang="en-US" altLang="zh-CN" sz="1600" baseline="30000" dirty="0">
                <a:solidFill>
                  <a:srgbClr val="FFFFFF"/>
                </a:solidFill>
                <a:latin typeface="Arial" charset="0"/>
              </a:rPr>
              <a:t>−15 </a:t>
            </a:r>
            <a:r>
              <a:rPr kumimoji="0" lang="en-US" altLang="zh-CN" sz="1600" dirty="0">
                <a:solidFill>
                  <a:srgbClr val="FFFFFF"/>
                </a:solidFill>
                <a:latin typeface="Arial" charset="0"/>
              </a:rPr>
              <a:t>m</a:t>
            </a:r>
            <a:r>
              <a:rPr kumimoji="0" lang="en-US" altLang="zh-CN" sz="1600" baseline="30000" dirty="0">
                <a:solidFill>
                  <a:srgbClr val="FFFFFF"/>
                </a:solidFill>
                <a:latin typeface="Arial" charset="0"/>
              </a:rPr>
              <a:t>−2/3</a:t>
            </a:r>
            <a:r>
              <a:rPr kumimoji="0" lang="en-US" altLang="zh-CN" sz="1600" dirty="0">
                <a:solidFill>
                  <a:srgbClr val="FFFFFF"/>
                </a:solidFill>
                <a:latin typeface="Arial" charset="0"/>
              </a:rPr>
              <a:t>,</a:t>
            </a:r>
            <a:r>
              <a:rPr kumimoji="0" lang="en-US" altLang="zh-CN" sz="1600" dirty="0">
                <a:solidFill>
                  <a:srgbClr val="FFFFFF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kumimoji="0" lang="zh-CN" altLang="en-US" sz="1600" dirty="0">
                <a:solidFill>
                  <a:srgbClr val="FFFFFF"/>
                </a:solidFill>
                <a:latin typeface="华文新魏" pitchFamily="2" charset="-122"/>
                <a:ea typeface="华文新魏" pitchFamily="2" charset="-122"/>
              </a:rPr>
              <a:t>高空 </a:t>
            </a:r>
            <a:r>
              <a:rPr kumimoji="0" lang="en-US" altLang="zh-CN" sz="1600" dirty="0">
                <a:solidFill>
                  <a:srgbClr val="FFFFFF"/>
                </a:solidFill>
                <a:latin typeface="Arial" charset="0"/>
              </a:rPr>
              <a:t>3x10</a:t>
            </a:r>
            <a:r>
              <a:rPr kumimoji="0" lang="en-US" altLang="zh-CN" sz="1600" baseline="30000" dirty="0">
                <a:solidFill>
                  <a:srgbClr val="FFFFFF"/>
                </a:solidFill>
                <a:latin typeface="Arial" charset="0"/>
              </a:rPr>
              <a:t>−17 </a:t>
            </a:r>
            <a:r>
              <a:rPr kumimoji="0" lang="en-US" altLang="zh-CN" sz="1600" dirty="0">
                <a:solidFill>
                  <a:srgbClr val="FFFFFF"/>
                </a:solidFill>
                <a:latin typeface="Arial" charset="0"/>
              </a:rPr>
              <a:t>m</a:t>
            </a:r>
            <a:r>
              <a:rPr kumimoji="0" lang="en-US" altLang="zh-CN" sz="1600" baseline="30000" dirty="0">
                <a:solidFill>
                  <a:srgbClr val="FFFFFF"/>
                </a:solidFill>
                <a:latin typeface="Arial" charset="0"/>
              </a:rPr>
              <a:t>−2/3</a:t>
            </a:r>
            <a:r>
              <a:rPr kumimoji="0" lang="en-US" altLang="zh-CN" sz="1600" dirty="0">
                <a:solidFill>
                  <a:srgbClr val="FFFFFF"/>
                </a:solidFill>
                <a:latin typeface="Arial" charset="0"/>
              </a:rPr>
              <a:t>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CN" altLang="en-US" i="1" dirty="0">
                <a:solidFill>
                  <a:srgbClr val="FFFFFF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kumimoji="0" lang="zh-CN" altLang="en-US" dirty="0">
                <a:solidFill>
                  <a:srgbClr val="FFFFFF"/>
                </a:solidFill>
                <a:latin typeface="华文新魏" pitchFamily="2" charset="-122"/>
                <a:ea typeface="华文新魏" pitchFamily="2" charset="-122"/>
              </a:rPr>
              <a:t>                       积分视宁度：</a:t>
            </a:r>
            <a:r>
              <a:rPr kumimoji="0" lang="en-US" altLang="zh-CN" sz="1600" dirty="0">
                <a:solidFill>
                  <a:srgbClr val="FFFFFF"/>
                </a:solidFill>
                <a:latin typeface="Arial"/>
                <a:ea typeface="华文新魏" pitchFamily="2" charset="-122"/>
              </a:rPr>
              <a:t>0.5-1.0”, </a:t>
            </a:r>
            <a:r>
              <a:rPr kumimoji="0" lang="zh-CN" altLang="en-US" sz="1600" dirty="0">
                <a:solidFill>
                  <a:srgbClr val="FFFFFF"/>
                </a:solidFill>
                <a:latin typeface="华文新魏" pitchFamily="2" charset="-122"/>
                <a:ea typeface="华文新魏" pitchFamily="2" charset="-122"/>
              </a:rPr>
              <a:t>自由大气视宁度</a:t>
            </a:r>
            <a:r>
              <a:rPr kumimoji="0" lang="en-US" altLang="zh-CN" sz="1600" dirty="0">
                <a:solidFill>
                  <a:srgbClr val="FFFFFF"/>
                </a:solidFill>
                <a:latin typeface="华文新魏" pitchFamily="2" charset="-122"/>
                <a:ea typeface="华文新魏" pitchFamily="2" charset="-122"/>
              </a:rPr>
              <a:t>~ </a:t>
            </a:r>
            <a:r>
              <a:rPr kumimoji="0" lang="en-US" altLang="zh-CN" sz="1600" dirty="0">
                <a:solidFill>
                  <a:srgbClr val="FFFFFF"/>
                </a:solidFill>
                <a:latin typeface="Arial"/>
                <a:ea typeface="华文新魏" pitchFamily="2" charset="-122"/>
              </a:rPr>
              <a:t>0.5”</a:t>
            </a:r>
            <a:endParaRPr kumimoji="0" lang="zh-CN" altLang="en-US" sz="1600" dirty="0">
              <a:solidFill>
                <a:srgbClr val="FFFFFF"/>
              </a:solidFill>
              <a:latin typeface="Arial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864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5"/>
          <p:cNvSpPr>
            <a:spLocks noChangeArrowheads="1"/>
          </p:cNvSpPr>
          <p:nvPr/>
        </p:nvSpPr>
        <p:spPr bwMode="auto">
          <a:xfrm>
            <a:off x="0" y="5461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200" b="1">
                <a:solidFill>
                  <a:srgbClr val="FF9933"/>
                </a:solidFill>
                <a:latin typeface="Arial" charset="0"/>
                <a:ea typeface="黑体" pitchFamily="49" charset="-122"/>
              </a:rPr>
              <a:t>4. </a:t>
            </a:r>
            <a:r>
              <a:rPr kumimoji="0" lang="zh-CN" altLang="en-US" sz="3200" b="1">
                <a:solidFill>
                  <a:srgbClr val="FF9933"/>
                </a:solidFill>
                <a:latin typeface="Arial" charset="0"/>
                <a:ea typeface="黑体" pitchFamily="49" charset="-122"/>
              </a:rPr>
              <a:t>选址调查总结</a:t>
            </a:r>
            <a:endParaRPr kumimoji="0" lang="en-US" sz="3200" b="1">
              <a:solidFill>
                <a:srgbClr val="FF9933"/>
              </a:solidFill>
              <a:latin typeface="Arial" charset="0"/>
              <a:ea typeface="黑体" pitchFamily="49" charset="-122"/>
            </a:endParaRPr>
          </a:p>
        </p:txBody>
      </p:sp>
      <p:sp>
        <p:nvSpPr>
          <p:cNvPr id="36867" name="Rectangle 1"/>
          <p:cNvSpPr>
            <a:spLocks noChangeArrowheads="1"/>
          </p:cNvSpPr>
          <p:nvPr/>
        </p:nvSpPr>
        <p:spPr bwMode="auto">
          <a:xfrm>
            <a:off x="1041400" y="1357313"/>
            <a:ext cx="78168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zh-CN" altLang="en-US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高海拔</a:t>
            </a:r>
            <a:r>
              <a:rPr kumimoji="0" lang="zh-CN" altLang="en-US">
                <a:solidFill>
                  <a:srgbClr val="FFFFFF"/>
                </a:solidFill>
                <a:latin typeface="华文新魏" pitchFamily="2" charset="-122"/>
                <a:ea typeface="华文新魏" pitchFamily="2" charset="-122"/>
              </a:rPr>
              <a:t>天文台站是国际选址领域的最新研究热点，地面天文观测</a:t>
            </a:r>
            <a:endParaRPr kumimoji="0" lang="en-US" altLang="zh-CN">
              <a:solidFill>
                <a:srgbClr val="FFFFFF"/>
              </a:solidFill>
              <a:latin typeface="华文新魏" pitchFamily="2" charset="-122"/>
              <a:ea typeface="华文新魏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zh-CN" altLang="en-US">
                <a:solidFill>
                  <a:srgbClr val="FFFFFF"/>
                </a:solidFill>
                <a:latin typeface="华文新魏" pitchFamily="2" charset="-122"/>
                <a:ea typeface="华文新魏" pitchFamily="2" charset="-122"/>
              </a:rPr>
              <a:t>将有更加扩展的大气窗口</a:t>
            </a:r>
            <a:r>
              <a:rPr kumimoji="0" lang="en-US" altLang="zh-CN">
                <a:solidFill>
                  <a:srgbClr val="FFFFFF"/>
                </a:solidFill>
                <a:latin typeface="华文新魏" pitchFamily="2" charset="-122"/>
                <a:ea typeface="华文新魏" pitchFamily="2" charset="-122"/>
              </a:rPr>
              <a:t>(SITE2010)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CN" altLang="en-US">
              <a:solidFill>
                <a:srgbClr val="FFFFFF"/>
              </a:solidFill>
              <a:latin typeface="华文新魏" pitchFamily="2" charset="-122"/>
              <a:ea typeface="华文新魏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zh-CN" altLang="en-US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阿里</a:t>
            </a:r>
            <a:r>
              <a:rPr kumimoji="0" lang="zh-CN" altLang="en-US">
                <a:solidFill>
                  <a:srgbClr val="FFFFFF"/>
                </a:solidFill>
                <a:latin typeface="华文新魏" pitchFamily="2" charset="-122"/>
                <a:ea typeface="华文新魏" pitchFamily="2" charset="-122"/>
              </a:rPr>
              <a:t>地处全球望远镜分布的空乏区，具备天文与空间观测的地理优势</a:t>
            </a:r>
            <a:endParaRPr kumimoji="0" lang="en-US" altLang="zh-CN">
              <a:solidFill>
                <a:srgbClr val="FFFFFF"/>
              </a:solidFill>
              <a:latin typeface="华文新魏" pitchFamily="2" charset="-122"/>
              <a:ea typeface="华文新魏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CN" altLang="en-US">
              <a:solidFill>
                <a:srgbClr val="FFFFFF"/>
              </a:solidFill>
              <a:latin typeface="华文新魏" pitchFamily="2" charset="-122"/>
              <a:ea typeface="华文新魏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zh-CN" altLang="en-US">
                <a:solidFill>
                  <a:srgbClr val="FFFFFF"/>
                </a:solidFill>
                <a:latin typeface="华文新魏" pitchFamily="2" charset="-122"/>
                <a:ea typeface="华文新魏" pitchFamily="2" charset="-122"/>
              </a:rPr>
              <a:t>建立阿里</a:t>
            </a:r>
            <a:r>
              <a:rPr kumimoji="0" lang="zh-CN" altLang="en-US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观测平台</a:t>
            </a:r>
            <a:r>
              <a:rPr kumimoji="0" lang="zh-CN" altLang="en-US">
                <a:solidFill>
                  <a:srgbClr val="FFFFFF"/>
                </a:solidFill>
                <a:latin typeface="华文新魏" pitchFamily="2" charset="-122"/>
                <a:ea typeface="华文新魏" pitchFamily="2" charset="-122"/>
              </a:rPr>
              <a:t>，对于后续开展详实的选址考察、</a:t>
            </a:r>
            <a:endParaRPr kumimoji="0" lang="en-US" altLang="zh-CN">
              <a:solidFill>
                <a:srgbClr val="FFFFFF"/>
              </a:solidFill>
              <a:latin typeface="华文新魏" pitchFamily="2" charset="-122"/>
              <a:ea typeface="华文新魏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>
                <a:solidFill>
                  <a:srgbClr val="FFFFFF"/>
                </a:solidFill>
                <a:latin typeface="华文新魏" pitchFamily="2" charset="-122"/>
                <a:ea typeface="华文新魏" pitchFamily="2" charset="-122"/>
              </a:rPr>
              <a:t>		     </a:t>
            </a:r>
            <a:r>
              <a:rPr kumimoji="0" lang="zh-CN" altLang="en-US">
                <a:solidFill>
                  <a:srgbClr val="FFFFFF"/>
                </a:solidFill>
                <a:latin typeface="华文新魏" pitchFamily="2" charset="-122"/>
                <a:ea typeface="华文新魏" pitchFamily="2" charset="-122"/>
              </a:rPr>
              <a:t>对于拉动国内外合作项目投入具有积极的现实意义</a:t>
            </a:r>
          </a:p>
        </p:txBody>
      </p:sp>
      <p:pic>
        <p:nvPicPr>
          <p:cNvPr id="36868" name="Picture 2" descr="C:\Users\yao\Desktop\2Yoshida\IMG_22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786188"/>
            <a:ext cx="4319587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Box 3"/>
          <p:cNvSpPr txBox="1">
            <a:spLocks noChangeArrowheads="1"/>
          </p:cNvSpPr>
          <p:nvPr/>
        </p:nvSpPr>
        <p:spPr bwMode="auto">
          <a:xfrm>
            <a:off x="214313" y="3827463"/>
            <a:ext cx="33893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1600">
                <a:solidFill>
                  <a:srgbClr val="FFFF00"/>
                </a:solidFill>
                <a:latin typeface="Arial" charset="0"/>
              </a:rPr>
              <a:t>Ali Obs., a view in the NW direction</a:t>
            </a:r>
            <a:endParaRPr kumimoji="0" lang="zh-CN" altLang="en-US" sz="160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36870" name="Picture 2" descr="C:\Users\yao\Desktop\2Yoshida\IMG_14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786188"/>
            <a:ext cx="4319587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Box 3"/>
          <p:cNvSpPr txBox="1">
            <a:spLocks noChangeArrowheads="1"/>
          </p:cNvSpPr>
          <p:nvPr/>
        </p:nvSpPr>
        <p:spPr bwMode="auto">
          <a:xfrm>
            <a:off x="4643438" y="3827463"/>
            <a:ext cx="28543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1600">
                <a:solidFill>
                  <a:srgbClr val="FFFF00"/>
                </a:solidFill>
                <a:latin typeface="Arial" charset="0"/>
              </a:rPr>
              <a:t>Ali Obs., a view from airplane</a:t>
            </a:r>
            <a:endParaRPr kumimoji="0" lang="zh-CN" altLang="en-US" sz="160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59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スケジュール</a:t>
            </a:r>
            <a:r>
              <a:rPr lang="en-US" altLang="ja-JP" dirty="0"/>
              <a:t> </a:t>
            </a:r>
            <a:r>
              <a:rPr lang="en-US" altLang="ja-JP" dirty="0" smtClean="0"/>
              <a:t>&amp; </a:t>
            </a:r>
            <a:r>
              <a:rPr lang="ja-JP" altLang="en-US" dirty="0" smtClean="0"/>
              <a:t>予算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97152"/>
          </a:xfrm>
        </p:spPr>
        <p:txBody>
          <a:bodyPr>
            <a:normAutofit fontScale="92500" lnSpcReduction="10000"/>
          </a:bodyPr>
          <a:lstStyle/>
          <a:p>
            <a:pPr lvl="1">
              <a:buNone/>
            </a:pPr>
            <a:r>
              <a:rPr lang="ja-JP" altLang="en-US" sz="3600" dirty="0">
                <a:solidFill>
                  <a:prstClr val="black"/>
                </a:solidFill>
                <a:latin typeface="ＭＳ Ｐ明朝" pitchFamily="18" charset="-128"/>
                <a:ea typeface="ＭＳ Ｐ明朝" pitchFamily="18" charset="-128"/>
              </a:rPr>
              <a:t>２０１３年　概念設計　概算要求提出</a:t>
            </a:r>
            <a:endParaRPr lang="en-US" altLang="ja-JP" sz="3600" dirty="0">
              <a:solidFill>
                <a:prstClr val="black"/>
              </a:solidFill>
              <a:latin typeface="ＭＳ Ｐ明朝" pitchFamily="18" charset="-128"/>
              <a:ea typeface="ＭＳ Ｐ明朝" pitchFamily="18" charset="-128"/>
            </a:endParaRPr>
          </a:p>
          <a:p>
            <a:pPr lvl="1">
              <a:buNone/>
            </a:pPr>
            <a:r>
              <a:rPr lang="ja-JP" altLang="en-US" sz="3600" dirty="0">
                <a:solidFill>
                  <a:prstClr val="black"/>
                </a:solidFill>
                <a:latin typeface="ＭＳ Ｐ明朝" pitchFamily="18" charset="-128"/>
                <a:ea typeface="ＭＳ Ｐ明朝" pitchFamily="18" charset="-128"/>
              </a:rPr>
              <a:t>２０１４年　詳細設計</a:t>
            </a:r>
            <a:endParaRPr lang="en-US" altLang="ja-JP" sz="3600" dirty="0">
              <a:solidFill>
                <a:prstClr val="black"/>
              </a:solidFill>
              <a:latin typeface="ＭＳ Ｐ明朝" pitchFamily="18" charset="-128"/>
              <a:ea typeface="ＭＳ Ｐ明朝" pitchFamily="18" charset="-128"/>
            </a:endParaRPr>
          </a:p>
          <a:p>
            <a:pPr lvl="1">
              <a:buNone/>
            </a:pPr>
            <a:r>
              <a:rPr lang="ja-JP" altLang="en-US" sz="3600" dirty="0">
                <a:solidFill>
                  <a:prstClr val="black"/>
                </a:solidFill>
                <a:latin typeface="ＭＳ Ｐ明朝" pitchFamily="18" charset="-128"/>
                <a:ea typeface="ＭＳ Ｐ明朝" pitchFamily="18" charset="-128"/>
              </a:rPr>
              <a:t>２０１５年　建設開始</a:t>
            </a:r>
            <a:endParaRPr lang="en-US" altLang="ja-JP" sz="3600" dirty="0">
              <a:solidFill>
                <a:prstClr val="black"/>
              </a:solidFill>
              <a:latin typeface="ＭＳ Ｐ明朝" pitchFamily="18" charset="-128"/>
              <a:ea typeface="ＭＳ Ｐ明朝" pitchFamily="18" charset="-128"/>
            </a:endParaRPr>
          </a:p>
          <a:p>
            <a:pPr lvl="1">
              <a:buNone/>
            </a:pPr>
            <a:r>
              <a:rPr lang="ja-JP" altLang="en-US" sz="3600" dirty="0">
                <a:solidFill>
                  <a:prstClr val="black"/>
                </a:solidFill>
                <a:latin typeface="ＭＳ Ｐ明朝" pitchFamily="18" charset="-128"/>
                <a:ea typeface="ＭＳ Ｐ明朝" pitchFamily="18" charset="-128"/>
              </a:rPr>
              <a:t>２０１７年　ファーストライト　運用</a:t>
            </a:r>
            <a:r>
              <a:rPr lang="ja-JP" altLang="en-US" sz="3600" dirty="0" smtClean="0">
                <a:solidFill>
                  <a:prstClr val="black"/>
                </a:solidFill>
                <a:latin typeface="ＭＳ Ｐ明朝" pitchFamily="18" charset="-128"/>
                <a:ea typeface="ＭＳ Ｐ明朝" pitchFamily="18" charset="-128"/>
              </a:rPr>
              <a:t>開始</a:t>
            </a:r>
            <a:endParaRPr lang="en-US" altLang="ja-JP" sz="3600" dirty="0" smtClean="0">
              <a:solidFill>
                <a:prstClr val="black"/>
              </a:solidFill>
              <a:latin typeface="ＭＳ Ｐ明朝" pitchFamily="18" charset="-128"/>
              <a:ea typeface="ＭＳ Ｐ明朝" pitchFamily="18" charset="-128"/>
            </a:endParaRPr>
          </a:p>
          <a:p>
            <a:pPr lvl="1">
              <a:buNone/>
            </a:pPr>
            <a:endParaRPr lang="en-US" altLang="ja-JP" sz="3600" dirty="0">
              <a:solidFill>
                <a:prstClr val="black"/>
              </a:solidFill>
              <a:latin typeface="ＭＳ Ｐ明朝" pitchFamily="18" charset="-128"/>
              <a:ea typeface="ＭＳ Ｐ明朝" pitchFamily="18" charset="-128"/>
            </a:endParaRPr>
          </a:p>
          <a:p>
            <a:pPr lvl="1">
              <a:buNone/>
            </a:pPr>
            <a:r>
              <a:rPr lang="ja-JP" altLang="en-US" sz="3600" dirty="0" smtClean="0">
                <a:solidFill>
                  <a:prstClr val="black"/>
                </a:solidFill>
                <a:latin typeface="ＭＳ Ｐ明朝" pitchFamily="18" charset="-128"/>
                <a:ea typeface="ＭＳ Ｐ明朝" pitchFamily="18" charset="-128"/>
              </a:rPr>
              <a:t>望遠鏡</a:t>
            </a:r>
            <a:r>
              <a:rPr lang="ja-JP" altLang="en-US" sz="3600" dirty="0" smtClean="0">
                <a:solidFill>
                  <a:prstClr val="black"/>
                </a:solidFill>
                <a:latin typeface="ＭＳ Ｐ明朝" pitchFamily="18" charset="-128"/>
                <a:ea typeface="ＭＳ Ｐ明朝" pitchFamily="18" charset="-128"/>
              </a:rPr>
              <a:t>：</a:t>
            </a:r>
            <a:r>
              <a:rPr lang="en-US" altLang="ja-JP" sz="3600" dirty="0" smtClean="0">
                <a:solidFill>
                  <a:prstClr val="black"/>
                </a:solidFill>
                <a:latin typeface="ＭＳ Ｐ明朝" pitchFamily="18" charset="-128"/>
                <a:ea typeface="ＭＳ Ｐ明朝" pitchFamily="18" charset="-128"/>
              </a:rPr>
              <a:t>8</a:t>
            </a:r>
            <a:r>
              <a:rPr lang="ja-JP" altLang="en-US" sz="3600" dirty="0" smtClean="0">
                <a:solidFill>
                  <a:prstClr val="black"/>
                </a:solidFill>
                <a:latin typeface="ＭＳ Ｐ明朝" pitchFamily="18" charset="-128"/>
                <a:ea typeface="ＭＳ Ｐ明朝" pitchFamily="18" charset="-128"/>
              </a:rPr>
              <a:t>億円</a:t>
            </a:r>
            <a:endParaRPr lang="en-US" altLang="ja-JP" sz="3600" dirty="0" smtClean="0">
              <a:solidFill>
                <a:prstClr val="black"/>
              </a:solidFill>
              <a:latin typeface="ＭＳ Ｐ明朝" pitchFamily="18" charset="-128"/>
              <a:ea typeface="ＭＳ Ｐ明朝" pitchFamily="18" charset="-128"/>
            </a:endParaRPr>
          </a:p>
          <a:p>
            <a:pPr lvl="1">
              <a:buNone/>
            </a:pPr>
            <a:r>
              <a:rPr lang="ja-JP" altLang="en-US" sz="3600" dirty="0" smtClean="0">
                <a:solidFill>
                  <a:prstClr val="black"/>
                </a:solidFill>
                <a:latin typeface="ＭＳ Ｐ明朝" pitchFamily="18" charset="-128"/>
                <a:ea typeface="ＭＳ Ｐ明朝" pitchFamily="18" charset="-128"/>
              </a:rPr>
              <a:t>ドーム</a:t>
            </a:r>
            <a:r>
              <a:rPr lang="ja-JP" altLang="en-US" sz="3600" dirty="0" smtClean="0">
                <a:solidFill>
                  <a:prstClr val="black"/>
                </a:solidFill>
                <a:latin typeface="ＭＳ Ｐ明朝" pitchFamily="18" charset="-128"/>
                <a:ea typeface="ＭＳ Ｐ明朝" pitchFamily="18" charset="-128"/>
              </a:rPr>
              <a:t>：</a:t>
            </a:r>
            <a:r>
              <a:rPr lang="en-US" altLang="ja-JP" sz="3600" dirty="0" smtClean="0">
                <a:solidFill>
                  <a:prstClr val="black"/>
                </a:solidFill>
                <a:latin typeface="ＭＳ Ｐ明朝" pitchFamily="18" charset="-128"/>
                <a:ea typeface="ＭＳ Ｐ明朝" pitchFamily="18" charset="-128"/>
              </a:rPr>
              <a:t>3</a:t>
            </a:r>
            <a:r>
              <a:rPr lang="ja-JP" altLang="en-US" sz="3600" dirty="0" smtClean="0">
                <a:solidFill>
                  <a:prstClr val="black"/>
                </a:solidFill>
                <a:latin typeface="ＭＳ Ｐ明朝" pitchFamily="18" charset="-128"/>
                <a:ea typeface="ＭＳ Ｐ明朝" pitchFamily="18" charset="-128"/>
              </a:rPr>
              <a:t>億円</a:t>
            </a:r>
            <a:endParaRPr lang="en-US" altLang="ja-JP" sz="3600" dirty="0" smtClean="0">
              <a:solidFill>
                <a:prstClr val="black"/>
              </a:solidFill>
              <a:latin typeface="ＭＳ Ｐ明朝" pitchFamily="18" charset="-128"/>
              <a:ea typeface="ＭＳ Ｐ明朝" pitchFamily="18" charset="-128"/>
            </a:endParaRPr>
          </a:p>
          <a:p>
            <a:pPr lvl="1">
              <a:buNone/>
            </a:pPr>
            <a:r>
              <a:rPr lang="ja-JP" altLang="en-US" sz="3600" dirty="0">
                <a:solidFill>
                  <a:prstClr val="black"/>
                </a:solidFill>
                <a:latin typeface="ＭＳ Ｐ明朝" pitchFamily="18" charset="-128"/>
                <a:ea typeface="ＭＳ Ｐ明朝" pitchFamily="18" charset="-128"/>
              </a:rPr>
              <a:t>付帯</a:t>
            </a:r>
            <a:r>
              <a:rPr lang="ja-JP" altLang="en-US" sz="3600" dirty="0" smtClean="0">
                <a:solidFill>
                  <a:prstClr val="black"/>
                </a:solidFill>
                <a:latin typeface="ＭＳ Ｐ明朝" pitchFamily="18" charset="-128"/>
                <a:ea typeface="ＭＳ Ｐ明朝" pitchFamily="18" charset="-128"/>
              </a:rPr>
              <a:t>設備：</a:t>
            </a:r>
            <a:r>
              <a:rPr lang="en-US" altLang="ja-JP" sz="3600" dirty="0" smtClean="0">
                <a:solidFill>
                  <a:prstClr val="black"/>
                </a:solidFill>
                <a:latin typeface="ＭＳ Ｐ明朝" pitchFamily="18" charset="-128"/>
                <a:ea typeface="ＭＳ Ｐ明朝" pitchFamily="18" charset="-128"/>
              </a:rPr>
              <a:t>2</a:t>
            </a:r>
            <a:r>
              <a:rPr lang="ja-JP" altLang="en-US" sz="3600" dirty="0" smtClean="0">
                <a:solidFill>
                  <a:prstClr val="black"/>
                </a:solidFill>
                <a:latin typeface="ＭＳ Ｐ明朝" pitchFamily="18" charset="-128"/>
                <a:ea typeface="ＭＳ Ｐ明朝" pitchFamily="18" charset="-128"/>
              </a:rPr>
              <a:t>億円</a:t>
            </a:r>
            <a:endParaRPr lang="en-US" altLang="ja-JP" sz="3600" dirty="0" smtClean="0">
              <a:solidFill>
                <a:prstClr val="black"/>
              </a:solidFill>
              <a:latin typeface="ＭＳ Ｐ明朝" pitchFamily="18" charset="-128"/>
              <a:ea typeface="ＭＳ Ｐ明朝" pitchFamily="18" charset="-128"/>
            </a:endParaRPr>
          </a:p>
          <a:p>
            <a:pPr lvl="1">
              <a:buNone/>
            </a:pPr>
            <a:r>
              <a:rPr lang="ja-JP" altLang="en-US" sz="3600" dirty="0">
                <a:solidFill>
                  <a:prstClr val="black"/>
                </a:solidFill>
                <a:latin typeface="ＭＳ Ｐ明朝" pitchFamily="18" charset="-128"/>
                <a:ea typeface="ＭＳ Ｐ明朝" pitchFamily="18" charset="-128"/>
              </a:rPr>
              <a:t>観測</a:t>
            </a:r>
            <a:r>
              <a:rPr lang="ja-JP" altLang="en-US" sz="3600" dirty="0" smtClean="0">
                <a:solidFill>
                  <a:prstClr val="black"/>
                </a:solidFill>
                <a:latin typeface="ＭＳ Ｐ明朝" pitchFamily="18" charset="-128"/>
                <a:ea typeface="ＭＳ Ｐ明朝" pitchFamily="18" charset="-128"/>
              </a:rPr>
              <a:t>装置：</a:t>
            </a:r>
            <a:r>
              <a:rPr lang="en-US" altLang="ja-JP" sz="3600" dirty="0" smtClean="0">
                <a:solidFill>
                  <a:prstClr val="black"/>
                </a:solidFill>
                <a:latin typeface="ＭＳ Ｐ明朝" pitchFamily="18" charset="-128"/>
                <a:ea typeface="ＭＳ Ｐ明朝" pitchFamily="18" charset="-128"/>
              </a:rPr>
              <a:t>2</a:t>
            </a:r>
            <a:r>
              <a:rPr lang="ja-JP" altLang="en-US" sz="3600" dirty="0" smtClean="0">
                <a:solidFill>
                  <a:prstClr val="black"/>
                </a:solidFill>
                <a:latin typeface="ＭＳ Ｐ明朝" pitchFamily="18" charset="-128"/>
                <a:ea typeface="ＭＳ Ｐ明朝" pitchFamily="18" charset="-128"/>
              </a:rPr>
              <a:t>億円（←競争的経費）</a:t>
            </a:r>
            <a:endParaRPr lang="en-US" altLang="ja-JP" sz="3600" dirty="0">
              <a:solidFill>
                <a:prstClr val="black"/>
              </a:solidFill>
              <a:latin typeface="ＭＳ Ｐ明朝" pitchFamily="18" charset="-128"/>
              <a:ea typeface="ＭＳ Ｐ明朝" pitchFamily="18" charset="-128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5670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551276" flipH="1">
            <a:off x="1398649" y="296904"/>
            <a:ext cx="31813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角丸四角形 13"/>
          <p:cNvSpPr/>
          <p:nvPr/>
        </p:nvSpPr>
        <p:spPr>
          <a:xfrm>
            <a:off x="142876" y="3000372"/>
            <a:ext cx="8786842" cy="385762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98" y="3118148"/>
            <a:ext cx="2857502" cy="22396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1062" y="3357562"/>
            <a:ext cx="1647930" cy="1705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8" name="テキスト ボックス 6"/>
          <p:cNvSpPr txBox="1">
            <a:spLocks noChangeArrowheads="1"/>
          </p:cNvSpPr>
          <p:nvPr/>
        </p:nvSpPr>
        <p:spPr bwMode="auto">
          <a:xfrm>
            <a:off x="2071670" y="214290"/>
            <a:ext cx="17379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HGP創英角ﾎﾟｯﾌﾟ体" pitchFamily="50" charset="-128"/>
                <a:ea typeface="HGP創英角ﾎﾟｯﾌﾟ体" pitchFamily="50" charset="-128"/>
              </a:rPr>
              <a:t>Fermi satellite</a:t>
            </a:r>
            <a:endParaRPr lang="en-US" altLang="ja-JP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079" name="テキスト ボックス 7"/>
          <p:cNvSpPr txBox="1">
            <a:spLocks noChangeArrowheads="1"/>
          </p:cNvSpPr>
          <p:nvPr/>
        </p:nvSpPr>
        <p:spPr bwMode="auto">
          <a:xfrm>
            <a:off x="1520241" y="5072074"/>
            <a:ext cx="22659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gamma-ray detector: LAT</a:t>
            </a:r>
            <a:endParaRPr lang="ja-JP" altLang="en-US" sz="2000" dirty="0"/>
          </a:p>
        </p:txBody>
      </p:sp>
      <p:sp>
        <p:nvSpPr>
          <p:cNvPr id="12" name="フリーフォーム 11"/>
          <p:cNvSpPr/>
          <p:nvPr/>
        </p:nvSpPr>
        <p:spPr>
          <a:xfrm flipH="1">
            <a:off x="1857356" y="1428736"/>
            <a:ext cx="928694" cy="1928826"/>
          </a:xfrm>
          <a:custGeom>
            <a:avLst/>
            <a:gdLst>
              <a:gd name="connsiteX0" fmla="*/ 1515292 w 1539240"/>
              <a:gd name="connsiteY0" fmla="*/ 1541417 h 1541417"/>
              <a:gd name="connsiteX1" fmla="*/ 1489166 w 1539240"/>
              <a:gd name="connsiteY1" fmla="*/ 862149 h 1541417"/>
              <a:gd name="connsiteX2" fmla="*/ 1214846 w 1539240"/>
              <a:gd name="connsiteY2" fmla="*/ 404949 h 1541417"/>
              <a:gd name="connsiteX3" fmla="*/ 718458 w 1539240"/>
              <a:gd name="connsiteY3" fmla="*/ 104503 h 1541417"/>
              <a:gd name="connsiteX4" fmla="*/ 0 w 1539240"/>
              <a:gd name="connsiteY4" fmla="*/ 0 h 1541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240" h="1541417">
                <a:moveTo>
                  <a:pt x="1515292" y="1541417"/>
                </a:moveTo>
                <a:cubicBezTo>
                  <a:pt x="1527266" y="1296488"/>
                  <a:pt x="1539240" y="1051560"/>
                  <a:pt x="1489166" y="862149"/>
                </a:cubicBezTo>
                <a:cubicBezTo>
                  <a:pt x="1439092" y="672738"/>
                  <a:pt x="1343297" y="531223"/>
                  <a:pt x="1214846" y="404949"/>
                </a:cubicBezTo>
                <a:cubicBezTo>
                  <a:pt x="1086395" y="278675"/>
                  <a:pt x="920932" y="171994"/>
                  <a:pt x="718458" y="104503"/>
                </a:cubicBezTo>
                <a:cubicBezTo>
                  <a:pt x="515984" y="37012"/>
                  <a:pt x="257992" y="18506"/>
                  <a:pt x="0" y="0"/>
                </a:cubicBezTo>
              </a:path>
            </a:pathLst>
          </a:custGeom>
          <a:ln w="76200">
            <a:solidFill>
              <a:srgbClr val="FFC000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081" name="テキスト ボックス 12"/>
          <p:cNvSpPr txBox="1">
            <a:spLocks noChangeArrowheads="1"/>
          </p:cNvSpPr>
          <p:nvPr/>
        </p:nvSpPr>
        <p:spPr bwMode="auto">
          <a:xfrm>
            <a:off x="1500166" y="2357430"/>
            <a:ext cx="1452064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dirty="0" smtClean="0"/>
              <a:t>development</a:t>
            </a:r>
            <a:endParaRPr lang="ja-JP" altLang="en-US" b="1" dirty="0"/>
          </a:p>
        </p:txBody>
      </p:sp>
      <p:sp>
        <p:nvSpPr>
          <p:cNvPr id="3082" name="テキスト ボックス 14"/>
          <p:cNvSpPr txBox="1">
            <a:spLocks noChangeArrowheads="1"/>
          </p:cNvSpPr>
          <p:nvPr/>
        </p:nvSpPr>
        <p:spPr bwMode="auto">
          <a:xfrm>
            <a:off x="503467" y="6273225"/>
            <a:ext cx="42114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dirty="0" smtClean="0">
                <a:latin typeface="HGP創英角ﾎﾟｯﾌﾟ体" pitchFamily="50" charset="-128"/>
                <a:ea typeface="HGP創英角ﾎﾟｯﾌﾟ体" pitchFamily="50" charset="-128"/>
              </a:rPr>
              <a:t>Hiroshima University</a:t>
            </a:r>
            <a:endParaRPr lang="en-US" altLang="ja-JP" sz="32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3500430" y="5429270"/>
            <a:ext cx="4643470" cy="928688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500036" y="5429270"/>
            <a:ext cx="4429154" cy="928688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086" name="テキスト ボックス 16"/>
          <p:cNvSpPr txBox="1">
            <a:spLocks noChangeArrowheads="1"/>
          </p:cNvSpPr>
          <p:nvPr/>
        </p:nvSpPr>
        <p:spPr bwMode="auto">
          <a:xfrm>
            <a:off x="571474" y="5500702"/>
            <a:ext cx="335758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/>
              <a:t>High energy astrophysics</a:t>
            </a:r>
          </a:p>
          <a:p>
            <a:r>
              <a:rPr lang="en-US" altLang="ja-JP" sz="2000" dirty="0" smtClean="0"/>
              <a:t>group</a:t>
            </a:r>
            <a:endParaRPr lang="ja-JP" altLang="en-US" sz="2400" dirty="0"/>
          </a:p>
        </p:txBody>
      </p:sp>
      <p:sp>
        <p:nvSpPr>
          <p:cNvPr id="3087" name="テキスト ボックス 18"/>
          <p:cNvSpPr txBox="1">
            <a:spLocks noChangeArrowheads="1"/>
          </p:cNvSpPr>
          <p:nvPr/>
        </p:nvSpPr>
        <p:spPr bwMode="auto">
          <a:xfrm>
            <a:off x="5072068" y="5500702"/>
            <a:ext cx="30003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Hiroshima Astrophysical Science Center (HASC)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20" name="爆発 2 19"/>
          <p:cNvSpPr/>
          <p:nvPr/>
        </p:nvSpPr>
        <p:spPr>
          <a:xfrm>
            <a:off x="5072066" y="428604"/>
            <a:ext cx="928694" cy="785818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1" name="稲妻 20"/>
          <p:cNvSpPr/>
          <p:nvPr/>
        </p:nvSpPr>
        <p:spPr>
          <a:xfrm rot="11964038" flipV="1">
            <a:off x="4034210" y="733624"/>
            <a:ext cx="1041400" cy="381000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2" name="左矢印 21"/>
          <p:cNvSpPr/>
          <p:nvPr/>
        </p:nvSpPr>
        <p:spPr>
          <a:xfrm rot="4421401">
            <a:off x="4954226" y="1824829"/>
            <a:ext cx="1793313" cy="695710"/>
          </a:xfrm>
          <a:prstGeom prst="leftArrow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092" name="テキスト ボックス 24"/>
          <p:cNvSpPr txBox="1">
            <a:spLocks noChangeArrowheads="1"/>
          </p:cNvSpPr>
          <p:nvPr/>
        </p:nvSpPr>
        <p:spPr bwMode="auto">
          <a:xfrm>
            <a:off x="3857621" y="0"/>
            <a:ext cx="478634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GRBs, </a:t>
            </a:r>
            <a:r>
              <a:rPr lang="en-US" altLang="ja-JP" dirty="0" err="1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SNe</a:t>
            </a:r>
            <a:r>
              <a:rPr lang="en-US" altLang="ja-JP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, Novae, BH binary etc.</a:t>
            </a:r>
            <a:r>
              <a:rPr lang="ja-JP" altLang="en-US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　</a:t>
            </a:r>
          </a:p>
        </p:txBody>
      </p:sp>
      <p:sp>
        <p:nvSpPr>
          <p:cNvPr id="3093" name="テキスト ボックス 25"/>
          <p:cNvSpPr txBox="1">
            <a:spLocks noChangeArrowheads="1"/>
          </p:cNvSpPr>
          <p:nvPr/>
        </p:nvSpPr>
        <p:spPr bwMode="auto">
          <a:xfrm>
            <a:off x="5000628" y="1928802"/>
            <a:ext cx="1357322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prompt</a:t>
            </a:r>
          </a:p>
          <a:p>
            <a:r>
              <a:rPr lang="en-US" altLang="ja-JP" b="1" dirty="0" smtClean="0">
                <a:solidFill>
                  <a:srgbClr val="FF0000"/>
                </a:solidFill>
              </a:rPr>
              <a:t>observation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3124" name="テキスト ボックス 83"/>
          <p:cNvSpPr txBox="1">
            <a:spLocks noChangeArrowheads="1"/>
          </p:cNvSpPr>
          <p:nvPr/>
        </p:nvSpPr>
        <p:spPr bwMode="auto">
          <a:xfrm>
            <a:off x="6357950" y="2214554"/>
            <a:ext cx="2500330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solidFill>
                  <a:srgbClr val="FF0000"/>
                </a:solidFill>
              </a:rPr>
              <a:t>optical &amp; near-IR</a:t>
            </a:r>
          </a:p>
          <a:p>
            <a:r>
              <a:rPr lang="en-US" altLang="ja-JP" sz="1600" b="1" dirty="0" smtClean="0">
                <a:solidFill>
                  <a:srgbClr val="FF0000"/>
                </a:solidFill>
              </a:rPr>
              <a:t>imaging/sp./</a:t>
            </a:r>
            <a:r>
              <a:rPr lang="en-US" altLang="ja-JP" sz="1600" b="1" dirty="0" err="1" smtClean="0">
                <a:solidFill>
                  <a:srgbClr val="FF0000"/>
                </a:solidFill>
              </a:rPr>
              <a:t>polarimetry</a:t>
            </a:r>
            <a:endParaRPr lang="en-US" altLang="ja-JP" sz="1600" b="1" dirty="0" smtClean="0">
              <a:solidFill>
                <a:srgbClr val="FF0000"/>
              </a:solidFill>
            </a:endParaRPr>
          </a:p>
        </p:txBody>
      </p:sp>
      <p:sp>
        <p:nvSpPr>
          <p:cNvPr id="3125" name="テキスト ボックス 85"/>
          <p:cNvSpPr txBox="1">
            <a:spLocks noChangeArrowheads="1"/>
          </p:cNvSpPr>
          <p:nvPr/>
        </p:nvSpPr>
        <p:spPr bwMode="auto">
          <a:xfrm>
            <a:off x="6329044" y="5000636"/>
            <a:ext cx="1814856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Kanata telescope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53" name="上下矢印 52"/>
          <p:cNvSpPr/>
          <p:nvPr/>
        </p:nvSpPr>
        <p:spPr>
          <a:xfrm rot="21072152">
            <a:off x="3767470" y="1874836"/>
            <a:ext cx="500063" cy="353050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096" name="テキスト ボックス 28"/>
          <p:cNvSpPr txBox="1">
            <a:spLocks noChangeArrowheads="1"/>
          </p:cNvSpPr>
          <p:nvPr/>
        </p:nvSpPr>
        <p:spPr bwMode="auto">
          <a:xfrm>
            <a:off x="3500430" y="3500438"/>
            <a:ext cx="1447512" cy="646331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operation</a:t>
            </a:r>
          </a:p>
          <a:p>
            <a:r>
              <a:rPr lang="en-US" altLang="ja-JP" b="1" dirty="0" smtClean="0">
                <a:solidFill>
                  <a:srgbClr val="FF0000"/>
                </a:solidFill>
              </a:rPr>
              <a:t>collaboration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00164" y="1285860"/>
            <a:ext cx="2214578" cy="93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テキスト ボックス 6"/>
          <p:cNvSpPr txBox="1">
            <a:spLocks noChangeArrowheads="1"/>
          </p:cNvSpPr>
          <p:nvPr/>
        </p:nvSpPr>
        <p:spPr bwMode="auto">
          <a:xfrm>
            <a:off x="0" y="916528"/>
            <a:ext cx="1871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err="1" smtClean="0">
                <a:latin typeface="HGP創英角ﾎﾟｯﾌﾟ体" pitchFamily="50" charset="-128"/>
                <a:ea typeface="HGP創英角ﾎﾟｯﾌﾟ体" pitchFamily="50" charset="-128"/>
              </a:rPr>
              <a:t>Suzaku</a:t>
            </a:r>
            <a:r>
              <a:rPr lang="en-US" altLang="ja-JP" dirty="0" smtClean="0">
                <a:latin typeface="HGP創英角ﾎﾟｯﾌﾟ体" pitchFamily="50" charset="-128"/>
                <a:ea typeface="HGP創英角ﾎﾟｯﾌﾟ体" pitchFamily="50" charset="-128"/>
              </a:rPr>
              <a:t> satellite</a:t>
            </a:r>
            <a:endParaRPr lang="en-US" altLang="ja-JP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0" name="上下矢印 59"/>
          <p:cNvSpPr/>
          <p:nvPr/>
        </p:nvSpPr>
        <p:spPr>
          <a:xfrm rot="21072152">
            <a:off x="671170" y="2233909"/>
            <a:ext cx="500063" cy="321056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1" name="テキスト ボックス 28"/>
          <p:cNvSpPr txBox="1">
            <a:spLocks noChangeArrowheads="1"/>
          </p:cNvSpPr>
          <p:nvPr/>
        </p:nvSpPr>
        <p:spPr bwMode="auto">
          <a:xfrm>
            <a:off x="142844" y="3500438"/>
            <a:ext cx="1500198" cy="646331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b="1" dirty="0" smtClean="0"/>
              <a:t>operation</a:t>
            </a:r>
          </a:p>
          <a:p>
            <a:r>
              <a:rPr lang="en-US" altLang="ja-JP" b="1" dirty="0" smtClean="0"/>
              <a:t>collaboration</a:t>
            </a:r>
            <a:endParaRPr lang="ja-JP" altLang="en-US" b="1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528586" y="597739"/>
            <a:ext cx="2364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現状</a:t>
            </a:r>
            <a:r>
              <a:rPr kumimoji="1" lang="en-US" altLang="ja-JP" sz="2800" dirty="0" smtClean="0"/>
              <a:t>(2012)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07282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http://astro-h.isas.jaxa.jp/images/pct_astro-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647" y="91174"/>
            <a:ext cx="2106115" cy="153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角丸四角形 13"/>
          <p:cNvSpPr/>
          <p:nvPr/>
        </p:nvSpPr>
        <p:spPr>
          <a:xfrm>
            <a:off x="72008" y="2786063"/>
            <a:ext cx="5508104" cy="407193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6882" y="3000375"/>
            <a:ext cx="2643188" cy="2071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8" name="テキスト ボックス 6"/>
          <p:cNvSpPr txBox="1">
            <a:spLocks noChangeArrowheads="1"/>
          </p:cNvSpPr>
          <p:nvPr/>
        </p:nvSpPr>
        <p:spPr bwMode="auto">
          <a:xfrm>
            <a:off x="-36512" y="44624"/>
            <a:ext cx="20665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err="1" smtClean="0">
                <a:latin typeface="HGP創英角ﾎﾟｯﾌﾟ体" pitchFamily="50" charset="-128"/>
                <a:ea typeface="HGP創英角ﾎﾟｯﾌﾟ体" pitchFamily="50" charset="-128"/>
              </a:rPr>
              <a:t>Astro</a:t>
            </a:r>
            <a:r>
              <a:rPr lang="en-US" altLang="ja-JP" dirty="0" smtClean="0">
                <a:latin typeface="HGP創英角ﾎﾟｯﾌﾟ体" pitchFamily="50" charset="-128"/>
                <a:ea typeface="HGP創英角ﾎﾟｯﾌﾟ体" pitchFamily="50" charset="-128"/>
              </a:rPr>
              <a:t>-H satellite</a:t>
            </a:r>
            <a:endParaRPr lang="en-US" altLang="ja-JP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en-US" altLang="ja-JP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X-ray, γ-ray</a:t>
            </a:r>
            <a:endParaRPr lang="ja-JP" altLang="en-US" dirty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2" name="フリーフォーム 11"/>
          <p:cNvSpPr/>
          <p:nvPr/>
        </p:nvSpPr>
        <p:spPr>
          <a:xfrm flipH="1">
            <a:off x="719507" y="854075"/>
            <a:ext cx="892969" cy="2432050"/>
          </a:xfrm>
          <a:custGeom>
            <a:avLst/>
            <a:gdLst>
              <a:gd name="connsiteX0" fmla="*/ 1515292 w 1539240"/>
              <a:gd name="connsiteY0" fmla="*/ 1541417 h 1541417"/>
              <a:gd name="connsiteX1" fmla="*/ 1489166 w 1539240"/>
              <a:gd name="connsiteY1" fmla="*/ 862149 h 1541417"/>
              <a:gd name="connsiteX2" fmla="*/ 1214846 w 1539240"/>
              <a:gd name="connsiteY2" fmla="*/ 404949 h 1541417"/>
              <a:gd name="connsiteX3" fmla="*/ 718458 w 1539240"/>
              <a:gd name="connsiteY3" fmla="*/ 104503 h 1541417"/>
              <a:gd name="connsiteX4" fmla="*/ 0 w 1539240"/>
              <a:gd name="connsiteY4" fmla="*/ 0 h 1541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240" h="1541417">
                <a:moveTo>
                  <a:pt x="1515292" y="1541417"/>
                </a:moveTo>
                <a:cubicBezTo>
                  <a:pt x="1527266" y="1296488"/>
                  <a:pt x="1539240" y="1051560"/>
                  <a:pt x="1489166" y="862149"/>
                </a:cubicBezTo>
                <a:cubicBezTo>
                  <a:pt x="1439092" y="672738"/>
                  <a:pt x="1343297" y="531223"/>
                  <a:pt x="1214846" y="404949"/>
                </a:cubicBezTo>
                <a:cubicBezTo>
                  <a:pt x="1086395" y="278675"/>
                  <a:pt x="920932" y="171994"/>
                  <a:pt x="718458" y="104503"/>
                </a:cubicBezTo>
                <a:cubicBezTo>
                  <a:pt x="515984" y="37012"/>
                  <a:pt x="257992" y="18506"/>
                  <a:pt x="0" y="0"/>
                </a:cubicBezTo>
              </a:path>
            </a:pathLst>
          </a:custGeom>
          <a:ln w="76200">
            <a:solidFill>
              <a:srgbClr val="FFC000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081" name="テキスト ボックス 12"/>
          <p:cNvSpPr txBox="1">
            <a:spLocks noChangeArrowheads="1"/>
          </p:cNvSpPr>
          <p:nvPr/>
        </p:nvSpPr>
        <p:spPr bwMode="auto">
          <a:xfrm>
            <a:off x="290882" y="1285860"/>
            <a:ext cx="1452064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dirty="0" smtClean="0"/>
              <a:t>development</a:t>
            </a:r>
            <a:endParaRPr lang="ja-JP" altLang="en-US" b="1" dirty="0"/>
          </a:p>
        </p:txBody>
      </p:sp>
      <p:sp>
        <p:nvSpPr>
          <p:cNvPr id="3082" name="テキスト ボックス 14"/>
          <p:cNvSpPr txBox="1">
            <a:spLocks noChangeArrowheads="1"/>
          </p:cNvSpPr>
          <p:nvPr/>
        </p:nvSpPr>
        <p:spPr bwMode="auto">
          <a:xfrm>
            <a:off x="790916" y="6058935"/>
            <a:ext cx="42114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dirty="0" smtClean="0">
                <a:latin typeface="HGP創英角ﾎﾟｯﾌﾟ体" pitchFamily="50" charset="-128"/>
                <a:ea typeface="HGP創英角ﾎﾟｯﾌﾟ体" pitchFamily="50" charset="-128"/>
              </a:rPr>
              <a:t>Hiroshima University</a:t>
            </a:r>
            <a:endParaRPr lang="en-US" altLang="ja-JP" sz="32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2148238" y="5143500"/>
            <a:ext cx="3071832" cy="928688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362320" y="5143500"/>
            <a:ext cx="2571736" cy="928688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086" name="テキスト ボックス 16"/>
          <p:cNvSpPr txBox="1">
            <a:spLocks noChangeArrowheads="1"/>
          </p:cNvSpPr>
          <p:nvPr/>
        </p:nvSpPr>
        <p:spPr bwMode="auto">
          <a:xfrm>
            <a:off x="576613" y="5143512"/>
            <a:ext cx="15716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 dirty="0" smtClean="0"/>
              <a:t>High energy</a:t>
            </a:r>
          </a:p>
          <a:p>
            <a:r>
              <a:rPr lang="en-US" altLang="ja-JP" b="1" dirty="0" smtClean="0"/>
              <a:t>astrophysics</a:t>
            </a:r>
          </a:p>
          <a:p>
            <a:r>
              <a:rPr lang="en-US" altLang="ja-JP" b="1" dirty="0" smtClean="0"/>
              <a:t>group</a:t>
            </a:r>
            <a:endParaRPr lang="ja-JP" altLang="en-US" b="1" dirty="0"/>
          </a:p>
        </p:txBody>
      </p:sp>
      <p:sp>
        <p:nvSpPr>
          <p:cNvPr id="3087" name="テキスト ボックス 18"/>
          <p:cNvSpPr txBox="1">
            <a:spLocks noChangeArrowheads="1"/>
          </p:cNvSpPr>
          <p:nvPr/>
        </p:nvSpPr>
        <p:spPr bwMode="auto">
          <a:xfrm>
            <a:off x="3362684" y="5357826"/>
            <a:ext cx="8595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HASC</a:t>
            </a:r>
            <a:endParaRPr lang="ja-JP" altLang="en-US" sz="2400" dirty="0"/>
          </a:p>
        </p:txBody>
      </p:sp>
      <p:sp>
        <p:nvSpPr>
          <p:cNvPr id="20" name="爆発 2 19"/>
          <p:cNvSpPr/>
          <p:nvPr/>
        </p:nvSpPr>
        <p:spPr>
          <a:xfrm>
            <a:off x="4722292" y="357188"/>
            <a:ext cx="785812" cy="642937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1" name="稲妻 20"/>
          <p:cNvSpPr/>
          <p:nvPr/>
        </p:nvSpPr>
        <p:spPr>
          <a:xfrm rot="11964038" flipV="1">
            <a:off x="3396032" y="639763"/>
            <a:ext cx="1041400" cy="381000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2" name="左矢印 21"/>
          <p:cNvSpPr/>
          <p:nvPr/>
        </p:nvSpPr>
        <p:spPr>
          <a:xfrm rot="6893284">
            <a:off x="3549450" y="1844892"/>
            <a:ext cx="2058987" cy="312737"/>
          </a:xfrm>
          <a:prstGeom prst="leftArrow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3" name="上下矢印 22"/>
          <p:cNvSpPr/>
          <p:nvPr/>
        </p:nvSpPr>
        <p:spPr>
          <a:xfrm rot="20931177">
            <a:off x="2784496" y="1270856"/>
            <a:ext cx="500063" cy="196237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092" name="テキスト ボックス 24"/>
          <p:cNvSpPr txBox="1">
            <a:spLocks noChangeArrowheads="1"/>
          </p:cNvSpPr>
          <p:nvPr/>
        </p:nvSpPr>
        <p:spPr bwMode="auto">
          <a:xfrm>
            <a:off x="3643313" y="0"/>
            <a:ext cx="5500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GRBs, </a:t>
            </a:r>
            <a:r>
              <a:rPr lang="en-US" altLang="ja-JP" dirty="0" err="1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SNe</a:t>
            </a:r>
            <a:r>
              <a:rPr lang="en-US" altLang="ja-JP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, Novae, BH binary etc.</a:t>
            </a:r>
            <a:r>
              <a:rPr lang="ja-JP" altLang="en-US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　</a:t>
            </a:r>
          </a:p>
        </p:txBody>
      </p:sp>
      <p:sp>
        <p:nvSpPr>
          <p:cNvPr id="3093" name="テキスト ボックス 25"/>
          <p:cNvSpPr txBox="1">
            <a:spLocks noChangeArrowheads="1"/>
          </p:cNvSpPr>
          <p:nvPr/>
        </p:nvSpPr>
        <p:spPr bwMode="auto">
          <a:xfrm>
            <a:off x="3791312" y="1496785"/>
            <a:ext cx="1321387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dirty="0" smtClean="0"/>
              <a:t>prompt</a:t>
            </a:r>
          </a:p>
          <a:p>
            <a:r>
              <a:rPr lang="en-US" altLang="ja-JP" b="1" dirty="0" smtClean="0"/>
              <a:t>observation</a:t>
            </a:r>
            <a:endParaRPr lang="ja-JP" altLang="en-US" b="1" dirty="0"/>
          </a:p>
        </p:txBody>
      </p:sp>
      <p:sp>
        <p:nvSpPr>
          <p:cNvPr id="3094" name="テキスト ボックス 26"/>
          <p:cNvSpPr txBox="1">
            <a:spLocks noChangeArrowheads="1"/>
          </p:cNvSpPr>
          <p:nvPr/>
        </p:nvSpPr>
        <p:spPr bwMode="auto">
          <a:xfrm>
            <a:off x="2403845" y="2201863"/>
            <a:ext cx="1447512" cy="369332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dirty="0" smtClean="0"/>
              <a:t>collaboration</a:t>
            </a:r>
            <a:endParaRPr lang="ja-JP" altLang="en-US" b="1" dirty="0"/>
          </a:p>
        </p:txBody>
      </p:sp>
      <p:sp>
        <p:nvSpPr>
          <p:cNvPr id="28" name="上下矢印 27"/>
          <p:cNvSpPr/>
          <p:nvPr/>
        </p:nvSpPr>
        <p:spPr>
          <a:xfrm rot="1606706">
            <a:off x="1645020" y="1189038"/>
            <a:ext cx="327025" cy="183673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096" name="テキスト ボックス 28"/>
          <p:cNvSpPr txBox="1">
            <a:spLocks noChangeArrowheads="1"/>
          </p:cNvSpPr>
          <p:nvPr/>
        </p:nvSpPr>
        <p:spPr bwMode="auto">
          <a:xfrm>
            <a:off x="1290982" y="1785926"/>
            <a:ext cx="1118448" cy="369332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dirty="0" smtClean="0"/>
              <a:t>operation</a:t>
            </a:r>
            <a:endParaRPr lang="ja-JP" altLang="en-US" b="1" dirty="0"/>
          </a:p>
        </p:txBody>
      </p:sp>
      <p:sp>
        <p:nvSpPr>
          <p:cNvPr id="3124" name="テキスト ボックス 83"/>
          <p:cNvSpPr txBox="1">
            <a:spLocks noChangeArrowheads="1"/>
          </p:cNvSpPr>
          <p:nvPr/>
        </p:nvSpPr>
        <p:spPr bwMode="auto">
          <a:xfrm>
            <a:off x="4291382" y="2191400"/>
            <a:ext cx="726481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b="1" dirty="0" smtClean="0"/>
              <a:t>optical</a:t>
            </a:r>
          </a:p>
          <a:p>
            <a:r>
              <a:rPr lang="en-US" altLang="ja-JP" sz="1400" b="1" dirty="0" smtClean="0"/>
              <a:t>near-IR</a:t>
            </a:r>
          </a:p>
        </p:txBody>
      </p:sp>
      <p:sp>
        <p:nvSpPr>
          <p:cNvPr id="3125" name="テキスト ボックス 85"/>
          <p:cNvSpPr txBox="1">
            <a:spLocks noChangeArrowheads="1"/>
          </p:cNvSpPr>
          <p:nvPr/>
        </p:nvSpPr>
        <p:spPr bwMode="auto">
          <a:xfrm>
            <a:off x="3405216" y="4714875"/>
            <a:ext cx="1814856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dirty="0" smtClean="0"/>
              <a:t>Kanata telescope</a:t>
            </a:r>
            <a:endParaRPr lang="ja-JP" altLang="en-US" b="1" dirty="0"/>
          </a:p>
        </p:txBody>
      </p:sp>
      <p:pic>
        <p:nvPicPr>
          <p:cNvPr id="54" name="Picture 6" descr="http://farm6.staticflickr.com/5009/5246115073_138d23f73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77" y="3215582"/>
            <a:ext cx="1489830" cy="15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テキスト ボックス 7"/>
          <p:cNvSpPr txBox="1">
            <a:spLocks noChangeArrowheads="1"/>
          </p:cNvSpPr>
          <p:nvPr/>
        </p:nvSpPr>
        <p:spPr bwMode="auto">
          <a:xfrm>
            <a:off x="276205" y="4713754"/>
            <a:ext cx="23284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gamma-ray detector: SGD</a:t>
            </a:r>
            <a:endParaRPr lang="ja-JP" altLang="en-US" sz="2000" dirty="0"/>
          </a:p>
        </p:txBody>
      </p:sp>
      <p:pic>
        <p:nvPicPr>
          <p:cNvPr id="60" name="Picture 2" descr="C:\Users\yao\Desktop\2Yoshida\IMG_229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3857" y="3467477"/>
            <a:ext cx="3208783" cy="214036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1" name="左右矢印 30"/>
          <p:cNvSpPr/>
          <p:nvPr/>
        </p:nvSpPr>
        <p:spPr>
          <a:xfrm>
            <a:off x="5325143" y="3789039"/>
            <a:ext cx="1920612" cy="640085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754" y="3511697"/>
            <a:ext cx="1574717" cy="196839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1" name="左矢印 60"/>
          <p:cNvSpPr/>
          <p:nvPr/>
        </p:nvSpPr>
        <p:spPr>
          <a:xfrm rot="3341961">
            <a:off x="4870178" y="1918721"/>
            <a:ext cx="3043035" cy="506294"/>
          </a:xfrm>
          <a:prstGeom prst="lef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2" name="テキスト ボックス 25"/>
          <p:cNvSpPr txBox="1">
            <a:spLocks noChangeArrowheads="1"/>
          </p:cNvSpPr>
          <p:nvPr/>
        </p:nvSpPr>
        <p:spPr bwMode="auto">
          <a:xfrm>
            <a:off x="5731001" y="1340768"/>
            <a:ext cx="1707775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prompt</a:t>
            </a:r>
          </a:p>
          <a:p>
            <a:r>
              <a:rPr lang="en-US" altLang="ja-JP" sz="2400" b="1" dirty="0" smtClean="0"/>
              <a:t>observation</a:t>
            </a:r>
            <a:endParaRPr lang="ja-JP" altLang="en-US" sz="2400" b="1" dirty="0"/>
          </a:p>
        </p:txBody>
      </p:sp>
      <p:sp>
        <p:nvSpPr>
          <p:cNvPr id="63" name="テキスト ボックス 83"/>
          <p:cNvSpPr txBox="1">
            <a:spLocks noChangeArrowheads="1"/>
          </p:cNvSpPr>
          <p:nvPr/>
        </p:nvSpPr>
        <p:spPr bwMode="auto">
          <a:xfrm>
            <a:off x="7372768" y="2276872"/>
            <a:ext cx="1447704" cy="101566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 dirty="0" smtClean="0"/>
              <a:t>UV, optical</a:t>
            </a:r>
          </a:p>
          <a:p>
            <a:r>
              <a:rPr lang="en-US" altLang="ja-JP" sz="2000" b="1" dirty="0" smtClean="0"/>
              <a:t>near-IR</a:t>
            </a:r>
          </a:p>
          <a:p>
            <a:r>
              <a:rPr lang="en-US" altLang="ja-JP" sz="2000" b="1" dirty="0" smtClean="0"/>
              <a:t>Polarization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61190" y="5664150"/>
            <a:ext cx="2759282" cy="10772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HASC East Asia</a:t>
            </a:r>
          </a:p>
          <a:p>
            <a:r>
              <a:rPr kumimoji="1" lang="en-US" altLang="ja-JP" sz="3200" dirty="0" smtClean="0"/>
              <a:t>2.5m Telescope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190098" y="410031"/>
            <a:ext cx="1435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 smtClean="0"/>
              <a:t>2017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34660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宇宙科学センター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r>
              <a:rPr kumimoji="1" lang="ja-JP" altLang="en-US" dirty="0" smtClean="0"/>
              <a:t>突発天体・高エネルギー宇宙現象の多波長観測推進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東広島天</a:t>
            </a:r>
            <a:r>
              <a:rPr lang="ja-JP" altLang="en-US" dirty="0" smtClean="0"/>
              <a:t>文台　</a:t>
            </a:r>
            <a:r>
              <a:rPr lang="en-US" altLang="ja-JP" dirty="0" smtClean="0"/>
              <a:t>1.5m</a:t>
            </a:r>
            <a:r>
              <a:rPr lang="ja-JP" altLang="en-US" dirty="0" smtClean="0"/>
              <a:t>かなた望遠鏡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フェルミ・ガンマ線宇宙望遠鏡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すざく</a:t>
            </a:r>
            <a:r>
              <a:rPr lang="ja-JP" altLang="en-US" dirty="0" smtClean="0"/>
              <a:t>・</a:t>
            </a:r>
            <a:r>
              <a:rPr lang="en-US" altLang="ja-JP" dirty="0" smtClean="0"/>
              <a:t>X</a:t>
            </a:r>
            <a:r>
              <a:rPr lang="ja-JP" altLang="en-US" dirty="0" smtClean="0"/>
              <a:t>線天文衛星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340" y="3230096"/>
            <a:ext cx="4608057" cy="3464973"/>
          </a:xfrm>
          <a:prstGeom prst="rect">
            <a:avLst/>
          </a:prstGeom>
        </p:spPr>
      </p:pic>
      <p:pic>
        <p:nvPicPr>
          <p:cNvPr id="5" name="図 4" descr="Ferm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876" y="5307938"/>
            <a:ext cx="3528392" cy="138713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876" y="3645025"/>
            <a:ext cx="3384375" cy="1425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5574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/>
          <p:cNvSpPr txBox="1"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/>
            <a:r>
              <a:rPr kumimoji="1" altLang="en-US" smtClean="0">
                <a:latin typeface="Calibri" pitchFamily="34" charset="0"/>
                <a:ea typeface="ＭＳ Ｐゴシック" charset="-128"/>
              </a:rPr>
              <a:t>人員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468313" y="1027112"/>
            <a:ext cx="8207375" cy="5642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ja-JP" altLang="en-US" sz="3600" dirty="0">
                <a:solidFill>
                  <a:prstClr val="white"/>
                </a:solidFill>
              </a:rPr>
              <a:t>宇宙科学センター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539750" y="1989138"/>
            <a:ext cx="2689225" cy="3725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ja-JP" altLang="en-US" sz="2400" b="1" dirty="0">
                <a:solidFill>
                  <a:prstClr val="black"/>
                </a:solidFill>
              </a:rPr>
              <a:t>光赤外部門</a:t>
            </a:r>
            <a:endParaRPr lang="en-US" altLang="ja-JP" sz="2400" b="1" dirty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ja-JP" altLang="en-US" sz="1600" dirty="0">
                <a:solidFill>
                  <a:prstClr val="black"/>
                </a:solidFill>
              </a:rPr>
              <a:t>突発天体観測研究体制の強化</a:t>
            </a:r>
            <a:endParaRPr lang="en-US" altLang="ja-JP" sz="16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ja-JP" altLang="en-US" sz="1600" dirty="0">
                <a:solidFill>
                  <a:prstClr val="black"/>
                </a:solidFill>
              </a:rPr>
              <a:t>観測装置開発・赤外センサ開発体制の強化</a:t>
            </a:r>
          </a:p>
          <a:p>
            <a:pPr algn="ctr">
              <a:defRPr/>
            </a:pPr>
            <a:endParaRPr lang="en-US" altLang="ja-JP" b="1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ja-JP" altLang="en-US" b="1" dirty="0">
                <a:solidFill>
                  <a:prstClr val="black"/>
                </a:solidFill>
              </a:rPr>
              <a:t>教授：吉田</a:t>
            </a:r>
            <a:endParaRPr lang="en-US" altLang="ja-JP" b="1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ja-JP" altLang="en-US" b="1" dirty="0">
                <a:solidFill>
                  <a:prstClr val="black"/>
                </a:solidFill>
              </a:rPr>
              <a:t>准教授：川端</a:t>
            </a:r>
            <a:endParaRPr lang="en-US" altLang="ja-JP" b="1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ja-JP" altLang="en-US" b="1" dirty="0">
                <a:solidFill>
                  <a:prstClr val="black"/>
                </a:solidFill>
              </a:rPr>
              <a:t>准教授：植村</a:t>
            </a:r>
            <a:endParaRPr lang="en-US" altLang="ja-JP" b="1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ja-JP" altLang="en-US" b="1" dirty="0">
                <a:solidFill>
                  <a:srgbClr val="4BACC6">
                    <a:lumMod val="75000"/>
                  </a:srgbClr>
                </a:solidFill>
              </a:rPr>
              <a:t>特任助教：秋田谷</a:t>
            </a:r>
            <a:endParaRPr lang="en-US" altLang="ja-JP" b="1" dirty="0">
              <a:solidFill>
                <a:srgbClr val="4BACC6">
                  <a:lumMod val="75000"/>
                </a:srgbClr>
              </a:solidFill>
            </a:endParaRPr>
          </a:p>
          <a:p>
            <a:pPr algn="ctr">
              <a:defRPr/>
            </a:pPr>
            <a:r>
              <a:rPr lang="ja-JP" altLang="en-US" sz="1600" b="1" dirty="0">
                <a:solidFill>
                  <a:srgbClr val="4BACC6">
                    <a:lumMod val="75000"/>
                  </a:srgbClr>
                </a:solidFill>
              </a:rPr>
              <a:t>（大学間連携事業）</a:t>
            </a:r>
            <a:endParaRPr lang="en-US" altLang="ja-JP" sz="1600" b="1" dirty="0">
              <a:solidFill>
                <a:srgbClr val="4BACC6">
                  <a:lumMod val="75000"/>
                </a:srgbClr>
              </a:solidFill>
            </a:endParaRPr>
          </a:p>
          <a:p>
            <a:pPr algn="ctr">
              <a:defRPr/>
            </a:pPr>
            <a:endParaRPr lang="en-US" altLang="ja-JP" sz="1000" b="1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ja-JP" altLang="en-US" sz="1600" b="1" dirty="0">
                <a:solidFill>
                  <a:srgbClr val="F79646"/>
                </a:solidFill>
              </a:rPr>
              <a:t>特任助教</a:t>
            </a:r>
            <a:endParaRPr lang="en-US" altLang="ja-JP" sz="1600" b="1" dirty="0">
              <a:solidFill>
                <a:srgbClr val="F79646"/>
              </a:solidFill>
            </a:endParaRPr>
          </a:p>
          <a:p>
            <a:pPr algn="ctr">
              <a:defRPr/>
            </a:pPr>
            <a:r>
              <a:rPr lang="ja-JP" altLang="en-US" sz="1600" b="1" dirty="0">
                <a:solidFill>
                  <a:srgbClr val="F79646"/>
                </a:solidFill>
              </a:rPr>
              <a:t>（装置開発担当）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3265488" y="1989138"/>
            <a:ext cx="2706687" cy="37353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altLang="ja-JP" sz="2400" b="1" dirty="0">
                <a:solidFill>
                  <a:prstClr val="black"/>
                </a:solidFill>
              </a:rPr>
              <a:t>X</a:t>
            </a:r>
            <a:r>
              <a:rPr lang="ja-JP" altLang="en-US" sz="2400" b="1" dirty="0">
                <a:solidFill>
                  <a:prstClr val="black"/>
                </a:solidFill>
              </a:rPr>
              <a:t>線ガンマ線部門</a:t>
            </a:r>
            <a:endParaRPr lang="en-US" altLang="ja-JP" sz="2400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ja-JP" altLang="en-US" sz="1600" dirty="0">
                <a:solidFill>
                  <a:prstClr val="black"/>
                </a:solidFill>
              </a:rPr>
              <a:t>アストロＨ装置開発体制の強化</a:t>
            </a:r>
            <a:endParaRPr lang="en-US" altLang="ja-JP" sz="16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ja-JP" altLang="en-US" sz="1600" dirty="0">
                <a:solidFill>
                  <a:prstClr val="black"/>
                </a:solidFill>
              </a:rPr>
              <a:t>フェルミ宇宙望遠鏡運用・研究体制の強化</a:t>
            </a:r>
          </a:p>
          <a:p>
            <a:pPr algn="ctr">
              <a:defRPr/>
            </a:pPr>
            <a:endParaRPr lang="en-US" altLang="ja-JP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ja-JP" altLang="en-US" b="1" dirty="0">
                <a:solidFill>
                  <a:srgbClr val="C0504D">
                    <a:lumMod val="60000"/>
                    <a:lumOff val="40000"/>
                  </a:srgbClr>
                </a:solidFill>
              </a:rPr>
              <a:t>併任教授：深澤</a:t>
            </a:r>
            <a:endParaRPr lang="en-US" altLang="ja-JP" b="1" dirty="0">
              <a:solidFill>
                <a:srgbClr val="C0504D">
                  <a:lumMod val="60000"/>
                  <a:lumOff val="40000"/>
                </a:srgbClr>
              </a:solidFill>
            </a:endParaRPr>
          </a:p>
          <a:p>
            <a:pPr algn="ctr">
              <a:defRPr/>
            </a:pPr>
            <a:r>
              <a:rPr lang="ja-JP" altLang="en-US" b="1" dirty="0">
                <a:solidFill>
                  <a:prstClr val="black"/>
                </a:solidFill>
              </a:rPr>
              <a:t>准教授：水野</a:t>
            </a:r>
            <a:endParaRPr lang="en-US" altLang="ja-JP" b="1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ja-JP" altLang="en-US" b="1" dirty="0">
                <a:solidFill>
                  <a:srgbClr val="4BACC6">
                    <a:lumMod val="75000"/>
                  </a:srgbClr>
                </a:solidFill>
              </a:rPr>
              <a:t>特任助教：田中</a:t>
            </a:r>
            <a:endParaRPr lang="en-US" altLang="ja-JP" b="1" dirty="0">
              <a:solidFill>
                <a:srgbClr val="4BACC6">
                  <a:lumMod val="75000"/>
                </a:srgbClr>
              </a:solidFill>
            </a:endParaRPr>
          </a:p>
          <a:p>
            <a:pPr algn="ctr">
              <a:defRPr/>
            </a:pPr>
            <a:r>
              <a:rPr lang="ja-JP" altLang="en-US" b="1" dirty="0">
                <a:solidFill>
                  <a:srgbClr val="4BACC6">
                    <a:lumMod val="75000"/>
                  </a:srgbClr>
                </a:solidFill>
              </a:rPr>
              <a:t>特任教授：大杉</a:t>
            </a:r>
            <a:endParaRPr lang="en-US" altLang="ja-JP" b="1" dirty="0">
              <a:solidFill>
                <a:srgbClr val="4BACC6">
                  <a:lumMod val="75000"/>
                </a:srgbClr>
              </a:solidFill>
            </a:endParaRPr>
          </a:p>
          <a:p>
            <a:pPr algn="ctr">
              <a:defRPr/>
            </a:pPr>
            <a:r>
              <a:rPr lang="ja-JP" altLang="en-US" sz="1600" dirty="0">
                <a:solidFill>
                  <a:srgbClr val="C0504D">
                    <a:lumMod val="60000"/>
                    <a:lumOff val="40000"/>
                  </a:srgbClr>
                </a:solidFill>
              </a:rPr>
              <a:t>研究員：大野</a:t>
            </a:r>
            <a:endParaRPr lang="en-US" altLang="ja-JP" sz="1600" dirty="0">
              <a:solidFill>
                <a:srgbClr val="C0504D">
                  <a:lumMod val="60000"/>
                  <a:lumOff val="40000"/>
                </a:srgbClr>
              </a:solidFill>
            </a:endParaRPr>
          </a:p>
          <a:p>
            <a:pPr algn="ctr">
              <a:defRPr/>
            </a:pPr>
            <a:r>
              <a:rPr lang="ja-JP" altLang="en-US" sz="1600" dirty="0">
                <a:solidFill>
                  <a:srgbClr val="C0504D">
                    <a:lumMod val="60000"/>
                    <a:lumOff val="40000"/>
                  </a:srgbClr>
                </a:solidFill>
              </a:rPr>
              <a:t>研究員：高橋</a:t>
            </a:r>
            <a:endParaRPr lang="en-US" altLang="ja-JP" sz="1600" dirty="0">
              <a:solidFill>
                <a:srgbClr val="C0504D">
                  <a:lumMod val="60000"/>
                  <a:lumOff val="40000"/>
                </a:srgbClr>
              </a:solidFill>
            </a:endParaRPr>
          </a:p>
          <a:p>
            <a:pPr algn="ctr">
              <a:defRPr/>
            </a:pPr>
            <a:endParaRPr lang="ja-JP" altLang="en-US" b="1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019800" y="1981200"/>
            <a:ext cx="2600325" cy="37242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Arial" charset="0"/>
              </a:rPr>
              <a:t>理論天文学研究部門</a:t>
            </a:r>
            <a:endParaRPr lang="en-US" altLang="ja-JP" sz="2400" b="1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ja-JP" altLang="en-US" sz="1600" dirty="0">
                <a:solidFill>
                  <a:prstClr val="black"/>
                </a:solidFill>
                <a:latin typeface="Arial" charset="0"/>
              </a:rPr>
              <a:t>高エネルギー天体現象の理論・シミュレーション研究の強化</a:t>
            </a:r>
            <a:endParaRPr lang="en-US" altLang="ja-JP" sz="1600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ja-JP" altLang="en-US" sz="1600" dirty="0">
                <a:solidFill>
                  <a:prstClr val="black"/>
                </a:solidFill>
                <a:latin typeface="Arial" charset="0"/>
              </a:rPr>
              <a:t>光赤外・</a:t>
            </a:r>
            <a:r>
              <a:rPr lang="en-US" altLang="ja-JP" sz="1600" dirty="0">
                <a:solidFill>
                  <a:prstClr val="black"/>
                </a:solidFill>
                <a:latin typeface="Arial" charset="0"/>
              </a:rPr>
              <a:t>X</a:t>
            </a:r>
            <a:r>
              <a:rPr lang="ja-JP" altLang="en-US" sz="1600" dirty="0">
                <a:solidFill>
                  <a:prstClr val="black"/>
                </a:solidFill>
                <a:latin typeface="Arial" charset="0"/>
              </a:rPr>
              <a:t>線ガンマ線観測に即応した理論研究の展開</a:t>
            </a:r>
            <a:endParaRPr lang="en-US" altLang="ja-JP" sz="1600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altLang="ja-JP" sz="160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b="1" dirty="0">
                <a:solidFill>
                  <a:srgbClr val="4BACC6">
                    <a:lumMod val="75000"/>
                  </a:srgbClr>
                </a:solidFill>
                <a:latin typeface="Arial" charset="0"/>
              </a:rPr>
              <a:t>特任教授：観山</a:t>
            </a:r>
            <a:endParaRPr lang="en-US" altLang="ja-JP" b="1" dirty="0">
              <a:solidFill>
                <a:srgbClr val="4BACC6">
                  <a:lumMod val="75000"/>
                </a:srgbClr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b="1" dirty="0">
                <a:solidFill>
                  <a:srgbClr val="C0504D">
                    <a:lumMod val="60000"/>
                    <a:lumOff val="40000"/>
                  </a:srgbClr>
                </a:solidFill>
                <a:latin typeface="Arial" charset="0"/>
              </a:rPr>
              <a:t>併任教授：小嶌</a:t>
            </a:r>
            <a:endParaRPr lang="en-US" altLang="ja-JP" b="1" dirty="0">
              <a:solidFill>
                <a:srgbClr val="C0504D">
                  <a:lumMod val="60000"/>
                  <a:lumOff val="40000"/>
                </a:srgbClr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600" dirty="0">
                <a:solidFill>
                  <a:srgbClr val="C0504D">
                    <a:lumMod val="60000"/>
                    <a:lumOff val="40000"/>
                  </a:srgbClr>
                </a:solidFill>
                <a:latin typeface="Arial" charset="0"/>
              </a:rPr>
              <a:t>研究員：山本</a:t>
            </a:r>
            <a:endParaRPr lang="en-US" altLang="ja-JP" sz="1600" dirty="0">
              <a:solidFill>
                <a:srgbClr val="C0504D">
                  <a:lumMod val="60000"/>
                  <a:lumOff val="40000"/>
                </a:srgbClr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600" dirty="0">
                <a:solidFill>
                  <a:srgbClr val="C0504D">
                    <a:lumMod val="60000"/>
                    <a:lumOff val="40000"/>
                  </a:srgbClr>
                </a:solidFill>
                <a:latin typeface="Arial" charset="0"/>
              </a:rPr>
              <a:t>研究員：加藤</a:t>
            </a:r>
            <a:endParaRPr lang="en-US" altLang="ja-JP" sz="1600" dirty="0">
              <a:solidFill>
                <a:srgbClr val="C0504D">
                  <a:lumMod val="60000"/>
                  <a:lumOff val="40000"/>
                </a:srgbClr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63688" y="6021288"/>
            <a:ext cx="544411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事務職員：石井尚美　　　広島大学・学術支援グループ</a:t>
            </a:r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49743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568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サイエンストピックス</a:t>
            </a:r>
            <a:endParaRPr kumimoji="1" lang="ja-JP" altLang="en-US" dirty="0"/>
          </a:p>
        </p:txBody>
      </p:sp>
      <p:pic>
        <p:nvPicPr>
          <p:cNvPr id="4" name="Picture 5" descr="3c279mo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49" y="1916832"/>
            <a:ext cx="7363035" cy="427757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5362670" y="6165304"/>
            <a:ext cx="36738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i="1" dirty="0" err="1"/>
              <a:t>Abdo</a:t>
            </a:r>
            <a:r>
              <a:rPr lang="en-US" altLang="ja-JP" sz="1600" i="1" dirty="0"/>
              <a:t>, A. A.,</a:t>
            </a:r>
            <a:r>
              <a:rPr lang="en-US" altLang="ja-JP" sz="1600" dirty="0"/>
              <a:t> </a:t>
            </a:r>
            <a:r>
              <a:rPr lang="en-US" altLang="ja-JP" sz="1600" i="1" dirty="0"/>
              <a:t>et al.</a:t>
            </a:r>
            <a:r>
              <a:rPr lang="en-US" altLang="ja-JP" sz="1600" dirty="0"/>
              <a:t>, 2010, Nature, 463, </a:t>
            </a:r>
            <a:r>
              <a:rPr lang="en-US" altLang="ja-JP" sz="1600" dirty="0" smtClean="0"/>
              <a:t>919 </a:t>
            </a:r>
            <a:endParaRPr lang="en-US" altLang="ja-JP" sz="1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1" y="1089610"/>
            <a:ext cx="81294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ブレーザー</a:t>
            </a:r>
            <a:r>
              <a:rPr kumimoji="1" lang="en-US" altLang="ja-JP" sz="2400" dirty="0" smtClean="0"/>
              <a:t>3C279</a:t>
            </a:r>
            <a:r>
              <a:rPr lang="ja-JP" altLang="en-US" sz="2400" dirty="0" smtClean="0"/>
              <a:t>のガンマ線（</a:t>
            </a:r>
            <a:r>
              <a:rPr lang="en-US" altLang="ja-JP" sz="2400" dirty="0" smtClean="0"/>
              <a:t>Fermi</a:t>
            </a:r>
            <a:r>
              <a:rPr lang="ja-JP" altLang="en-US" sz="2400" dirty="0" smtClean="0"/>
              <a:t>）と可視（かなた）同時観測</a:t>
            </a:r>
            <a:endParaRPr lang="en-US" altLang="ja-JP" sz="2400" dirty="0" smtClean="0"/>
          </a:p>
          <a:p>
            <a:r>
              <a:rPr lang="ja-JP" altLang="en-US" sz="2400" dirty="0" smtClean="0"/>
              <a:t>可視光偏光角の回転</a:t>
            </a:r>
            <a:r>
              <a:rPr lang="ja-JP" altLang="en-US" sz="2400" dirty="0" smtClean="0">
                <a:sym typeface="Wingdings" pitchFamily="2" charset="2"/>
              </a:rPr>
              <a:t>ジェット構造</a:t>
            </a:r>
            <a:endParaRPr lang="en-US" altLang="ja-JP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015376" y="2708920"/>
            <a:ext cx="1016176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Fermi</a:t>
            </a:r>
            <a:endParaRPr kumimoji="1" lang="ja-JP" altLang="en-US" sz="2800" dirty="0"/>
          </a:p>
        </p:txBody>
      </p:sp>
      <p:sp>
        <p:nvSpPr>
          <p:cNvPr id="7" name="左矢印 6"/>
          <p:cNvSpPr/>
          <p:nvPr/>
        </p:nvSpPr>
        <p:spPr>
          <a:xfrm>
            <a:off x="7380312" y="2737356"/>
            <a:ext cx="635064" cy="4616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055010" y="4365104"/>
            <a:ext cx="105349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かなた</a:t>
            </a:r>
            <a:endParaRPr kumimoji="1" lang="ja-JP" altLang="en-US" sz="2400" dirty="0"/>
          </a:p>
        </p:txBody>
      </p:sp>
      <p:sp>
        <p:nvSpPr>
          <p:cNvPr id="10" name="左矢印 9"/>
          <p:cNvSpPr/>
          <p:nvPr/>
        </p:nvSpPr>
        <p:spPr>
          <a:xfrm>
            <a:off x="7380312" y="4365104"/>
            <a:ext cx="635064" cy="4616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5364088" y="4595936"/>
            <a:ext cx="792088" cy="12093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6475" y="6135687"/>
            <a:ext cx="501772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ガンマ線フレアと同期した偏光角回転</a:t>
            </a:r>
            <a:endParaRPr kumimoji="1" lang="ja-JP" altLang="en-US" sz="2400" dirty="0"/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4139952" y="5445224"/>
            <a:ext cx="1222718" cy="6904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27166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ature.com/nature/journal/v463/n7283/images/463886a-f1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44" y="1412776"/>
            <a:ext cx="7620000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547664" y="520740"/>
            <a:ext cx="6269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3C279</a:t>
            </a:r>
            <a:r>
              <a:rPr lang="ja-JP" altLang="en-US" sz="3600" dirty="0" smtClean="0"/>
              <a:t>の曲がったジェットモデル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51920" y="1628800"/>
            <a:ext cx="2972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bg1"/>
                </a:solidFill>
              </a:rPr>
              <a:t>らせん状磁場構造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flipH="1">
            <a:off x="4932040" y="2152020"/>
            <a:ext cx="406024" cy="123719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2891448" y="5543654"/>
            <a:ext cx="56284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フレア放射領域が曲がったジェットを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通過</a:t>
            </a:r>
            <a:r>
              <a:rPr lang="ja-JP" altLang="en-US" sz="2800" dirty="0"/>
              <a:t>するとき</a:t>
            </a:r>
            <a:r>
              <a:rPr lang="ja-JP" altLang="en-US" sz="2800" dirty="0" smtClean="0"/>
              <a:t>に偏光角が回転</a:t>
            </a:r>
            <a:endParaRPr kumimoji="1" lang="ja-JP" altLang="en-US" sz="2800" dirty="0"/>
          </a:p>
        </p:txBody>
      </p:sp>
      <p:cxnSp>
        <p:nvCxnSpPr>
          <p:cNvPr id="10" name="直線矢印コネクタ 9"/>
          <p:cNvCxnSpPr/>
          <p:nvPr/>
        </p:nvCxnSpPr>
        <p:spPr>
          <a:xfrm flipH="1" flipV="1">
            <a:off x="3059832" y="3645024"/>
            <a:ext cx="792088" cy="189863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24866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61" y="188640"/>
            <a:ext cx="5292080" cy="27504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833" y="3028197"/>
            <a:ext cx="3995936" cy="382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フリーフォーム 2"/>
          <p:cNvSpPr/>
          <p:nvPr/>
        </p:nvSpPr>
        <p:spPr>
          <a:xfrm>
            <a:off x="4979440" y="1889760"/>
            <a:ext cx="400280" cy="1920240"/>
          </a:xfrm>
          <a:custGeom>
            <a:avLst/>
            <a:gdLst>
              <a:gd name="connsiteX0" fmla="*/ 247880 w 400280"/>
              <a:gd name="connsiteY0" fmla="*/ 0 h 1920240"/>
              <a:gd name="connsiteX1" fmla="*/ 49760 w 400280"/>
              <a:gd name="connsiteY1" fmla="*/ 381000 h 1920240"/>
              <a:gd name="connsiteX2" fmla="*/ 4040 w 400280"/>
              <a:gd name="connsiteY2" fmla="*/ 822960 h 1920240"/>
              <a:gd name="connsiteX3" fmla="*/ 125960 w 400280"/>
              <a:gd name="connsiteY3" fmla="*/ 1295400 h 1920240"/>
              <a:gd name="connsiteX4" fmla="*/ 400280 w 400280"/>
              <a:gd name="connsiteY4" fmla="*/ 1920240 h 192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280" h="1920240">
                <a:moveTo>
                  <a:pt x="247880" y="0"/>
                </a:moveTo>
                <a:cubicBezTo>
                  <a:pt x="169140" y="121920"/>
                  <a:pt x="90400" y="243840"/>
                  <a:pt x="49760" y="381000"/>
                </a:cubicBezTo>
                <a:cubicBezTo>
                  <a:pt x="9120" y="518160"/>
                  <a:pt x="-8660" y="670560"/>
                  <a:pt x="4040" y="822960"/>
                </a:cubicBezTo>
                <a:cubicBezTo>
                  <a:pt x="16740" y="975360"/>
                  <a:pt x="59920" y="1112520"/>
                  <a:pt x="125960" y="1295400"/>
                </a:cubicBezTo>
                <a:cubicBezTo>
                  <a:pt x="192000" y="1478280"/>
                  <a:pt x="296140" y="1699260"/>
                  <a:pt x="400280" y="1920240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319149" y="1358771"/>
            <a:ext cx="3128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err="1"/>
              <a:t>Uehara</a:t>
            </a:r>
            <a:r>
              <a:rPr lang="en-US" altLang="ja-JP" sz="1600" dirty="0"/>
              <a:t>, T., et al., 2012, </a:t>
            </a:r>
            <a:r>
              <a:rPr lang="en-US" altLang="ja-JP" sz="1600" dirty="0" err="1"/>
              <a:t>ApJ</a:t>
            </a:r>
            <a:r>
              <a:rPr lang="en-US" altLang="ja-JP" sz="1600" dirty="0"/>
              <a:t>, 752, L6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9512" y="404664"/>
            <a:ext cx="34868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ガンマ線バースト残光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の早期可視偏光検出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19149" y="3305284"/>
            <a:ext cx="35397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バーストから</a:t>
            </a:r>
            <a:r>
              <a:rPr kumimoji="1" lang="en-US" altLang="ja-JP" sz="2400" dirty="0" smtClean="0"/>
              <a:t>1000</a:t>
            </a:r>
            <a:r>
              <a:rPr kumimoji="1" lang="ja-JP" altLang="en-US" sz="2400" dirty="0" smtClean="0"/>
              <a:t>秒以内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の有意な可視偏光検出は</a:t>
            </a:r>
            <a:endParaRPr lang="en-US" altLang="ja-JP" sz="2400" dirty="0" smtClean="0"/>
          </a:p>
          <a:p>
            <a:r>
              <a:rPr kumimoji="1" lang="ja-JP" altLang="en-US" sz="2400" dirty="0"/>
              <a:t>世界初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9149" y="4964410"/>
            <a:ext cx="3469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高い偏光度～</a:t>
            </a:r>
            <a:r>
              <a:rPr kumimoji="1" lang="en-US" altLang="ja-JP" sz="2400" dirty="0" smtClean="0"/>
              <a:t>10</a:t>
            </a:r>
            <a:r>
              <a:rPr kumimoji="1" lang="ja-JP" altLang="en-US" sz="2400" dirty="0" smtClean="0"/>
              <a:t>％</a:t>
            </a:r>
            <a:endParaRPr kumimoji="1" lang="en-US" altLang="ja-JP" sz="2400" dirty="0" smtClean="0"/>
          </a:p>
          <a:p>
            <a:r>
              <a:rPr lang="ja-JP" altLang="en-US" sz="2400" dirty="0"/>
              <a:t>大局的</a:t>
            </a:r>
            <a:r>
              <a:rPr lang="ja-JP" altLang="en-US" sz="2400" dirty="0" smtClean="0"/>
              <a:t>に揃った磁場構造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7559343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6" descr="masspr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136" y="1196752"/>
            <a:ext cx="864495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1608280" y="416858"/>
            <a:ext cx="5931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/>
              <a:t>ガンマ線バーストの模式図</a:t>
            </a:r>
            <a:endParaRPr kumimoji="1" lang="ja-JP" altLang="en-US" sz="4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38875" y="4944070"/>
            <a:ext cx="16209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大質量星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重力崩壊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91880" y="5010089"/>
            <a:ext cx="3065263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ジェットの生成機構</a:t>
            </a:r>
            <a:endParaRPr kumimoji="1" lang="en-US" altLang="ja-JP" sz="2800" dirty="0" smtClean="0"/>
          </a:p>
          <a:p>
            <a:r>
              <a:rPr lang="ja-JP" altLang="en-US" sz="2800" dirty="0"/>
              <a:t>ジェット</a:t>
            </a:r>
            <a:r>
              <a:rPr lang="ja-JP" altLang="en-US" sz="2800" dirty="0" smtClean="0"/>
              <a:t>の構造</a:t>
            </a:r>
            <a:endParaRPr lang="en-US" altLang="ja-JP" sz="2800" dirty="0" smtClean="0"/>
          </a:p>
          <a:p>
            <a:r>
              <a:rPr lang="ja-JP" altLang="en-US" sz="2800" dirty="0"/>
              <a:t>エンジン</a:t>
            </a:r>
            <a:r>
              <a:rPr lang="ja-JP" altLang="en-US" sz="2800" dirty="0" smtClean="0"/>
              <a:t>の</a:t>
            </a:r>
            <a:r>
              <a:rPr lang="ja-JP" altLang="en-US" sz="2800" dirty="0"/>
              <a:t>活動</a:t>
            </a:r>
            <a:endParaRPr kumimoji="1" lang="ja-JP" altLang="en-US" sz="2800" dirty="0"/>
          </a:p>
        </p:txBody>
      </p:sp>
      <p:sp>
        <p:nvSpPr>
          <p:cNvPr id="6" name="上矢印 5"/>
          <p:cNvSpPr/>
          <p:nvPr/>
        </p:nvSpPr>
        <p:spPr>
          <a:xfrm>
            <a:off x="2007037" y="4208257"/>
            <a:ext cx="484632" cy="684795"/>
          </a:xfrm>
          <a:prstGeom prst="up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583269" y="5313982"/>
            <a:ext cx="877163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5400" dirty="0" smtClean="0"/>
              <a:t>謎</a:t>
            </a:r>
            <a:endParaRPr kumimoji="1" lang="ja-JP" altLang="en-US" sz="5400" dirty="0"/>
          </a:p>
        </p:txBody>
      </p:sp>
      <p:sp>
        <p:nvSpPr>
          <p:cNvPr id="8" name="右矢印 7"/>
          <p:cNvSpPr/>
          <p:nvPr/>
        </p:nvSpPr>
        <p:spPr>
          <a:xfrm>
            <a:off x="6561304" y="548732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1739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光赤外観測部門の将来像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001419"/>
          </a:xfrm>
        </p:spPr>
        <p:txBody>
          <a:bodyPr>
            <a:normAutofit fontScale="92500"/>
          </a:bodyPr>
          <a:lstStyle/>
          <a:p>
            <a:r>
              <a:rPr kumimoji="1" lang="ja-JP" altLang="en-US" dirty="0" smtClean="0"/>
              <a:t>海外にかなた望遠鏡の後継機を設置して、時間軸天文学を更に進める。</a:t>
            </a:r>
            <a:endParaRPr kumimoji="1" lang="en-US" altLang="ja-JP" dirty="0" smtClean="0"/>
          </a:p>
          <a:p>
            <a:r>
              <a:rPr lang="ja-JP" altLang="en-US" dirty="0"/>
              <a:t>マシンタイム</a:t>
            </a:r>
            <a:r>
              <a:rPr lang="ja-JP" altLang="en-US" dirty="0" smtClean="0"/>
              <a:t>の確保</a:t>
            </a:r>
            <a:r>
              <a:rPr lang="ja-JP" altLang="en-US" dirty="0" smtClean="0">
                <a:sym typeface="Wingdings" pitchFamily="2" charset="2"/>
              </a:rPr>
              <a:t>時間軸天文学にとって最重要</a:t>
            </a:r>
            <a:endParaRPr lang="en-US" altLang="ja-JP" dirty="0" smtClean="0">
              <a:sym typeface="Wingdings" pitchFamily="2" charset="2"/>
            </a:endParaRPr>
          </a:p>
          <a:p>
            <a:r>
              <a:rPr kumimoji="1" lang="ja-JP" altLang="en-US" dirty="0" smtClean="0">
                <a:sym typeface="Wingdings" pitchFamily="2" charset="2"/>
              </a:rPr>
              <a:t>より大口径へ偏光、分光を中心としたサイエンス</a:t>
            </a:r>
            <a:endParaRPr kumimoji="1" lang="en-US" altLang="ja-JP" dirty="0" smtClean="0"/>
          </a:p>
          <a:p>
            <a:r>
              <a:rPr lang="ja-JP" altLang="en-US" dirty="0"/>
              <a:t>なぜ</a:t>
            </a:r>
            <a:r>
              <a:rPr lang="ja-JP" altLang="en-US" dirty="0" smtClean="0"/>
              <a:t>海外？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天候・観測条件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晴天率＞</a:t>
            </a:r>
            <a:r>
              <a:rPr lang="en-US" altLang="ja-JP" dirty="0" smtClean="0"/>
              <a:t>40</a:t>
            </a:r>
            <a:r>
              <a:rPr lang="ja-JP" altLang="en-US" dirty="0" smtClean="0"/>
              <a:t>％、シーイング＜</a:t>
            </a:r>
            <a:r>
              <a:rPr lang="en-US" altLang="ja-JP" dirty="0" smtClean="0"/>
              <a:t>1</a:t>
            </a:r>
            <a:r>
              <a:rPr lang="ja-JP" altLang="en-US" dirty="0" smtClean="0"/>
              <a:t>秒、空の明るさ＞</a:t>
            </a:r>
            <a:r>
              <a:rPr lang="en-US" altLang="ja-JP" dirty="0" smtClean="0"/>
              <a:t>20.5</a:t>
            </a:r>
            <a:r>
              <a:rPr lang="ja-JP" altLang="en-US" dirty="0" smtClean="0"/>
              <a:t> </a:t>
            </a:r>
            <a:r>
              <a:rPr lang="en-US" altLang="ja-JP" dirty="0" smtClean="0"/>
              <a:t>mag/</a:t>
            </a:r>
            <a:r>
              <a:rPr lang="en-US" altLang="ja-JP" dirty="0" err="1" smtClean="0"/>
              <a:t>arcsec@V</a:t>
            </a:r>
            <a:r>
              <a:rPr lang="ja-JP" altLang="en-US" dirty="0" err="1" smtClean="0"/>
              <a:t>、</a:t>
            </a:r>
            <a:r>
              <a:rPr lang="ja-JP" altLang="en-US" dirty="0" smtClean="0"/>
              <a:t>大気透過率（</a:t>
            </a:r>
            <a:r>
              <a:rPr lang="en-US" altLang="ja-JP" dirty="0" smtClean="0"/>
              <a:t>UV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NIR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経度</a:t>
            </a:r>
            <a:r>
              <a:rPr kumimoji="1" lang="ja-JP" altLang="en-US" dirty="0"/>
              <a:t>方向へ</a:t>
            </a:r>
            <a:r>
              <a:rPr kumimoji="1" lang="ja-JP" altLang="en-US" dirty="0" smtClean="0"/>
              <a:t>の拡張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5916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特徴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突発</a:t>
            </a:r>
            <a:r>
              <a:rPr lang="ja-JP" altLang="en-US" dirty="0" smtClean="0"/>
              <a:t>天体専用望遠鏡</a:t>
            </a:r>
            <a:endParaRPr lang="en-US" altLang="ja-JP" dirty="0" smtClean="0"/>
          </a:p>
          <a:p>
            <a:r>
              <a:rPr kumimoji="1" lang="ja-JP" altLang="en-US" sz="3600" dirty="0">
                <a:solidFill>
                  <a:srgbClr val="FF0000"/>
                </a:solidFill>
              </a:rPr>
              <a:t>偏光</a:t>
            </a:r>
            <a:r>
              <a:rPr kumimoji="1" lang="ja-JP" altLang="en-US" dirty="0" smtClean="0"/>
              <a:t>機能を重視　広視野モニター望遠鏡と相補的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迅速に</a:t>
            </a:r>
            <a:endParaRPr lang="en-US" altLang="ja-JP" dirty="0" smtClean="0"/>
          </a:p>
          <a:p>
            <a:pPr lvl="1"/>
            <a:r>
              <a:rPr lang="ja-JP" altLang="en-US" dirty="0"/>
              <a:t>長期</a:t>
            </a:r>
            <a:r>
              <a:rPr lang="ja-JP" altLang="en-US" dirty="0" smtClean="0"/>
              <a:t>に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密な時間間隔で</a:t>
            </a:r>
            <a:endParaRPr lang="en-US" altLang="ja-JP" dirty="0" smtClean="0"/>
          </a:p>
          <a:p>
            <a:r>
              <a:rPr lang="ja-JP" altLang="en-US" dirty="0" smtClean="0"/>
              <a:t>紫外（</a:t>
            </a:r>
            <a:r>
              <a:rPr lang="en-US" altLang="ja-JP" dirty="0" smtClean="0"/>
              <a:t>UV</a:t>
            </a:r>
            <a:r>
              <a:rPr lang="ja-JP" altLang="en-US" dirty="0" smtClean="0"/>
              <a:t>）および近赤外の重視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043811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710</Words>
  <Application>Microsoft Office PowerPoint</Application>
  <PresentationFormat>画面に合わせる (4:3)</PresentationFormat>
  <Paragraphs>174</Paragraphs>
  <Slides>17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3</vt:i4>
      </vt:variant>
      <vt:variant>
        <vt:lpstr>スライド タイトル</vt:lpstr>
      </vt:variant>
      <vt:variant>
        <vt:i4>17</vt:i4>
      </vt:variant>
    </vt:vector>
  </HeadingPairs>
  <TitlesOfParts>
    <vt:vector size="20" baseType="lpstr">
      <vt:lpstr>Office ​​テーマ</vt:lpstr>
      <vt:lpstr>1_Office テーマ</vt:lpstr>
      <vt:lpstr>Soaring</vt:lpstr>
      <vt:lpstr>広島大学東アジア中口径 望遠鏡計画</vt:lpstr>
      <vt:lpstr>宇宙科学センター</vt:lpstr>
      <vt:lpstr>人員</vt:lpstr>
      <vt:lpstr>サイエンストピックス</vt:lpstr>
      <vt:lpstr>PowerPoint プレゼンテーション</vt:lpstr>
      <vt:lpstr>PowerPoint プレゼンテーション</vt:lpstr>
      <vt:lpstr>PowerPoint プレゼンテーション</vt:lpstr>
      <vt:lpstr>光赤外観測部門の将来像</vt:lpstr>
      <vt:lpstr>特徴</vt:lpstr>
      <vt:lpstr>望遠鏡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スケジュール &amp; 予算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広島大学東アジア中口径望遠鏡計画</dc:title>
  <dc:creator>yoshida</dc:creator>
  <cp:lastModifiedBy>yoshida</cp:lastModifiedBy>
  <cp:revision>24</cp:revision>
  <dcterms:created xsi:type="dcterms:W3CDTF">2012-08-06T15:26:22Z</dcterms:created>
  <dcterms:modified xsi:type="dcterms:W3CDTF">2012-08-09T08:08:16Z</dcterms:modified>
</cp:coreProperties>
</file>