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67" r:id="rId5"/>
    <p:sldId id="266" r:id="rId6"/>
    <p:sldId id="268" r:id="rId7"/>
    <p:sldId id="269" r:id="rId8"/>
    <p:sldId id="270" r:id="rId9"/>
    <p:sldId id="277" r:id="rId10"/>
    <p:sldId id="262" r:id="rId11"/>
    <p:sldId id="263" r:id="rId12"/>
    <p:sldId id="271" r:id="rId13"/>
    <p:sldId id="278" r:id="rId14"/>
    <p:sldId id="279" r:id="rId1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00A2B-90B0-4631-A940-E581A221287D}" type="datetimeFigureOut">
              <a:rPr kumimoji="1" lang="ja-JP" altLang="en-US" smtClean="0"/>
              <a:t>2012/8/10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6392-1387-4768-831D-341DEAE787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2273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00A2B-90B0-4631-A940-E581A221287D}" type="datetimeFigureOut">
              <a:rPr kumimoji="1" lang="ja-JP" altLang="en-US" smtClean="0"/>
              <a:t>2012/8/10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6392-1387-4768-831D-341DEAE787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5169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00A2B-90B0-4631-A940-E581A221287D}" type="datetimeFigureOut">
              <a:rPr kumimoji="1" lang="ja-JP" altLang="en-US" smtClean="0"/>
              <a:t>2012/8/10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6392-1387-4768-831D-341DEAE787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0695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00A2B-90B0-4631-A940-E581A221287D}" type="datetimeFigureOut">
              <a:rPr kumimoji="1" lang="ja-JP" altLang="en-US" smtClean="0"/>
              <a:t>2012/8/10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6392-1387-4768-831D-341DEAE787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9023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00A2B-90B0-4631-A940-E581A221287D}" type="datetimeFigureOut">
              <a:rPr kumimoji="1" lang="ja-JP" altLang="en-US" smtClean="0"/>
              <a:t>2012/8/10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6392-1387-4768-831D-341DEAE787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6524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00A2B-90B0-4631-A940-E581A221287D}" type="datetimeFigureOut">
              <a:rPr kumimoji="1" lang="ja-JP" altLang="en-US" smtClean="0"/>
              <a:t>2012/8/10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6392-1387-4768-831D-341DEAE787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7272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00A2B-90B0-4631-A940-E581A221287D}" type="datetimeFigureOut">
              <a:rPr kumimoji="1" lang="ja-JP" altLang="en-US" smtClean="0"/>
              <a:t>2012/8/10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6392-1387-4768-831D-341DEAE787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1699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00A2B-90B0-4631-A940-E581A221287D}" type="datetimeFigureOut">
              <a:rPr kumimoji="1" lang="ja-JP" altLang="en-US" smtClean="0"/>
              <a:t>2012/8/10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6392-1387-4768-831D-341DEAE787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1749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00A2B-90B0-4631-A940-E581A221287D}" type="datetimeFigureOut">
              <a:rPr kumimoji="1" lang="ja-JP" altLang="en-US" smtClean="0"/>
              <a:t>2012/8/10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6392-1387-4768-831D-341DEAE787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4692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00A2B-90B0-4631-A940-E581A221287D}" type="datetimeFigureOut">
              <a:rPr kumimoji="1" lang="ja-JP" altLang="en-US" smtClean="0"/>
              <a:t>2012/8/10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6392-1387-4768-831D-341DEAE787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5026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00A2B-90B0-4631-A940-E581A221287D}" type="datetimeFigureOut">
              <a:rPr kumimoji="1" lang="ja-JP" altLang="en-US" smtClean="0"/>
              <a:t>2012/8/10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6392-1387-4768-831D-341DEAE787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3908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00A2B-90B0-4631-A940-E581A221287D}" type="datetimeFigureOut">
              <a:rPr kumimoji="1" lang="ja-JP" altLang="en-US" smtClean="0"/>
              <a:t>2012/8/10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86392-1387-4768-831D-341DEAE787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2808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w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7.jpeg"/><Relationship Id="rId7" Type="http://schemas.openxmlformats.org/officeDocument/2006/relationships/image" Target="../media/image22.w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1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5.png"/><Relationship Id="rId7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95536" y="476672"/>
            <a:ext cx="6179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光天連シンポジウム</a:t>
            </a:r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「</a:t>
            </a:r>
            <a:r>
              <a:rPr lang="en-US" altLang="ja-JP" dirty="0" smtClean="0">
                <a:latin typeface="HG丸ｺﾞｼｯｸM-PRO" pitchFamily="50" charset="-128"/>
                <a:ea typeface="HG丸ｺﾞｼｯｸM-PRO" pitchFamily="50" charset="-128"/>
              </a:rPr>
              <a:t>2020</a:t>
            </a:r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年に向けてのロードマップ」</a:t>
            </a:r>
            <a:endParaRPr kumimoji="1" lang="ja-JP" altLang="en-US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83568" y="2116872"/>
            <a:ext cx="8032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 smtClean="0">
                <a:latin typeface="HG丸ｺﾞｼｯｸM-PRO" pitchFamily="50" charset="-128"/>
                <a:ea typeface="HG丸ｺﾞｼｯｸM-PRO" pitchFamily="50" charset="-128"/>
              </a:rPr>
              <a:t>大学の開発アクティビティと大型計画</a:t>
            </a:r>
            <a:endParaRPr kumimoji="1" lang="ja-JP" altLang="en-US" sz="3600" b="1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305572" y="4725144"/>
            <a:ext cx="249299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東京大学天文センター</a:t>
            </a:r>
            <a:endParaRPr kumimoji="1" lang="en-US" altLang="ja-JP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algn="ctr"/>
            <a:r>
              <a:rPr lang="ja-JP" altLang="en-US" sz="2800" dirty="0">
                <a:latin typeface="HG丸ｺﾞｼｯｸM-PRO" pitchFamily="50" charset="-128"/>
                <a:ea typeface="HG丸ｺﾞｼｯｸM-PRO" pitchFamily="50" charset="-128"/>
              </a:rPr>
              <a:t>宮田隆志</a:t>
            </a:r>
            <a:endParaRPr kumimoji="1" lang="ja-JP" altLang="en-US" sz="28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7" name="Picture 2" descr="C:\Users\Takashi Miyata\AppData\Local\Microsoft\Windows\Temporary Internet Files\Content.IE5\BVLNS4S4\MC90023210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763203"/>
            <a:ext cx="1371981" cy="151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08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33600" y="421213"/>
            <a:ext cx="35846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 smtClean="0">
                <a:latin typeface="HG丸ｺﾞｼｯｸM-PRO" pitchFamily="50" charset="-128"/>
                <a:ea typeface="HG丸ｺﾞｼｯｸM-PRO" pitchFamily="50" charset="-128"/>
              </a:rPr>
              <a:t>大学はこれで</a:t>
            </a:r>
            <a:r>
              <a:rPr kumimoji="1" lang="en-US" altLang="ja-JP" sz="2400" b="1" dirty="0" smtClean="0">
                <a:latin typeface="HG丸ｺﾞｼｯｸM-PRO" pitchFamily="50" charset="-128"/>
                <a:ea typeface="HG丸ｺﾞｼｯｸM-PRO" pitchFamily="50" charset="-128"/>
              </a:rPr>
              <a:t>OK</a:t>
            </a:r>
            <a:r>
              <a:rPr kumimoji="1" lang="ja-JP" altLang="en-US" sz="2400" b="1" dirty="0" smtClean="0">
                <a:latin typeface="HG丸ｺﾞｼｯｸM-PRO" pitchFamily="50" charset="-128"/>
                <a:ea typeface="HG丸ｺﾞｼｯｸM-PRO" pitchFamily="50" charset="-128"/>
              </a:rPr>
              <a:t>？</a:t>
            </a:r>
            <a:endParaRPr kumimoji="1" lang="en-US" altLang="ja-JP" sz="2400" b="1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kumimoji="1" lang="ja-JP" altLang="en-US" sz="2400" b="1" dirty="0" smtClean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kumimoji="1" lang="en-US" altLang="ja-JP" sz="2400" b="1" dirty="0" smtClean="0">
                <a:latin typeface="HG丸ｺﾞｼｯｸM-PRO" pitchFamily="50" charset="-128"/>
                <a:ea typeface="HG丸ｺﾞｼｯｸM-PRO" pitchFamily="50" charset="-128"/>
              </a:rPr>
              <a:t>…</a:t>
            </a:r>
            <a:r>
              <a:rPr kumimoji="1" lang="ja-JP" altLang="en-US" sz="2400" b="1" dirty="0" smtClean="0">
                <a:latin typeface="HG丸ｺﾞｼｯｸM-PRO" pitchFamily="50" charset="-128"/>
                <a:ea typeface="HG丸ｺﾞｼｯｸM-PRO" pitchFamily="50" charset="-128"/>
              </a:rPr>
              <a:t> </a:t>
            </a:r>
            <a:r>
              <a:rPr kumimoji="1" lang="en-US" altLang="ja-JP" sz="2400" b="1" dirty="0" smtClean="0">
                <a:latin typeface="HG丸ｺﾞｼｯｸM-PRO" pitchFamily="50" charset="-128"/>
                <a:ea typeface="HG丸ｺﾞｼｯｸM-PRO" pitchFamily="50" charset="-128"/>
              </a:rPr>
              <a:t>OK</a:t>
            </a:r>
            <a:r>
              <a:rPr kumimoji="1" lang="ja-JP" altLang="en-US" sz="2400" b="1" dirty="0" smtClean="0">
                <a:latin typeface="HG丸ｺﾞｼｯｸM-PRO" pitchFamily="50" charset="-128"/>
                <a:ea typeface="HG丸ｺﾞｼｯｸM-PRO" pitchFamily="50" charset="-128"/>
              </a:rPr>
              <a:t>かも</a:t>
            </a:r>
            <a:r>
              <a:rPr kumimoji="1" lang="ja-JP" altLang="en-US" sz="2400" b="1" dirty="0" smtClean="0">
                <a:latin typeface="HG丸ｺﾞｼｯｸM-PRO" pitchFamily="50" charset="-128"/>
                <a:ea typeface="HG丸ｺﾞｼｯｸM-PRO" pitchFamily="50" charset="-128"/>
              </a:rPr>
              <a:t>しれない？</a:t>
            </a:r>
            <a:endParaRPr kumimoji="1" lang="ja-JP" altLang="en-US" sz="2400" b="1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63688" y="1588150"/>
            <a:ext cx="5262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✓巨大な科学プロジェクトを進める方法のひとつ</a:t>
            </a:r>
            <a:endParaRPr kumimoji="1" lang="ja-JP" altLang="en-US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87712" y="2132856"/>
            <a:ext cx="54938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✓このようなグループ・人を評価する</a:t>
            </a:r>
            <a:endParaRPr kumimoji="1" lang="en-US" altLang="ja-JP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dirty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　　　　　　　　　　</a:t>
            </a:r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価値基準・評価基準</a:t>
            </a:r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が必要</a:t>
            </a:r>
            <a:endParaRPr kumimoji="1" lang="en-US" altLang="ja-JP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827261" y="3343124"/>
            <a:ext cx="6417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✓研究テーマ・開発テーマは少数の課題に収斂される方向に</a:t>
            </a:r>
            <a:endParaRPr kumimoji="1" lang="en-US" altLang="ja-JP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81423" y="3814522"/>
            <a:ext cx="4421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HG丸ｺﾞｼｯｸM-PRO" pitchFamily="50" charset="-128"/>
                <a:ea typeface="HG丸ｺﾞｼｯｸM-PRO" pitchFamily="50" charset="-128"/>
                <a:sym typeface="Wingdings" pitchFamily="2" charset="2"/>
              </a:rPr>
              <a:t>  </a:t>
            </a:r>
            <a:r>
              <a:rPr lang="ja-JP" altLang="en-US" sz="2000" b="1" dirty="0" smtClean="0">
                <a:latin typeface="HG丸ｺﾞｼｯｸM-PRO" pitchFamily="50" charset="-128"/>
                <a:ea typeface="HG丸ｺﾞｼｯｸM-PRO" pitchFamily="50" charset="-128"/>
              </a:rPr>
              <a:t>研究の多様性</a:t>
            </a:r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は失われていく</a:t>
            </a:r>
            <a:r>
              <a:rPr lang="ja-JP" altLang="en-US" dirty="0" err="1" smtClean="0">
                <a:latin typeface="HG丸ｺﾞｼｯｸM-PRO" pitchFamily="50" charset="-128"/>
                <a:ea typeface="HG丸ｺﾞｼｯｸM-PRO" pitchFamily="50" charset="-128"/>
              </a:rPr>
              <a:t>。。。</a:t>
            </a:r>
            <a:endParaRPr kumimoji="1" lang="ja-JP" altLang="en-US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979712" y="4486092"/>
            <a:ext cx="36343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✓</a:t>
            </a:r>
            <a:r>
              <a:rPr kumimoji="1" lang="ja-JP" altLang="en-US" sz="2000" b="1" dirty="0" smtClean="0">
                <a:latin typeface="HG丸ｺﾞｼｯｸM-PRO" pitchFamily="50" charset="-128"/>
                <a:ea typeface="HG丸ｺﾞｼｯｸM-PRO" pitchFamily="50" charset="-128"/>
              </a:rPr>
              <a:t>若手を十分に育成</a:t>
            </a:r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できるか？</a:t>
            </a:r>
            <a:endParaRPr kumimoji="1" lang="en-US" altLang="ja-JP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979989" y="5003884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各人がかかわる</a:t>
            </a:r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開発</a:t>
            </a:r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は限られる</a:t>
            </a:r>
            <a:endParaRPr kumimoji="1" lang="ja-JP" altLang="en-US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008789" y="5517232"/>
            <a:ext cx="5168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HG丸ｺﾞｼｯｸM-PRO" pitchFamily="50" charset="-128"/>
                <a:ea typeface="HG丸ｺﾞｼｯｸM-PRO" pitchFamily="50" charset="-128"/>
              </a:rPr>
              <a:t>若手</a:t>
            </a:r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のアイデアに基づく</a:t>
            </a:r>
            <a:r>
              <a:rPr lang="ja-JP" altLang="en-US" sz="2000" b="1" dirty="0" smtClean="0">
                <a:latin typeface="HG丸ｺﾞｼｯｸM-PRO" pitchFamily="50" charset="-128"/>
                <a:ea typeface="HG丸ｺﾞｼｯｸM-PRO" pitchFamily="50" charset="-128"/>
              </a:rPr>
              <a:t>萌芽的研究</a:t>
            </a:r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は育つか</a:t>
            </a:r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？</a:t>
            </a:r>
            <a:endParaRPr kumimoji="1" lang="ja-JP" altLang="en-US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475656" y="1484784"/>
            <a:ext cx="6912768" cy="46085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15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55035" y="692696"/>
            <a:ext cx="4079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latin typeface="HG丸ｺﾞｼｯｸM-PRO" pitchFamily="50" charset="-128"/>
                <a:ea typeface="HG丸ｺﾞｼｯｸM-PRO" pitchFamily="50" charset="-128"/>
              </a:rPr>
              <a:t>…</a:t>
            </a:r>
            <a:r>
              <a:rPr kumimoji="1" lang="ja-JP" altLang="en-US" sz="2400" b="1" dirty="0" smtClean="0">
                <a:latin typeface="HG丸ｺﾞｼｯｸM-PRO" pitchFamily="50" charset="-128"/>
                <a:ea typeface="HG丸ｺﾞｼｯｸM-PRO" pitchFamily="50" charset="-128"/>
              </a:rPr>
              <a:t>もし、</a:t>
            </a:r>
            <a:r>
              <a:rPr kumimoji="1" lang="en-US" altLang="ja-JP" sz="2400" b="1" dirty="0" smtClean="0">
                <a:latin typeface="HG丸ｺﾞｼｯｸM-PRO" pitchFamily="50" charset="-128"/>
                <a:ea typeface="HG丸ｺﾞｼｯｸM-PRO" pitchFamily="50" charset="-128"/>
              </a:rPr>
              <a:t>OK</a:t>
            </a:r>
            <a:r>
              <a:rPr kumimoji="1" lang="ja-JP" altLang="en-US" sz="2400" b="1" dirty="0" smtClean="0">
                <a:latin typeface="HG丸ｺﾞｼｯｸM-PRO" pitchFamily="50" charset="-128"/>
                <a:ea typeface="HG丸ｺﾞｼｯｸM-PRO" pitchFamily="50" charset="-128"/>
              </a:rPr>
              <a:t>でないとしたら</a:t>
            </a:r>
            <a:endParaRPr kumimoji="1" lang="ja-JP" altLang="en-US" sz="2400" b="1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33554" y="1268760"/>
            <a:ext cx="6878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「尖った開発研究」を数年で　天文学的成果にする仕組みが必要</a:t>
            </a:r>
            <a:endParaRPr kumimoji="1" lang="ja-JP" altLang="en-US" b="1" dirty="0">
              <a:solidFill>
                <a:srgbClr val="FF0000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361079" y="1700808"/>
            <a:ext cx="6356227" cy="286232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✓開発した要素技術の実証</a:t>
            </a:r>
            <a:endParaRPr lang="en-US" altLang="ja-JP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endParaRPr lang="en-US" altLang="ja-JP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✓</a:t>
            </a:r>
            <a:r>
              <a:rPr lang="ja-JP" altLang="en-US" dirty="0">
                <a:latin typeface="HG丸ｺﾞｼｯｸM-PRO" pitchFamily="50" charset="-128"/>
                <a:ea typeface="HG丸ｺﾞｼｯｸM-PRO" pitchFamily="50" charset="-128"/>
              </a:rPr>
              <a:t>若手</a:t>
            </a:r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の研究モチベーションを高める</a:t>
            </a:r>
            <a:endParaRPr lang="en-US" altLang="ja-JP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endParaRPr lang="en-US" altLang="ja-JP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✓学生が　開発</a:t>
            </a:r>
            <a:r>
              <a:rPr lang="en-US" altLang="ja-JP" dirty="0" smtClean="0">
                <a:latin typeface="HG丸ｺﾞｼｯｸM-PRO" pitchFamily="50" charset="-128"/>
                <a:ea typeface="HG丸ｺﾞｼｯｸM-PRO" pitchFamily="50" charset="-128"/>
                <a:sym typeface="Wingdings" pitchFamily="2" charset="2"/>
              </a:rPr>
              <a:t></a:t>
            </a:r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  <a:sym typeface="Wingdings" pitchFamily="2" charset="2"/>
              </a:rPr>
              <a:t>観測</a:t>
            </a:r>
            <a:r>
              <a:rPr lang="en-US" altLang="ja-JP" dirty="0" smtClean="0">
                <a:latin typeface="HG丸ｺﾞｼｯｸM-PRO" pitchFamily="50" charset="-128"/>
                <a:ea typeface="HG丸ｺﾞｼｯｸM-PRO" pitchFamily="50" charset="-128"/>
                <a:sym typeface="Wingdings" pitchFamily="2" charset="2"/>
              </a:rPr>
              <a:t></a:t>
            </a:r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  <a:sym typeface="Wingdings" pitchFamily="2" charset="2"/>
              </a:rPr>
              <a:t>天文学、の流れを会得</a:t>
            </a:r>
            <a:endParaRPr lang="en-US" altLang="ja-JP" dirty="0" smtClean="0">
              <a:latin typeface="HG丸ｺﾞｼｯｸM-PRO" pitchFamily="50" charset="-128"/>
              <a:ea typeface="HG丸ｺﾞｼｯｸM-PRO" pitchFamily="50" charset="-128"/>
              <a:sym typeface="Wingdings" pitchFamily="2" charset="2"/>
            </a:endParaRPr>
          </a:p>
          <a:p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  <a:sym typeface="Wingdings" pitchFamily="2" charset="2"/>
              </a:rPr>
              <a:t>✓若手が開発計画全体にかかわる</a:t>
            </a:r>
            <a:endParaRPr lang="en-US" altLang="ja-JP" dirty="0" smtClean="0">
              <a:latin typeface="HG丸ｺﾞｼｯｸM-PRO" pitchFamily="50" charset="-128"/>
              <a:ea typeface="HG丸ｺﾞｼｯｸM-PRO" pitchFamily="50" charset="-128"/>
              <a:sym typeface="Wingdings" pitchFamily="2" charset="2"/>
            </a:endParaRPr>
          </a:p>
          <a:p>
            <a:r>
              <a:rPr lang="ja-JP" altLang="en-US" dirty="0">
                <a:latin typeface="HG丸ｺﾞｼｯｸM-PRO" pitchFamily="50" charset="-128"/>
                <a:ea typeface="HG丸ｺﾞｼｯｸM-PRO" pitchFamily="50" charset="-128"/>
                <a:sym typeface="Wingdings" pitchFamily="2" charset="2"/>
              </a:rPr>
              <a:t>　</a:t>
            </a:r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  <a:sym typeface="Wingdings" pitchFamily="2" charset="2"/>
              </a:rPr>
              <a:t>　　　　　　　　 </a:t>
            </a:r>
            <a:r>
              <a:rPr lang="en-US" altLang="ja-JP" dirty="0" smtClean="0">
                <a:latin typeface="HG丸ｺﾞｼｯｸM-PRO" pitchFamily="50" charset="-128"/>
                <a:ea typeface="HG丸ｺﾞｼｯｸM-PRO" pitchFamily="50" charset="-128"/>
                <a:sym typeface="Wingdings" pitchFamily="2" charset="2"/>
              </a:rPr>
              <a:t> </a:t>
            </a:r>
            <a:r>
              <a:rPr lang="ja-JP" altLang="en-US" dirty="0">
                <a:latin typeface="HG丸ｺﾞｼｯｸM-PRO" pitchFamily="50" charset="-128"/>
                <a:ea typeface="HG丸ｺﾞｼｯｸM-PRO" pitchFamily="50" charset="-128"/>
                <a:sym typeface="Wingdings" pitchFamily="2" charset="2"/>
              </a:rPr>
              <a:t>大型</a:t>
            </a:r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  <a:sym typeface="Wingdings" pitchFamily="2" charset="2"/>
              </a:rPr>
              <a:t>計画を主導できる人材を育てる</a:t>
            </a:r>
            <a:endParaRPr lang="en-US" altLang="ja-JP" dirty="0" smtClean="0">
              <a:latin typeface="HG丸ｺﾞｼｯｸM-PRO" pitchFamily="50" charset="-128"/>
              <a:ea typeface="HG丸ｺﾞｼｯｸM-PRO" pitchFamily="50" charset="-128"/>
              <a:sym typeface="Wingdings" pitchFamily="2" charset="2"/>
            </a:endParaRPr>
          </a:p>
          <a:p>
            <a:endParaRPr lang="en-US" altLang="ja-JP" dirty="0" smtClean="0">
              <a:latin typeface="HG丸ｺﾞｼｯｸM-PRO" pitchFamily="50" charset="-128"/>
              <a:ea typeface="HG丸ｺﾞｼｯｸM-PRO" pitchFamily="50" charset="-128"/>
              <a:sym typeface="Wingdings" pitchFamily="2" charset="2"/>
            </a:endParaRPr>
          </a:p>
          <a:p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  <a:sym typeface="Wingdings" pitchFamily="2" charset="2"/>
              </a:rPr>
              <a:t>✓萌芽的・挑戦的研究課題へのパスを残す</a:t>
            </a:r>
            <a:endParaRPr lang="en-US" altLang="ja-JP" dirty="0" smtClean="0">
              <a:latin typeface="HG丸ｺﾞｼｯｸM-PRO" pitchFamily="50" charset="-128"/>
              <a:ea typeface="HG丸ｺﾞｼｯｸM-PRO" pitchFamily="50" charset="-128"/>
              <a:sym typeface="Wingdings" pitchFamily="2" charset="2"/>
            </a:endParaRPr>
          </a:p>
          <a:p>
            <a:r>
              <a:rPr lang="ja-JP" altLang="en-US" dirty="0">
                <a:latin typeface="HG丸ｺﾞｼｯｸM-PRO" pitchFamily="50" charset="-128"/>
                <a:ea typeface="HG丸ｺﾞｼｯｸM-PRO" pitchFamily="50" charset="-128"/>
                <a:sym typeface="Wingdings" pitchFamily="2" charset="2"/>
              </a:rPr>
              <a:t>　</a:t>
            </a:r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  <a:sym typeface="Wingdings" pitchFamily="2" charset="2"/>
              </a:rPr>
              <a:t>　　　　　　　　</a:t>
            </a:r>
            <a:r>
              <a:rPr lang="en-US" altLang="ja-JP" dirty="0" smtClean="0">
                <a:latin typeface="HG丸ｺﾞｼｯｸM-PRO" pitchFamily="50" charset="-128"/>
                <a:ea typeface="HG丸ｺﾞｼｯｸM-PRO" pitchFamily="50" charset="-128"/>
                <a:sym typeface="Wingdings" pitchFamily="2" charset="2"/>
              </a:rPr>
              <a:t>  </a:t>
            </a:r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  <a:sym typeface="Wingdings" pitchFamily="2" charset="2"/>
              </a:rPr>
              <a:t>研究の多様性を確保</a:t>
            </a:r>
            <a:endParaRPr lang="en-US" altLang="ja-JP" dirty="0" smtClean="0">
              <a:latin typeface="HG丸ｺﾞｼｯｸM-PRO" pitchFamily="50" charset="-128"/>
              <a:ea typeface="HG丸ｺﾞｼｯｸM-PRO" pitchFamily="50" charset="-128"/>
              <a:sym typeface="Wingdings" pitchFamily="2" charset="2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64370" y="4622060"/>
            <a:ext cx="7263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大学の</a:t>
            </a:r>
            <a:r>
              <a:rPr lang="ja-JP" altLang="en-US" sz="2400" dirty="0">
                <a:latin typeface="HG丸ｺﾞｼｯｸM-PRO" pitchFamily="50" charset="-128"/>
                <a:ea typeface="HG丸ｺﾞｼｯｸM-PRO" pitchFamily="50" charset="-128"/>
              </a:rPr>
              <a:t>中規模</a:t>
            </a:r>
            <a:r>
              <a:rPr kumimoji="1"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計画はこれを実現するのに最適＆必須</a:t>
            </a:r>
            <a:endParaRPr kumimoji="1" lang="ja-JP" altLang="en-US" sz="24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907704" y="6093296"/>
            <a:ext cx="5416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相容れない、のではなく、相補的！！</a:t>
            </a:r>
            <a:endParaRPr kumimoji="1" lang="ja-JP" altLang="en-US" sz="24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320321" y="5661248"/>
            <a:ext cx="3266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latin typeface="HG丸ｺﾞｼｯｸM-PRO" pitchFamily="50" charset="-128"/>
                <a:ea typeface="HG丸ｺﾞｼｯｸM-PRO" pitchFamily="50" charset="-128"/>
              </a:rPr>
              <a:t>大学（各グループ）での開発</a:t>
            </a:r>
            <a:endParaRPr kumimoji="1" lang="ja-JP" altLang="en-US" b="1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724128" y="5653356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latin typeface="HG丸ｺﾞｼｯｸM-PRO" pitchFamily="50" charset="-128"/>
                <a:ea typeface="HG丸ｺﾞｼｯｸM-PRO" pitchFamily="50" charset="-128"/>
              </a:rPr>
              <a:t>大型</a:t>
            </a:r>
            <a:r>
              <a:rPr kumimoji="1" lang="ja-JP" altLang="en-US" b="1" dirty="0" smtClean="0">
                <a:latin typeface="HG丸ｺﾞｼｯｸM-PRO" pitchFamily="50" charset="-128"/>
                <a:ea typeface="HG丸ｺﾞｼｯｸM-PRO" pitchFamily="50" charset="-128"/>
              </a:rPr>
              <a:t>計画</a:t>
            </a:r>
            <a:endParaRPr kumimoji="1" lang="ja-JP" altLang="en-US" b="1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1288965" y="5669141"/>
            <a:ext cx="3238363" cy="377224"/>
          </a:xfrm>
          <a:prstGeom prst="roundRect">
            <a:avLst>
              <a:gd name="adj" fmla="val 7470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12" name="角丸四角形 11"/>
          <p:cNvSpPr/>
          <p:nvPr/>
        </p:nvSpPr>
        <p:spPr>
          <a:xfrm>
            <a:off x="4584949" y="5653356"/>
            <a:ext cx="3299419" cy="377224"/>
          </a:xfrm>
          <a:prstGeom prst="roundRect">
            <a:avLst>
              <a:gd name="adj" fmla="val 7470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</p:spTree>
    <p:extLst>
      <p:ext uri="{BB962C8B-B14F-4D97-AF65-F5344CB8AC3E}">
        <p14:creationId xmlns:p14="http://schemas.microsoft.com/office/powerpoint/2010/main" val="226718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2" descr="http://us.123rf.com/400wm/400/400/Loopall/Loopall0809/Loopall080900011/3544315-wooden-box-with-apple-fruits-isolated-3d-illustr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062" y="3789040"/>
            <a:ext cx="681746" cy="6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2" descr="http://us.123rf.com/400wm/400/400/Loopall/Loopall0809/Loopall080900011/3544315-wooden-box-with-apple-fruits-isolated-3d-illustr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750" y="3982244"/>
            <a:ext cx="1109520" cy="98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2" descr="http://us.123rf.com/400wm/400/400/Loopall/Loopall0809/Loopall080900011/3544315-wooden-box-with-apple-fruits-isolated-3d-illustrat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923" y="2646208"/>
            <a:ext cx="823353" cy="73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Takashi Miyata\AppData\Local\Microsoft\Windows\Temporary Internet Files\Content.IE5\JWXWIGRH\MP900438641[1]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9" t="25930" r="9460" b="18990"/>
          <a:stretch/>
        </p:blipFill>
        <p:spPr bwMode="auto">
          <a:xfrm>
            <a:off x="5400307" y="4676157"/>
            <a:ext cx="881813" cy="88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Takashi Miyata\AppData\Local\Microsoft\Windows\Temporary Internet Files\Content.IE5\JWXWIGRH\MP900438641[1]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9" t="25930" r="9460" b="18990"/>
          <a:stretch/>
        </p:blipFill>
        <p:spPr bwMode="auto">
          <a:xfrm>
            <a:off x="1613253" y="4149080"/>
            <a:ext cx="597965" cy="60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Takashi Miyata\AppData\Local\Microsoft\Windows\Temporary Internet Files\Content.IE5\JWXWIGRH\MP900438641[1]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9" t="25930" r="9460" b="18990"/>
          <a:stretch/>
        </p:blipFill>
        <p:spPr bwMode="auto">
          <a:xfrm>
            <a:off x="405345" y="4173616"/>
            <a:ext cx="597965" cy="60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403751" y="485749"/>
            <a:ext cx="2249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u="sng" dirty="0" smtClean="0">
                <a:latin typeface="HG丸ｺﾞｼｯｸM-PRO" pitchFamily="50" charset="-128"/>
                <a:ea typeface="HG丸ｺﾞｼｯｸM-PRO" pitchFamily="50" charset="-128"/>
              </a:rPr>
              <a:t>大学（グループ）</a:t>
            </a:r>
            <a:endParaRPr kumimoji="1" lang="ja-JP" altLang="en-US" sz="2000" b="1" u="sng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1125" y="4368692"/>
            <a:ext cx="954107" cy="707886"/>
          </a:xfrm>
          <a:prstGeom prst="rect">
            <a:avLst/>
          </a:prstGeom>
          <a:solidFill>
            <a:srgbClr val="FFFFFF">
              <a:alpha val="30196"/>
            </a:srgb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000" dirty="0" smtClean="0">
                <a:latin typeface="HG丸ｺﾞｼｯｸM-PRO" pitchFamily="50" charset="-128"/>
                <a:ea typeface="HG丸ｺﾞｼｯｸM-PRO" pitchFamily="50" charset="-128"/>
              </a:rPr>
              <a:t>天文学</a:t>
            </a:r>
            <a:endParaRPr lang="en-US" altLang="ja-JP" sz="20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2000" dirty="0" smtClean="0">
                <a:latin typeface="HG丸ｺﾞｼｯｸM-PRO" pitchFamily="50" charset="-128"/>
                <a:ea typeface="HG丸ｺﾞｼｯｸM-PRO" pitchFamily="50" charset="-128"/>
              </a:rPr>
              <a:t>的成果</a:t>
            </a:r>
            <a:endParaRPr lang="en-US" altLang="ja-JP" sz="2000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05228" y="4353428"/>
            <a:ext cx="1210588" cy="707886"/>
          </a:xfrm>
          <a:prstGeom prst="rect">
            <a:avLst/>
          </a:prstGeom>
          <a:solidFill>
            <a:srgbClr val="FFFFFF">
              <a:alpha val="30196"/>
            </a:srgb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000" dirty="0">
                <a:latin typeface="HG丸ｺﾞｼｯｸM-PRO" pitchFamily="50" charset="-128"/>
                <a:ea typeface="HG丸ｺﾞｼｯｸM-PRO" pitchFamily="50" charset="-128"/>
              </a:rPr>
              <a:t>次</a:t>
            </a:r>
            <a:r>
              <a:rPr lang="ja-JP" altLang="en-US" sz="2000" dirty="0" smtClean="0">
                <a:latin typeface="HG丸ｺﾞｼｯｸM-PRO" pitchFamily="50" charset="-128"/>
                <a:ea typeface="HG丸ｺﾞｼｯｸM-PRO" pitchFamily="50" charset="-128"/>
              </a:rPr>
              <a:t>世代</a:t>
            </a:r>
            <a:endParaRPr lang="en-US" altLang="ja-JP" sz="20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2000" dirty="0" smtClean="0">
                <a:latin typeface="HG丸ｺﾞｼｯｸM-PRO" pitchFamily="50" charset="-128"/>
                <a:ea typeface="HG丸ｺﾞｼｯｸM-PRO" pitchFamily="50" charset="-128"/>
              </a:rPr>
              <a:t>若手</a:t>
            </a:r>
            <a:r>
              <a:rPr kumimoji="1" lang="ja-JP" altLang="en-US" sz="2000" dirty="0" smtClean="0">
                <a:latin typeface="HG丸ｺﾞｼｯｸM-PRO" pitchFamily="50" charset="-128"/>
                <a:ea typeface="HG丸ｺﾞｼｯｸM-PRO" pitchFamily="50" charset="-128"/>
              </a:rPr>
              <a:t>育成</a:t>
            </a:r>
            <a:endParaRPr kumimoji="1" lang="ja-JP" altLang="en-US" sz="20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087285" y="484564"/>
            <a:ext cx="1217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u="sng" dirty="0">
                <a:latin typeface="HG丸ｺﾞｼｯｸM-PRO" pitchFamily="50" charset="-128"/>
                <a:ea typeface="HG丸ｺﾞｼｯｸM-PRO" pitchFamily="50" charset="-128"/>
              </a:rPr>
              <a:t>大型</a:t>
            </a:r>
            <a:r>
              <a:rPr kumimoji="1" lang="ja-JP" altLang="en-US" sz="2000" b="1" u="sng" dirty="0" smtClean="0">
                <a:latin typeface="HG丸ｺﾞｼｯｸM-PRO" pitchFamily="50" charset="-128"/>
                <a:ea typeface="HG丸ｺﾞｼｯｸM-PRO" pitchFamily="50" charset="-128"/>
              </a:rPr>
              <a:t>計画</a:t>
            </a:r>
            <a:endParaRPr kumimoji="1" lang="ja-JP" altLang="en-US" sz="2000" b="1" u="sng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084168" y="4968750"/>
            <a:ext cx="2339102" cy="461665"/>
          </a:xfrm>
          <a:prstGeom prst="rect">
            <a:avLst/>
          </a:prstGeom>
          <a:solidFill>
            <a:srgbClr val="FFFFFF">
              <a:alpha val="30196"/>
            </a:srgb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400" dirty="0">
                <a:latin typeface="HG丸ｺﾞｼｯｸM-PRO" pitchFamily="50" charset="-128"/>
                <a:ea typeface="HG丸ｺﾞｼｯｸM-PRO" pitchFamily="50" charset="-128"/>
              </a:rPr>
              <a:t>天</a:t>
            </a:r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文学的大成果</a:t>
            </a:r>
            <a:endParaRPr lang="en-US" altLang="ja-JP" sz="2400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179512" y="484565"/>
            <a:ext cx="3593269" cy="4816644"/>
          </a:xfrm>
          <a:prstGeom prst="roundRect">
            <a:avLst>
              <a:gd name="adj" fmla="val 7470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12"/>
          <p:cNvSpPr/>
          <p:nvPr/>
        </p:nvSpPr>
        <p:spPr>
          <a:xfrm>
            <a:off x="5004048" y="476672"/>
            <a:ext cx="3960440" cy="5298739"/>
          </a:xfrm>
          <a:prstGeom prst="roundRect">
            <a:avLst>
              <a:gd name="adj" fmla="val 7470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2490898" y="1195102"/>
            <a:ext cx="1656184" cy="108177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726506" y="1340768"/>
            <a:ext cx="1217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b="1" dirty="0" smtClean="0">
                <a:latin typeface="HG丸ｺﾞｼｯｸM-PRO" pitchFamily="50" charset="-128"/>
                <a:ea typeface="HG丸ｺﾞｼｯｸM-PRO" pitchFamily="50" charset="-128"/>
              </a:rPr>
              <a:t>要素技術</a:t>
            </a:r>
            <a:endParaRPr kumimoji="1" lang="en-US" altLang="ja-JP" sz="2000" b="1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algn="ctr"/>
            <a:r>
              <a:rPr kumimoji="1" lang="ja-JP" altLang="en-US" sz="2000" b="1" dirty="0" smtClean="0">
                <a:latin typeface="HG丸ｺﾞｼｯｸM-PRO" pitchFamily="50" charset="-128"/>
                <a:ea typeface="HG丸ｺﾞｼｯｸM-PRO" pitchFamily="50" charset="-128"/>
              </a:rPr>
              <a:t>開発</a:t>
            </a:r>
            <a:endParaRPr kumimoji="1" lang="ja-JP" altLang="en-US" sz="2000" b="1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157501" y="801972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200" dirty="0" smtClean="0">
                <a:latin typeface="HG丸ｺﾞｼｯｸM-PRO" pitchFamily="50" charset="-128"/>
                <a:ea typeface="HG丸ｺﾞｼｯｸM-PRO" pitchFamily="50" charset="-128"/>
              </a:rPr>
              <a:t>開発すべき</a:t>
            </a:r>
            <a:endParaRPr kumimoji="1" lang="en-US" altLang="ja-JP" sz="12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algn="ctr"/>
            <a:r>
              <a:rPr kumimoji="1" lang="ja-JP" altLang="en-US" sz="1200" dirty="0" smtClean="0">
                <a:latin typeface="HG丸ｺﾞｼｯｸM-PRO" pitchFamily="50" charset="-128"/>
                <a:ea typeface="HG丸ｺﾞｼｯｸM-PRO" pitchFamily="50" charset="-128"/>
              </a:rPr>
              <a:t>要素の提案</a:t>
            </a:r>
            <a:endParaRPr kumimoji="1" lang="ja-JP" altLang="en-US" sz="12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192224" y="2175247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200" dirty="0" smtClean="0">
                <a:latin typeface="HG丸ｺﾞｼｯｸM-PRO" pitchFamily="50" charset="-128"/>
                <a:ea typeface="HG丸ｺﾞｼｯｸM-PRO" pitchFamily="50" charset="-128"/>
              </a:rPr>
              <a:t>独自技術</a:t>
            </a:r>
            <a:endParaRPr kumimoji="1" lang="en-US" altLang="ja-JP" sz="12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algn="ctr"/>
            <a:r>
              <a:rPr kumimoji="1" lang="ja-JP" altLang="en-US" sz="1200" dirty="0" err="1" smtClean="0">
                <a:latin typeface="HG丸ｺﾞｼｯｸM-PRO" pitchFamily="50" charset="-128"/>
                <a:ea typeface="HG丸ｺﾞｼｯｸM-PRO" pitchFamily="50" charset="-128"/>
              </a:rPr>
              <a:t>の売</a:t>
            </a:r>
            <a:r>
              <a:rPr kumimoji="1" lang="ja-JP" altLang="en-US" sz="1200" dirty="0" smtClean="0">
                <a:latin typeface="HG丸ｺﾞｼｯｸM-PRO" pitchFamily="50" charset="-128"/>
                <a:ea typeface="HG丸ｺﾞｼｯｸM-PRO" pitchFamily="50" charset="-128"/>
              </a:rPr>
              <a:t>込</a:t>
            </a:r>
            <a:endParaRPr kumimoji="1" lang="en-US" altLang="ja-JP" sz="1200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157502" y="1671191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200" dirty="0" smtClean="0">
                <a:latin typeface="HG丸ｺﾞｼｯｸM-PRO" pitchFamily="50" charset="-128"/>
                <a:ea typeface="HG丸ｺﾞｼｯｸM-PRO" pitchFamily="50" charset="-128"/>
              </a:rPr>
              <a:t>開発技術の</a:t>
            </a:r>
            <a:endParaRPr kumimoji="1" lang="en-US" altLang="ja-JP" sz="12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algn="ctr"/>
            <a:r>
              <a:rPr kumimoji="1" lang="ja-JP" altLang="en-US" sz="1200" dirty="0" smtClean="0">
                <a:latin typeface="HG丸ｺﾞｼｯｸM-PRO" pitchFamily="50" charset="-128"/>
                <a:ea typeface="HG丸ｺﾞｼｯｸM-PRO" pitchFamily="50" charset="-128"/>
              </a:rPr>
              <a:t>提供</a:t>
            </a:r>
            <a:endParaRPr kumimoji="1" lang="en-US" altLang="ja-JP" sz="1200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730559" y="3072669"/>
            <a:ext cx="1261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>
                <a:latin typeface="HG丸ｺﾞｼｯｸM-PRO" pitchFamily="50" charset="-128"/>
                <a:ea typeface="HG丸ｺﾞｼｯｸM-PRO" pitchFamily="50" charset="-128"/>
              </a:rPr>
              <a:t>既存技術の活用</a:t>
            </a:r>
            <a:endParaRPr kumimoji="1" lang="ja-JP" altLang="en-US" sz="12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012280" y="3293941"/>
            <a:ext cx="1260000" cy="28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012160" y="3005941"/>
            <a:ext cx="1260000" cy="2880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endParaRPr kumimoji="1" lang="ja-JP" altLang="en-US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012160" y="2426558"/>
            <a:ext cx="1260000" cy="28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endParaRPr kumimoji="1" lang="ja-JP" altLang="en-US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007265" y="1246453"/>
            <a:ext cx="1260000" cy="288000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endParaRPr kumimoji="1" lang="ja-JP" altLang="en-US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012160" y="2723571"/>
            <a:ext cx="1260000" cy="28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endParaRPr kumimoji="1" lang="ja-JP" altLang="en-US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652120" y="1524447"/>
            <a:ext cx="1260000" cy="28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endParaRPr kumimoji="1" lang="ja-JP" altLang="en-US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007265" y="2132856"/>
            <a:ext cx="1260000" cy="28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endParaRPr kumimoji="1" lang="ja-JP" altLang="en-US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012280" y="1834898"/>
            <a:ext cx="1260000" cy="28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endParaRPr kumimoji="1" lang="ja-JP" altLang="en-US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29" name="角丸四角形 28"/>
          <p:cNvSpPr/>
          <p:nvPr/>
        </p:nvSpPr>
        <p:spPr>
          <a:xfrm>
            <a:off x="3923928" y="5914263"/>
            <a:ext cx="1978610" cy="539073"/>
          </a:xfrm>
          <a:prstGeom prst="roundRect">
            <a:avLst>
              <a:gd name="adj" fmla="val 747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562816" y="6053226"/>
            <a:ext cx="7008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u="sng" dirty="0" smtClean="0">
                <a:latin typeface="HG丸ｺﾞｼｯｸM-PRO" pitchFamily="50" charset="-128"/>
                <a:ea typeface="HG丸ｺﾞｼｯｸM-PRO" pitchFamily="50" charset="-128"/>
              </a:rPr>
              <a:t>企業</a:t>
            </a:r>
            <a:endParaRPr kumimoji="1" lang="ja-JP" altLang="en-US" sz="2000" b="1" u="sng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6" name="円弧 15"/>
          <p:cNvSpPr/>
          <p:nvPr/>
        </p:nvSpPr>
        <p:spPr>
          <a:xfrm>
            <a:off x="3414019" y="844092"/>
            <a:ext cx="2445265" cy="1278805"/>
          </a:xfrm>
          <a:prstGeom prst="arc">
            <a:avLst>
              <a:gd name="adj1" fmla="val 11332739"/>
              <a:gd name="adj2" fmla="val 21229720"/>
            </a:avLst>
          </a:prstGeom>
          <a:ln w="28575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弧 31"/>
          <p:cNvSpPr/>
          <p:nvPr/>
        </p:nvSpPr>
        <p:spPr>
          <a:xfrm flipH="1" flipV="1">
            <a:off x="3566418" y="996492"/>
            <a:ext cx="2445265" cy="1076636"/>
          </a:xfrm>
          <a:prstGeom prst="arc">
            <a:avLst>
              <a:gd name="adj1" fmla="val 12468267"/>
              <a:gd name="adj2" fmla="val 20399866"/>
            </a:avLst>
          </a:prstGeom>
          <a:ln w="28575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弧 32"/>
          <p:cNvSpPr/>
          <p:nvPr/>
        </p:nvSpPr>
        <p:spPr>
          <a:xfrm flipH="1" flipV="1">
            <a:off x="3635896" y="1539252"/>
            <a:ext cx="2445265" cy="1076636"/>
          </a:xfrm>
          <a:prstGeom prst="arc">
            <a:avLst>
              <a:gd name="adj1" fmla="val 12468267"/>
              <a:gd name="adj2" fmla="val 21413708"/>
            </a:avLst>
          </a:prstGeom>
          <a:ln w="28575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37151" y="811177"/>
            <a:ext cx="1475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latin typeface="HG丸ｺﾞｼｯｸM-PRO" pitchFamily="50" charset="-128"/>
                <a:ea typeface="HG丸ｺﾞｼｯｸM-PRO" pitchFamily="50" charset="-128"/>
              </a:rPr>
              <a:t>中規模</a:t>
            </a:r>
            <a:r>
              <a:rPr kumimoji="1" lang="ja-JP" altLang="en-US" sz="2000" b="1" dirty="0" smtClean="0">
                <a:latin typeface="HG丸ｺﾞｼｯｸM-PRO" pitchFamily="50" charset="-128"/>
                <a:ea typeface="HG丸ｺﾞｼｯｸM-PRO" pitchFamily="50" charset="-128"/>
              </a:rPr>
              <a:t>計画</a:t>
            </a:r>
            <a:endParaRPr kumimoji="1" lang="ja-JP" altLang="en-US" sz="2000" b="1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718208" y="3532431"/>
            <a:ext cx="972000" cy="28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718208" y="3244431"/>
            <a:ext cx="972000" cy="2880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endParaRPr kumimoji="1" lang="ja-JP" altLang="en-US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713193" y="2665048"/>
            <a:ext cx="972000" cy="28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endParaRPr kumimoji="1" lang="ja-JP" altLang="en-US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713193" y="1484943"/>
            <a:ext cx="972000" cy="288000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endParaRPr kumimoji="1" lang="ja-JP" altLang="en-US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718208" y="2962061"/>
            <a:ext cx="972000" cy="28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endParaRPr kumimoji="1" lang="ja-JP" altLang="en-US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899592" y="1772943"/>
            <a:ext cx="972000" cy="28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endParaRPr kumimoji="1" lang="ja-JP" altLang="en-US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713193" y="2371346"/>
            <a:ext cx="972000" cy="28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endParaRPr kumimoji="1" lang="ja-JP" altLang="en-US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718208" y="2073388"/>
            <a:ext cx="972000" cy="28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endParaRPr kumimoji="1" lang="ja-JP" altLang="en-US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cxnSp>
        <p:nvCxnSpPr>
          <p:cNvPr id="7168" name="直線矢印コネクタ 7167"/>
          <p:cNvCxnSpPr/>
          <p:nvPr/>
        </p:nvCxnSpPr>
        <p:spPr>
          <a:xfrm flipH="1">
            <a:off x="5220072" y="3437941"/>
            <a:ext cx="1008113" cy="1992474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prstDash val="solid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/>
          <p:cNvCxnSpPr/>
          <p:nvPr/>
        </p:nvCxnSpPr>
        <p:spPr>
          <a:xfrm>
            <a:off x="1573856" y="3674642"/>
            <a:ext cx="2924781" cy="1757102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prstDash val="solid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/>
          <p:cNvCxnSpPr/>
          <p:nvPr/>
        </p:nvCxnSpPr>
        <p:spPr>
          <a:xfrm flipH="1">
            <a:off x="1705228" y="3437941"/>
            <a:ext cx="4302038" cy="236701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prstDash val="solid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円/楕円 50"/>
          <p:cNvSpPr/>
          <p:nvPr/>
        </p:nvSpPr>
        <p:spPr>
          <a:xfrm>
            <a:off x="7603471" y="2816123"/>
            <a:ext cx="1217001" cy="684885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7670494" y="298033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技術開発</a:t>
            </a:r>
            <a:endParaRPr kumimoji="1" lang="ja-JP" altLang="en-US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cxnSp>
        <p:nvCxnSpPr>
          <p:cNvPr id="7175" name="直線矢印コネクタ 7174"/>
          <p:cNvCxnSpPr/>
          <p:nvPr/>
        </p:nvCxnSpPr>
        <p:spPr>
          <a:xfrm>
            <a:off x="7308304" y="2852936"/>
            <a:ext cx="362190" cy="15300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/>
          <p:cNvCxnSpPr/>
          <p:nvPr/>
        </p:nvCxnSpPr>
        <p:spPr>
          <a:xfrm flipH="1" flipV="1">
            <a:off x="1710124" y="2852936"/>
            <a:ext cx="5505846" cy="1182978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prstDash val="solid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テキスト ボックス 66"/>
          <p:cNvSpPr txBox="1"/>
          <p:nvPr/>
        </p:nvSpPr>
        <p:spPr>
          <a:xfrm>
            <a:off x="7215970" y="3748390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600" dirty="0" smtClean="0">
                <a:latin typeface="HG丸ｺﾞｼｯｸM-PRO" pitchFamily="50" charset="-128"/>
                <a:ea typeface="HG丸ｺﾞｼｯｸM-PRO" pitchFamily="50" charset="-128"/>
              </a:rPr>
              <a:t>技術の蓄積</a:t>
            </a:r>
            <a:endParaRPr kumimoji="1" lang="ja-JP" altLang="en-US" sz="16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2720030" y="5431744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>
                <a:latin typeface="HG丸ｺﾞｼｯｸM-PRO" pitchFamily="50" charset="-128"/>
                <a:ea typeface="HG丸ｺﾞｼｯｸM-PRO" pitchFamily="50" charset="-128"/>
              </a:rPr>
              <a:t>企業・他分野</a:t>
            </a:r>
            <a:endParaRPr lang="en-US" altLang="ja-JP" sz="12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kumimoji="1"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研究者</a:t>
            </a:r>
            <a:r>
              <a:rPr kumimoji="1" lang="ja-JP" altLang="en-US" sz="1200" dirty="0" smtClean="0">
                <a:latin typeface="HG丸ｺﾞｼｯｸM-PRO" pitchFamily="50" charset="-128"/>
                <a:ea typeface="HG丸ｺﾞｼｯｸM-PRO" pitchFamily="50" charset="-128"/>
              </a:rPr>
              <a:t>の活用</a:t>
            </a:r>
            <a:endParaRPr kumimoji="1" lang="ja-JP" altLang="en-US" sz="12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cxnSp>
        <p:nvCxnSpPr>
          <p:cNvPr id="70" name="直線矢印コネクタ 69"/>
          <p:cNvCxnSpPr/>
          <p:nvPr/>
        </p:nvCxnSpPr>
        <p:spPr>
          <a:xfrm flipH="1">
            <a:off x="7919426" y="3552763"/>
            <a:ext cx="102628" cy="223303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テキスト ボックス 72"/>
          <p:cNvSpPr txBox="1"/>
          <p:nvPr/>
        </p:nvSpPr>
        <p:spPr>
          <a:xfrm>
            <a:off x="2512426" y="2478229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dirty="0" smtClean="0">
                <a:latin typeface="HG丸ｺﾞｼｯｸM-PRO" pitchFamily="50" charset="-128"/>
                <a:ea typeface="HG丸ｺﾞｼｯｸM-PRO" pitchFamily="50" charset="-128"/>
              </a:rPr>
              <a:t>技術の蓄積</a:t>
            </a:r>
            <a:endParaRPr kumimoji="1" lang="ja-JP" altLang="en-US" sz="14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cxnSp>
        <p:nvCxnSpPr>
          <p:cNvPr id="74" name="直線矢印コネクタ 73"/>
          <p:cNvCxnSpPr/>
          <p:nvPr/>
        </p:nvCxnSpPr>
        <p:spPr>
          <a:xfrm flipH="1">
            <a:off x="3110042" y="2330865"/>
            <a:ext cx="102628" cy="223303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矢印コネクタ 74"/>
          <p:cNvCxnSpPr/>
          <p:nvPr/>
        </p:nvCxnSpPr>
        <p:spPr>
          <a:xfrm flipH="1">
            <a:off x="3414019" y="2892887"/>
            <a:ext cx="2593246" cy="118684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prstDash val="solid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矢印コネクタ 81"/>
          <p:cNvCxnSpPr/>
          <p:nvPr/>
        </p:nvCxnSpPr>
        <p:spPr>
          <a:xfrm flipH="1">
            <a:off x="1912235" y="1772943"/>
            <a:ext cx="483895" cy="12908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テキスト ボックス 83"/>
          <p:cNvSpPr txBox="1"/>
          <p:nvPr/>
        </p:nvSpPr>
        <p:spPr>
          <a:xfrm>
            <a:off x="1734164" y="1986555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200" dirty="0" smtClean="0">
                <a:latin typeface="HG丸ｺﾞｼｯｸM-PRO" pitchFamily="50" charset="-128"/>
                <a:ea typeface="HG丸ｺﾞｼｯｸM-PRO" pitchFamily="50" charset="-128"/>
              </a:rPr>
              <a:t>特徴ある</a:t>
            </a:r>
            <a:endParaRPr kumimoji="1" lang="en-US" altLang="ja-JP" sz="12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algn="ctr"/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装置</a:t>
            </a:r>
            <a:r>
              <a:rPr lang="ja-JP" altLang="en-US" sz="1200" dirty="0" smtClean="0">
                <a:latin typeface="HG丸ｺﾞｼｯｸM-PRO" pitchFamily="50" charset="-128"/>
                <a:ea typeface="HG丸ｺﾞｼｯｸM-PRO" pitchFamily="50" charset="-128"/>
              </a:rPr>
              <a:t>の実現</a:t>
            </a:r>
            <a:endParaRPr kumimoji="1" lang="ja-JP" altLang="en-US" sz="12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87" name="角丸四角形 86"/>
          <p:cNvSpPr/>
          <p:nvPr/>
        </p:nvSpPr>
        <p:spPr>
          <a:xfrm>
            <a:off x="1835696" y="5914262"/>
            <a:ext cx="1978610" cy="539073"/>
          </a:xfrm>
          <a:prstGeom prst="roundRect">
            <a:avLst>
              <a:gd name="adj" fmla="val 7470"/>
            </a:avLst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1967408" y="5976159"/>
            <a:ext cx="17331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u="sng" dirty="0" smtClean="0">
                <a:latin typeface="HG丸ｺﾞｼｯｸM-PRO" pitchFamily="50" charset="-128"/>
                <a:ea typeface="HG丸ｺﾞｼｯｸM-PRO" pitchFamily="50" charset="-128"/>
              </a:rPr>
              <a:t>他分野研究者</a:t>
            </a:r>
            <a:endParaRPr kumimoji="1" lang="ja-JP" altLang="en-US" sz="2000" b="1" u="sng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cxnSp>
        <p:nvCxnSpPr>
          <p:cNvPr id="7199" name="直線矢印コネクタ 7198"/>
          <p:cNvCxnSpPr/>
          <p:nvPr/>
        </p:nvCxnSpPr>
        <p:spPr>
          <a:xfrm flipV="1">
            <a:off x="3069192" y="4368692"/>
            <a:ext cx="2194457" cy="14042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テキスト ボックス 90"/>
          <p:cNvSpPr txBox="1"/>
          <p:nvPr/>
        </p:nvSpPr>
        <p:spPr>
          <a:xfrm>
            <a:off x="3995936" y="4175739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>
                <a:latin typeface="HG丸ｺﾞｼｯｸM-PRO" pitchFamily="50" charset="-128"/>
                <a:ea typeface="HG丸ｺﾞｼｯｸM-PRO" pitchFamily="50" charset="-128"/>
              </a:rPr>
              <a:t>人材供給</a:t>
            </a:r>
            <a:endParaRPr kumimoji="1" lang="ja-JP" altLang="en-US" sz="16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63" name="円/楕円 62"/>
          <p:cNvSpPr/>
          <p:nvPr/>
        </p:nvSpPr>
        <p:spPr>
          <a:xfrm>
            <a:off x="4362160" y="5430415"/>
            <a:ext cx="1217001" cy="684885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4429183" y="559462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技術開発</a:t>
            </a:r>
            <a:endParaRPr kumimoji="1" lang="ja-JP" altLang="en-US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65" name="Picture 2" descr="C:\Users\Takashi Miyata\AppData\Local\Microsoft\Windows\Temporary Internet Files\Content.IE5\40MOG93D\MC900420724[1].wmf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08" r="60281"/>
          <a:stretch/>
        </p:blipFill>
        <p:spPr bwMode="auto">
          <a:xfrm>
            <a:off x="2985536" y="768196"/>
            <a:ext cx="479740" cy="57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19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2" descr="http://us.123rf.com/400wm/400/400/Loopall/Loopall0809/Loopall080900011/3544315-wooden-box-with-apple-fruits-isolated-3d-illustr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062" y="3789040"/>
            <a:ext cx="681746" cy="6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2" descr="http://us.123rf.com/400wm/400/400/Loopall/Loopall0809/Loopall080900011/3544315-wooden-box-with-apple-fruits-isolated-3d-illustr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750" y="3982244"/>
            <a:ext cx="1109520" cy="98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2" descr="http://us.123rf.com/400wm/400/400/Loopall/Loopall0809/Loopall080900011/3544315-wooden-box-with-apple-fruits-isolated-3d-illustrat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923" y="2646208"/>
            <a:ext cx="823353" cy="73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Takashi Miyata\AppData\Local\Microsoft\Windows\Temporary Internet Files\Content.IE5\JWXWIGRH\MP900438641[1]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9" t="25930" r="9460" b="18990"/>
          <a:stretch/>
        </p:blipFill>
        <p:spPr bwMode="auto">
          <a:xfrm>
            <a:off x="5400307" y="4676157"/>
            <a:ext cx="881813" cy="88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Takashi Miyata\AppData\Local\Microsoft\Windows\Temporary Internet Files\Content.IE5\JWXWIGRH\MP900438641[1]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9" t="25930" r="9460" b="18990"/>
          <a:stretch/>
        </p:blipFill>
        <p:spPr bwMode="auto">
          <a:xfrm>
            <a:off x="1613253" y="4149080"/>
            <a:ext cx="597965" cy="60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Takashi Miyata\AppData\Local\Microsoft\Windows\Temporary Internet Files\Content.IE5\JWXWIGRH\MP900438641[1]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9" t="25930" r="9460" b="18990"/>
          <a:stretch/>
        </p:blipFill>
        <p:spPr bwMode="auto">
          <a:xfrm>
            <a:off x="405345" y="4173616"/>
            <a:ext cx="597965" cy="60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403751" y="485749"/>
            <a:ext cx="2249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u="sng" dirty="0" smtClean="0">
                <a:latin typeface="HG丸ｺﾞｼｯｸM-PRO" pitchFamily="50" charset="-128"/>
                <a:ea typeface="HG丸ｺﾞｼｯｸM-PRO" pitchFamily="50" charset="-128"/>
              </a:rPr>
              <a:t>大学（グループ）</a:t>
            </a:r>
            <a:endParaRPr kumimoji="1" lang="ja-JP" altLang="en-US" sz="2000" b="1" u="sng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1125" y="4368692"/>
            <a:ext cx="954107" cy="707886"/>
          </a:xfrm>
          <a:prstGeom prst="rect">
            <a:avLst/>
          </a:prstGeom>
          <a:solidFill>
            <a:srgbClr val="FFFFFF">
              <a:alpha val="30196"/>
            </a:srgb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000" dirty="0" smtClean="0">
                <a:latin typeface="HG丸ｺﾞｼｯｸM-PRO" pitchFamily="50" charset="-128"/>
                <a:ea typeface="HG丸ｺﾞｼｯｸM-PRO" pitchFamily="50" charset="-128"/>
              </a:rPr>
              <a:t>天文学</a:t>
            </a:r>
            <a:endParaRPr lang="en-US" altLang="ja-JP" sz="20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2000" dirty="0" smtClean="0">
                <a:latin typeface="HG丸ｺﾞｼｯｸM-PRO" pitchFamily="50" charset="-128"/>
                <a:ea typeface="HG丸ｺﾞｼｯｸM-PRO" pitchFamily="50" charset="-128"/>
              </a:rPr>
              <a:t>的成果</a:t>
            </a:r>
            <a:endParaRPr lang="en-US" altLang="ja-JP" sz="2000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05228" y="4353428"/>
            <a:ext cx="1210588" cy="707886"/>
          </a:xfrm>
          <a:prstGeom prst="rect">
            <a:avLst/>
          </a:prstGeom>
          <a:solidFill>
            <a:srgbClr val="FFFFFF">
              <a:alpha val="30196"/>
            </a:srgb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000" dirty="0">
                <a:latin typeface="HG丸ｺﾞｼｯｸM-PRO" pitchFamily="50" charset="-128"/>
                <a:ea typeface="HG丸ｺﾞｼｯｸM-PRO" pitchFamily="50" charset="-128"/>
              </a:rPr>
              <a:t>次</a:t>
            </a:r>
            <a:r>
              <a:rPr lang="ja-JP" altLang="en-US" sz="2000" dirty="0" smtClean="0">
                <a:latin typeface="HG丸ｺﾞｼｯｸM-PRO" pitchFamily="50" charset="-128"/>
                <a:ea typeface="HG丸ｺﾞｼｯｸM-PRO" pitchFamily="50" charset="-128"/>
              </a:rPr>
              <a:t>世代</a:t>
            </a:r>
            <a:endParaRPr lang="en-US" altLang="ja-JP" sz="20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2000" dirty="0" smtClean="0">
                <a:latin typeface="HG丸ｺﾞｼｯｸM-PRO" pitchFamily="50" charset="-128"/>
                <a:ea typeface="HG丸ｺﾞｼｯｸM-PRO" pitchFamily="50" charset="-128"/>
              </a:rPr>
              <a:t>若手</a:t>
            </a:r>
            <a:r>
              <a:rPr kumimoji="1" lang="ja-JP" altLang="en-US" sz="2000" dirty="0" smtClean="0">
                <a:latin typeface="HG丸ｺﾞｼｯｸM-PRO" pitchFamily="50" charset="-128"/>
                <a:ea typeface="HG丸ｺﾞｼｯｸM-PRO" pitchFamily="50" charset="-128"/>
              </a:rPr>
              <a:t>育成</a:t>
            </a:r>
            <a:endParaRPr kumimoji="1" lang="ja-JP" altLang="en-US" sz="20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087285" y="484564"/>
            <a:ext cx="1217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u="sng" dirty="0">
                <a:latin typeface="HG丸ｺﾞｼｯｸM-PRO" pitchFamily="50" charset="-128"/>
                <a:ea typeface="HG丸ｺﾞｼｯｸM-PRO" pitchFamily="50" charset="-128"/>
              </a:rPr>
              <a:t>大型</a:t>
            </a:r>
            <a:r>
              <a:rPr kumimoji="1" lang="ja-JP" altLang="en-US" sz="2000" b="1" u="sng" dirty="0" smtClean="0">
                <a:latin typeface="HG丸ｺﾞｼｯｸM-PRO" pitchFamily="50" charset="-128"/>
                <a:ea typeface="HG丸ｺﾞｼｯｸM-PRO" pitchFamily="50" charset="-128"/>
              </a:rPr>
              <a:t>計画</a:t>
            </a:r>
            <a:endParaRPr kumimoji="1" lang="ja-JP" altLang="en-US" sz="2000" b="1" u="sng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084168" y="4968750"/>
            <a:ext cx="2339102" cy="461665"/>
          </a:xfrm>
          <a:prstGeom prst="rect">
            <a:avLst/>
          </a:prstGeom>
          <a:solidFill>
            <a:srgbClr val="FFFFFF">
              <a:alpha val="30196"/>
            </a:srgb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400" dirty="0">
                <a:latin typeface="HG丸ｺﾞｼｯｸM-PRO" pitchFamily="50" charset="-128"/>
                <a:ea typeface="HG丸ｺﾞｼｯｸM-PRO" pitchFamily="50" charset="-128"/>
              </a:rPr>
              <a:t>天</a:t>
            </a:r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文学的大成果</a:t>
            </a:r>
            <a:endParaRPr lang="en-US" altLang="ja-JP" sz="2400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179512" y="484565"/>
            <a:ext cx="3593269" cy="4816644"/>
          </a:xfrm>
          <a:prstGeom prst="roundRect">
            <a:avLst>
              <a:gd name="adj" fmla="val 7470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12"/>
          <p:cNvSpPr/>
          <p:nvPr/>
        </p:nvSpPr>
        <p:spPr>
          <a:xfrm>
            <a:off x="5004048" y="476672"/>
            <a:ext cx="3960440" cy="5298739"/>
          </a:xfrm>
          <a:prstGeom prst="roundRect">
            <a:avLst>
              <a:gd name="adj" fmla="val 7470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2490898" y="1195102"/>
            <a:ext cx="1656184" cy="108177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726506" y="1340768"/>
            <a:ext cx="1217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b="1" dirty="0" smtClean="0">
                <a:latin typeface="HG丸ｺﾞｼｯｸM-PRO" pitchFamily="50" charset="-128"/>
                <a:ea typeface="HG丸ｺﾞｼｯｸM-PRO" pitchFamily="50" charset="-128"/>
              </a:rPr>
              <a:t>要素技術</a:t>
            </a:r>
            <a:endParaRPr kumimoji="1" lang="en-US" altLang="ja-JP" sz="2000" b="1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algn="ctr"/>
            <a:r>
              <a:rPr kumimoji="1" lang="ja-JP" altLang="en-US" sz="2000" b="1" dirty="0" smtClean="0">
                <a:latin typeface="HG丸ｺﾞｼｯｸM-PRO" pitchFamily="50" charset="-128"/>
                <a:ea typeface="HG丸ｺﾞｼｯｸM-PRO" pitchFamily="50" charset="-128"/>
              </a:rPr>
              <a:t>開発</a:t>
            </a:r>
            <a:endParaRPr kumimoji="1" lang="ja-JP" altLang="en-US" sz="2000" b="1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157501" y="801972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200" dirty="0" smtClean="0">
                <a:latin typeface="HG丸ｺﾞｼｯｸM-PRO" pitchFamily="50" charset="-128"/>
                <a:ea typeface="HG丸ｺﾞｼｯｸM-PRO" pitchFamily="50" charset="-128"/>
              </a:rPr>
              <a:t>開発すべき</a:t>
            </a:r>
            <a:endParaRPr kumimoji="1" lang="en-US" altLang="ja-JP" sz="12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algn="ctr"/>
            <a:r>
              <a:rPr kumimoji="1" lang="ja-JP" altLang="en-US" sz="1200" dirty="0" smtClean="0">
                <a:latin typeface="HG丸ｺﾞｼｯｸM-PRO" pitchFamily="50" charset="-128"/>
                <a:ea typeface="HG丸ｺﾞｼｯｸM-PRO" pitchFamily="50" charset="-128"/>
              </a:rPr>
              <a:t>要素の提案</a:t>
            </a:r>
            <a:endParaRPr kumimoji="1" lang="ja-JP" altLang="en-US" sz="12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192224" y="2175247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200" dirty="0" smtClean="0">
                <a:latin typeface="HG丸ｺﾞｼｯｸM-PRO" pitchFamily="50" charset="-128"/>
                <a:ea typeface="HG丸ｺﾞｼｯｸM-PRO" pitchFamily="50" charset="-128"/>
              </a:rPr>
              <a:t>独自技術</a:t>
            </a:r>
            <a:endParaRPr kumimoji="1" lang="en-US" altLang="ja-JP" sz="12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algn="ctr"/>
            <a:r>
              <a:rPr kumimoji="1" lang="ja-JP" altLang="en-US" sz="1200" dirty="0" err="1" smtClean="0">
                <a:latin typeface="HG丸ｺﾞｼｯｸM-PRO" pitchFamily="50" charset="-128"/>
                <a:ea typeface="HG丸ｺﾞｼｯｸM-PRO" pitchFamily="50" charset="-128"/>
              </a:rPr>
              <a:t>の売</a:t>
            </a:r>
            <a:r>
              <a:rPr kumimoji="1" lang="ja-JP" altLang="en-US" sz="1200" dirty="0" smtClean="0">
                <a:latin typeface="HG丸ｺﾞｼｯｸM-PRO" pitchFamily="50" charset="-128"/>
                <a:ea typeface="HG丸ｺﾞｼｯｸM-PRO" pitchFamily="50" charset="-128"/>
              </a:rPr>
              <a:t>込</a:t>
            </a:r>
            <a:endParaRPr kumimoji="1" lang="en-US" altLang="ja-JP" sz="1200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157502" y="1671191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200" dirty="0" smtClean="0">
                <a:latin typeface="HG丸ｺﾞｼｯｸM-PRO" pitchFamily="50" charset="-128"/>
                <a:ea typeface="HG丸ｺﾞｼｯｸM-PRO" pitchFamily="50" charset="-128"/>
              </a:rPr>
              <a:t>開発技術の</a:t>
            </a:r>
            <a:endParaRPr kumimoji="1" lang="en-US" altLang="ja-JP" sz="12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algn="ctr"/>
            <a:r>
              <a:rPr kumimoji="1" lang="ja-JP" altLang="en-US" sz="1200" dirty="0" smtClean="0">
                <a:latin typeface="HG丸ｺﾞｼｯｸM-PRO" pitchFamily="50" charset="-128"/>
                <a:ea typeface="HG丸ｺﾞｼｯｸM-PRO" pitchFamily="50" charset="-128"/>
              </a:rPr>
              <a:t>提供</a:t>
            </a:r>
            <a:endParaRPr kumimoji="1" lang="en-US" altLang="ja-JP" sz="1200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730559" y="3072669"/>
            <a:ext cx="1261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>
                <a:latin typeface="HG丸ｺﾞｼｯｸM-PRO" pitchFamily="50" charset="-128"/>
                <a:ea typeface="HG丸ｺﾞｼｯｸM-PRO" pitchFamily="50" charset="-128"/>
              </a:rPr>
              <a:t>既存技術の活用</a:t>
            </a:r>
            <a:endParaRPr kumimoji="1" lang="ja-JP" altLang="en-US" sz="12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012280" y="3293941"/>
            <a:ext cx="1260000" cy="28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012160" y="3005941"/>
            <a:ext cx="1260000" cy="2880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endParaRPr kumimoji="1" lang="ja-JP" altLang="en-US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012160" y="2426558"/>
            <a:ext cx="1260000" cy="28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endParaRPr kumimoji="1" lang="ja-JP" altLang="en-US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007265" y="1246453"/>
            <a:ext cx="1260000" cy="288000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endParaRPr kumimoji="1" lang="ja-JP" altLang="en-US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012160" y="2723571"/>
            <a:ext cx="1260000" cy="28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endParaRPr kumimoji="1" lang="ja-JP" altLang="en-US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652120" y="1524447"/>
            <a:ext cx="1260000" cy="28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endParaRPr kumimoji="1" lang="ja-JP" altLang="en-US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007265" y="2132856"/>
            <a:ext cx="1260000" cy="28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endParaRPr kumimoji="1" lang="ja-JP" altLang="en-US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012280" y="1834898"/>
            <a:ext cx="1260000" cy="28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endParaRPr kumimoji="1" lang="ja-JP" altLang="en-US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29" name="角丸四角形 28"/>
          <p:cNvSpPr/>
          <p:nvPr/>
        </p:nvSpPr>
        <p:spPr>
          <a:xfrm>
            <a:off x="3923928" y="5914263"/>
            <a:ext cx="1978610" cy="539073"/>
          </a:xfrm>
          <a:prstGeom prst="roundRect">
            <a:avLst>
              <a:gd name="adj" fmla="val 747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562816" y="6053226"/>
            <a:ext cx="7008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u="sng" dirty="0" smtClean="0">
                <a:latin typeface="HG丸ｺﾞｼｯｸM-PRO" pitchFamily="50" charset="-128"/>
                <a:ea typeface="HG丸ｺﾞｼｯｸM-PRO" pitchFamily="50" charset="-128"/>
              </a:rPr>
              <a:t>企業</a:t>
            </a:r>
            <a:endParaRPr kumimoji="1" lang="ja-JP" altLang="en-US" sz="2000" b="1" u="sng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6" name="円弧 15"/>
          <p:cNvSpPr/>
          <p:nvPr/>
        </p:nvSpPr>
        <p:spPr>
          <a:xfrm>
            <a:off x="3414019" y="844092"/>
            <a:ext cx="2445265" cy="1278805"/>
          </a:xfrm>
          <a:prstGeom prst="arc">
            <a:avLst>
              <a:gd name="adj1" fmla="val 11332739"/>
              <a:gd name="adj2" fmla="val 21229720"/>
            </a:avLst>
          </a:prstGeom>
          <a:ln w="28575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弧 31"/>
          <p:cNvSpPr/>
          <p:nvPr/>
        </p:nvSpPr>
        <p:spPr>
          <a:xfrm flipH="1" flipV="1">
            <a:off x="3566418" y="996492"/>
            <a:ext cx="2445265" cy="1076636"/>
          </a:xfrm>
          <a:prstGeom prst="arc">
            <a:avLst>
              <a:gd name="adj1" fmla="val 12468267"/>
              <a:gd name="adj2" fmla="val 20399866"/>
            </a:avLst>
          </a:prstGeom>
          <a:ln w="28575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弧 32"/>
          <p:cNvSpPr/>
          <p:nvPr/>
        </p:nvSpPr>
        <p:spPr>
          <a:xfrm flipH="1" flipV="1">
            <a:off x="3635896" y="1539252"/>
            <a:ext cx="2445265" cy="1076636"/>
          </a:xfrm>
          <a:prstGeom prst="arc">
            <a:avLst>
              <a:gd name="adj1" fmla="val 12468267"/>
              <a:gd name="adj2" fmla="val 21413708"/>
            </a:avLst>
          </a:prstGeom>
          <a:ln w="28575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37151" y="811177"/>
            <a:ext cx="1475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latin typeface="HG丸ｺﾞｼｯｸM-PRO" pitchFamily="50" charset="-128"/>
                <a:ea typeface="HG丸ｺﾞｼｯｸM-PRO" pitchFamily="50" charset="-128"/>
              </a:rPr>
              <a:t>中規模</a:t>
            </a:r>
            <a:r>
              <a:rPr kumimoji="1" lang="ja-JP" altLang="en-US" sz="2000" b="1" dirty="0" smtClean="0">
                <a:latin typeface="HG丸ｺﾞｼｯｸM-PRO" pitchFamily="50" charset="-128"/>
                <a:ea typeface="HG丸ｺﾞｼｯｸM-PRO" pitchFamily="50" charset="-128"/>
              </a:rPr>
              <a:t>計画</a:t>
            </a:r>
            <a:endParaRPr kumimoji="1" lang="ja-JP" altLang="en-US" sz="2000" b="1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718208" y="3532431"/>
            <a:ext cx="972000" cy="28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718208" y="3244431"/>
            <a:ext cx="972000" cy="2880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endParaRPr kumimoji="1" lang="ja-JP" altLang="en-US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713193" y="2665048"/>
            <a:ext cx="972000" cy="28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endParaRPr kumimoji="1" lang="ja-JP" altLang="en-US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713193" y="1484943"/>
            <a:ext cx="972000" cy="288000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endParaRPr kumimoji="1" lang="ja-JP" altLang="en-US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718208" y="2962061"/>
            <a:ext cx="972000" cy="28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endParaRPr kumimoji="1" lang="ja-JP" altLang="en-US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899592" y="1772943"/>
            <a:ext cx="972000" cy="28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endParaRPr kumimoji="1" lang="ja-JP" altLang="en-US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713193" y="2371346"/>
            <a:ext cx="972000" cy="28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endParaRPr kumimoji="1" lang="ja-JP" altLang="en-US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718208" y="2073388"/>
            <a:ext cx="972000" cy="28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endParaRPr kumimoji="1" lang="ja-JP" altLang="en-US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cxnSp>
        <p:nvCxnSpPr>
          <p:cNvPr id="7168" name="直線矢印コネクタ 7167"/>
          <p:cNvCxnSpPr/>
          <p:nvPr/>
        </p:nvCxnSpPr>
        <p:spPr>
          <a:xfrm flipH="1">
            <a:off x="5220072" y="3437941"/>
            <a:ext cx="1008113" cy="1992474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prstDash val="solid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/>
          <p:cNvCxnSpPr/>
          <p:nvPr/>
        </p:nvCxnSpPr>
        <p:spPr>
          <a:xfrm>
            <a:off x="1573856" y="3674642"/>
            <a:ext cx="2924781" cy="1757102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prstDash val="solid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/>
          <p:cNvCxnSpPr/>
          <p:nvPr/>
        </p:nvCxnSpPr>
        <p:spPr>
          <a:xfrm flipH="1">
            <a:off x="1705228" y="3437941"/>
            <a:ext cx="4302038" cy="236701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prstDash val="solid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円/楕円 50"/>
          <p:cNvSpPr/>
          <p:nvPr/>
        </p:nvSpPr>
        <p:spPr>
          <a:xfrm>
            <a:off x="7603471" y="2816123"/>
            <a:ext cx="1217001" cy="684885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7670494" y="298033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技術開発</a:t>
            </a:r>
            <a:endParaRPr kumimoji="1" lang="ja-JP" altLang="en-US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cxnSp>
        <p:nvCxnSpPr>
          <p:cNvPr id="7175" name="直線矢印コネクタ 7174"/>
          <p:cNvCxnSpPr/>
          <p:nvPr/>
        </p:nvCxnSpPr>
        <p:spPr>
          <a:xfrm>
            <a:off x="7308304" y="2852936"/>
            <a:ext cx="362190" cy="15300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/>
          <p:cNvCxnSpPr/>
          <p:nvPr/>
        </p:nvCxnSpPr>
        <p:spPr>
          <a:xfrm flipH="1" flipV="1">
            <a:off x="1710124" y="2852936"/>
            <a:ext cx="5505846" cy="1182978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prstDash val="solid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テキスト ボックス 66"/>
          <p:cNvSpPr txBox="1"/>
          <p:nvPr/>
        </p:nvSpPr>
        <p:spPr>
          <a:xfrm>
            <a:off x="7215970" y="3748390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600" dirty="0" smtClean="0">
                <a:latin typeface="HG丸ｺﾞｼｯｸM-PRO" pitchFamily="50" charset="-128"/>
                <a:ea typeface="HG丸ｺﾞｼｯｸM-PRO" pitchFamily="50" charset="-128"/>
              </a:rPr>
              <a:t>技術の蓄積</a:t>
            </a:r>
            <a:endParaRPr kumimoji="1" lang="ja-JP" altLang="en-US" sz="16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2720030" y="5431744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>
                <a:latin typeface="HG丸ｺﾞｼｯｸM-PRO" pitchFamily="50" charset="-128"/>
                <a:ea typeface="HG丸ｺﾞｼｯｸM-PRO" pitchFamily="50" charset="-128"/>
              </a:rPr>
              <a:t>企業・他分野</a:t>
            </a:r>
            <a:endParaRPr lang="en-US" altLang="ja-JP" sz="12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kumimoji="1"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研究者</a:t>
            </a:r>
            <a:r>
              <a:rPr kumimoji="1" lang="ja-JP" altLang="en-US" sz="1200" dirty="0" smtClean="0">
                <a:latin typeface="HG丸ｺﾞｼｯｸM-PRO" pitchFamily="50" charset="-128"/>
                <a:ea typeface="HG丸ｺﾞｼｯｸM-PRO" pitchFamily="50" charset="-128"/>
              </a:rPr>
              <a:t>の活用</a:t>
            </a:r>
            <a:endParaRPr kumimoji="1" lang="ja-JP" altLang="en-US" sz="12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cxnSp>
        <p:nvCxnSpPr>
          <p:cNvPr id="70" name="直線矢印コネクタ 69"/>
          <p:cNvCxnSpPr/>
          <p:nvPr/>
        </p:nvCxnSpPr>
        <p:spPr>
          <a:xfrm flipH="1">
            <a:off x="7919426" y="3552763"/>
            <a:ext cx="102628" cy="223303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テキスト ボックス 72"/>
          <p:cNvSpPr txBox="1"/>
          <p:nvPr/>
        </p:nvSpPr>
        <p:spPr>
          <a:xfrm>
            <a:off x="2512426" y="2478229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dirty="0" smtClean="0">
                <a:latin typeface="HG丸ｺﾞｼｯｸM-PRO" pitchFamily="50" charset="-128"/>
                <a:ea typeface="HG丸ｺﾞｼｯｸM-PRO" pitchFamily="50" charset="-128"/>
              </a:rPr>
              <a:t>技術の蓄積</a:t>
            </a:r>
            <a:endParaRPr kumimoji="1" lang="ja-JP" altLang="en-US" sz="14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cxnSp>
        <p:nvCxnSpPr>
          <p:cNvPr id="74" name="直線矢印コネクタ 73"/>
          <p:cNvCxnSpPr/>
          <p:nvPr/>
        </p:nvCxnSpPr>
        <p:spPr>
          <a:xfrm flipH="1">
            <a:off x="3110042" y="2330865"/>
            <a:ext cx="102628" cy="223303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矢印コネクタ 74"/>
          <p:cNvCxnSpPr/>
          <p:nvPr/>
        </p:nvCxnSpPr>
        <p:spPr>
          <a:xfrm flipH="1">
            <a:off x="3414019" y="2892887"/>
            <a:ext cx="2593246" cy="118684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prstDash val="solid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矢印コネクタ 81"/>
          <p:cNvCxnSpPr/>
          <p:nvPr/>
        </p:nvCxnSpPr>
        <p:spPr>
          <a:xfrm flipH="1">
            <a:off x="1912235" y="1772943"/>
            <a:ext cx="483895" cy="12908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テキスト ボックス 83"/>
          <p:cNvSpPr txBox="1"/>
          <p:nvPr/>
        </p:nvSpPr>
        <p:spPr>
          <a:xfrm>
            <a:off x="1734164" y="1986555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200" dirty="0" smtClean="0">
                <a:latin typeface="HG丸ｺﾞｼｯｸM-PRO" pitchFamily="50" charset="-128"/>
                <a:ea typeface="HG丸ｺﾞｼｯｸM-PRO" pitchFamily="50" charset="-128"/>
              </a:rPr>
              <a:t>特徴ある</a:t>
            </a:r>
            <a:endParaRPr kumimoji="1" lang="en-US" altLang="ja-JP" sz="12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algn="ctr"/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装置</a:t>
            </a:r>
            <a:r>
              <a:rPr lang="ja-JP" altLang="en-US" sz="1200" dirty="0" smtClean="0">
                <a:latin typeface="HG丸ｺﾞｼｯｸM-PRO" pitchFamily="50" charset="-128"/>
                <a:ea typeface="HG丸ｺﾞｼｯｸM-PRO" pitchFamily="50" charset="-128"/>
              </a:rPr>
              <a:t>の実現</a:t>
            </a:r>
            <a:endParaRPr kumimoji="1" lang="ja-JP" altLang="en-US" sz="12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87" name="角丸四角形 86"/>
          <p:cNvSpPr/>
          <p:nvPr/>
        </p:nvSpPr>
        <p:spPr>
          <a:xfrm>
            <a:off x="1835696" y="5914262"/>
            <a:ext cx="1978610" cy="539073"/>
          </a:xfrm>
          <a:prstGeom prst="roundRect">
            <a:avLst>
              <a:gd name="adj" fmla="val 7470"/>
            </a:avLst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1967408" y="5976159"/>
            <a:ext cx="17331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u="sng" dirty="0" smtClean="0">
                <a:latin typeface="HG丸ｺﾞｼｯｸM-PRO" pitchFamily="50" charset="-128"/>
                <a:ea typeface="HG丸ｺﾞｼｯｸM-PRO" pitchFamily="50" charset="-128"/>
              </a:rPr>
              <a:t>他分野研究者</a:t>
            </a:r>
            <a:endParaRPr kumimoji="1" lang="ja-JP" altLang="en-US" sz="2000" b="1" u="sng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cxnSp>
        <p:nvCxnSpPr>
          <p:cNvPr id="7199" name="直線矢印コネクタ 7198"/>
          <p:cNvCxnSpPr/>
          <p:nvPr/>
        </p:nvCxnSpPr>
        <p:spPr>
          <a:xfrm flipV="1">
            <a:off x="3069192" y="4368692"/>
            <a:ext cx="2194457" cy="14042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テキスト ボックス 90"/>
          <p:cNvSpPr txBox="1"/>
          <p:nvPr/>
        </p:nvSpPr>
        <p:spPr>
          <a:xfrm>
            <a:off x="3995936" y="4175739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>
                <a:latin typeface="HG丸ｺﾞｼｯｸM-PRO" pitchFamily="50" charset="-128"/>
                <a:ea typeface="HG丸ｺﾞｼｯｸM-PRO" pitchFamily="50" charset="-128"/>
              </a:rPr>
              <a:t>人材供給</a:t>
            </a:r>
            <a:endParaRPr kumimoji="1" lang="ja-JP" altLang="en-US" sz="16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63" name="円/楕円 62"/>
          <p:cNvSpPr/>
          <p:nvPr/>
        </p:nvSpPr>
        <p:spPr>
          <a:xfrm>
            <a:off x="4362160" y="5430415"/>
            <a:ext cx="1217001" cy="684885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4429183" y="559462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技術開発</a:t>
            </a:r>
            <a:endParaRPr kumimoji="1" lang="ja-JP" altLang="en-US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grpSp>
        <p:nvGrpSpPr>
          <p:cNvPr id="65" name="グループ化 64"/>
          <p:cNvGrpSpPr/>
          <p:nvPr/>
        </p:nvGrpSpPr>
        <p:grpSpPr>
          <a:xfrm>
            <a:off x="78462" y="3933056"/>
            <a:ext cx="4493538" cy="2592288"/>
            <a:chOff x="78462" y="3933056"/>
            <a:chExt cx="4493538" cy="2592288"/>
          </a:xfrm>
        </p:grpSpPr>
        <p:grpSp>
          <p:nvGrpSpPr>
            <p:cNvPr id="66" name="グループ化 65"/>
            <p:cNvGrpSpPr/>
            <p:nvPr/>
          </p:nvGrpSpPr>
          <p:grpSpPr>
            <a:xfrm>
              <a:off x="78462" y="3933056"/>
              <a:ext cx="4493538" cy="2592288"/>
              <a:chOff x="-36512" y="1412776"/>
              <a:chExt cx="4493538" cy="223224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72" name="正方形/長方形 71"/>
              <p:cNvSpPr/>
              <p:nvPr/>
            </p:nvSpPr>
            <p:spPr>
              <a:xfrm>
                <a:off x="0" y="1412776"/>
                <a:ext cx="4381336" cy="22322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" name="テキスト ボックス 75"/>
              <p:cNvSpPr txBox="1"/>
              <p:nvPr/>
            </p:nvSpPr>
            <p:spPr>
              <a:xfrm>
                <a:off x="367092" y="1412776"/>
                <a:ext cx="36471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b="1" dirty="0" smtClean="0">
                    <a:latin typeface="HG丸ｺﾞｼｯｸM-PRO" pitchFamily="50" charset="-128"/>
                    <a:ea typeface="HG丸ｺﾞｼｯｸM-PRO" pitchFamily="50" charset="-128"/>
                  </a:rPr>
                  <a:t>大学（各グループ）から見ると</a:t>
                </a:r>
                <a:r>
                  <a:rPr lang="en-US" altLang="ja-JP" b="1" dirty="0" smtClean="0">
                    <a:latin typeface="HG丸ｺﾞｼｯｸM-PRO" pitchFamily="50" charset="-128"/>
                    <a:ea typeface="HG丸ｺﾞｼｯｸM-PRO" pitchFamily="50" charset="-128"/>
                  </a:rPr>
                  <a:t>…</a:t>
                </a:r>
              </a:p>
            </p:txBody>
          </p:sp>
          <p:sp>
            <p:nvSpPr>
              <p:cNvPr id="77" name="テキスト ボックス 76"/>
              <p:cNvSpPr txBox="1"/>
              <p:nvPr/>
            </p:nvSpPr>
            <p:spPr>
              <a:xfrm>
                <a:off x="-36512" y="1722810"/>
                <a:ext cx="4493538" cy="13516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600" dirty="0" smtClean="0">
                    <a:latin typeface="HG丸ｺﾞｼｯｸM-PRO" pitchFamily="50" charset="-128"/>
                    <a:ea typeface="HG丸ｺﾞｼｯｸM-PRO" pitchFamily="50" charset="-128"/>
                  </a:rPr>
                  <a:t>✓開発技術の有効利用が進む</a:t>
                </a:r>
                <a:endParaRPr kumimoji="1" lang="en-US" altLang="ja-JP" sz="1600" dirty="0" smtClean="0">
                  <a:latin typeface="HG丸ｺﾞｼｯｸM-PRO" pitchFamily="50" charset="-128"/>
                  <a:ea typeface="HG丸ｺﾞｼｯｸM-PRO" pitchFamily="50" charset="-128"/>
                </a:endParaRPr>
              </a:p>
              <a:p>
                <a:r>
                  <a:rPr lang="ja-JP" altLang="en-US" sz="1600" dirty="0">
                    <a:latin typeface="HG丸ｺﾞｼｯｸM-PRO" pitchFamily="50" charset="-128"/>
                    <a:ea typeface="HG丸ｺﾞｼｯｸM-PRO" pitchFamily="50" charset="-128"/>
                  </a:rPr>
                  <a:t>　</a:t>
                </a:r>
                <a:r>
                  <a:rPr lang="ja-JP" altLang="en-US" sz="1600" dirty="0" smtClean="0">
                    <a:latin typeface="HG丸ｺﾞｼｯｸM-PRO" pitchFamily="50" charset="-128"/>
                    <a:ea typeface="HG丸ｺﾞｼｯｸM-PRO" pitchFamily="50" charset="-128"/>
                  </a:rPr>
                  <a:t>　　（若手・学生のモチベーション</a:t>
                </a:r>
                <a:r>
                  <a:rPr lang="en-US" altLang="ja-JP" sz="1600" dirty="0" smtClean="0">
                    <a:latin typeface="HG丸ｺﾞｼｯｸM-PRO" pitchFamily="50" charset="-128"/>
                    <a:ea typeface="HG丸ｺﾞｼｯｸM-PRO" pitchFamily="50" charset="-128"/>
                  </a:rPr>
                  <a:t>UP</a:t>
                </a:r>
                <a:r>
                  <a:rPr lang="ja-JP" altLang="en-US" sz="1600" dirty="0" smtClean="0">
                    <a:latin typeface="HG丸ｺﾞｼｯｸM-PRO" pitchFamily="50" charset="-128"/>
                    <a:ea typeface="HG丸ｺﾞｼｯｸM-PRO" pitchFamily="50" charset="-128"/>
                  </a:rPr>
                  <a:t>）</a:t>
                </a:r>
                <a:endParaRPr lang="en-US" altLang="ja-JP" sz="1600" dirty="0" smtClean="0">
                  <a:latin typeface="HG丸ｺﾞｼｯｸM-PRO" pitchFamily="50" charset="-128"/>
                  <a:ea typeface="HG丸ｺﾞｼｯｸM-PRO" pitchFamily="50" charset="-128"/>
                </a:endParaRPr>
              </a:p>
              <a:p>
                <a:r>
                  <a:rPr kumimoji="1" lang="ja-JP" altLang="en-US" sz="1600" dirty="0" smtClean="0">
                    <a:latin typeface="HG丸ｺﾞｼｯｸM-PRO" pitchFamily="50" charset="-128"/>
                    <a:ea typeface="HG丸ｺﾞｼｯｸM-PRO" pitchFamily="50" charset="-128"/>
                  </a:rPr>
                  <a:t>✓他に蓄積された技術の活用</a:t>
                </a:r>
                <a:endParaRPr kumimoji="1" lang="en-US" altLang="ja-JP" sz="1600" dirty="0" smtClean="0">
                  <a:latin typeface="HG丸ｺﾞｼｯｸM-PRO" pitchFamily="50" charset="-128"/>
                  <a:ea typeface="HG丸ｺﾞｼｯｸM-PRO" pitchFamily="50" charset="-128"/>
                </a:endParaRPr>
              </a:p>
              <a:p>
                <a:r>
                  <a:rPr lang="ja-JP" altLang="en-US" sz="1600" dirty="0">
                    <a:latin typeface="HG丸ｺﾞｼｯｸM-PRO" pitchFamily="50" charset="-128"/>
                    <a:ea typeface="HG丸ｺﾞｼｯｸM-PRO" pitchFamily="50" charset="-128"/>
                  </a:rPr>
                  <a:t>　</a:t>
                </a:r>
                <a:r>
                  <a:rPr lang="ja-JP" altLang="en-US" sz="1600" dirty="0" smtClean="0">
                    <a:latin typeface="HG丸ｺﾞｼｯｸM-PRO" pitchFamily="50" charset="-128"/>
                    <a:ea typeface="HG丸ｺﾞｼｯｸM-PRO" pitchFamily="50" charset="-128"/>
                  </a:rPr>
                  <a:t>　　先端的でない部分の開発も進め</a:t>
                </a:r>
                <a:r>
                  <a:rPr lang="ja-JP" altLang="en-US" sz="1600" dirty="0">
                    <a:latin typeface="HG丸ｺﾞｼｯｸM-PRO" pitchFamily="50" charset="-128"/>
                    <a:ea typeface="HG丸ｺﾞｼｯｸM-PRO" pitchFamily="50" charset="-128"/>
                  </a:rPr>
                  <a:t>やすく</a:t>
                </a:r>
                <a:endParaRPr kumimoji="1" lang="en-US" altLang="ja-JP" sz="1600" dirty="0" smtClean="0">
                  <a:latin typeface="HG丸ｺﾞｼｯｸM-PRO" pitchFamily="50" charset="-128"/>
                  <a:ea typeface="HG丸ｺﾞｼｯｸM-PRO" pitchFamily="50" charset="-128"/>
                </a:endParaRPr>
              </a:p>
              <a:p>
                <a:r>
                  <a:rPr lang="ja-JP" altLang="en-US" sz="1600" dirty="0" smtClean="0">
                    <a:latin typeface="HG丸ｺﾞｼｯｸM-PRO" pitchFamily="50" charset="-128"/>
                    <a:ea typeface="HG丸ｺﾞｼｯｸM-PRO" pitchFamily="50" charset="-128"/>
                  </a:rPr>
                  <a:t>✓若手に様々な経験を積ませながらも</a:t>
                </a:r>
                <a:endParaRPr lang="en-US" altLang="ja-JP" sz="1600" dirty="0" smtClean="0">
                  <a:latin typeface="HG丸ｺﾞｼｯｸM-PRO" pitchFamily="50" charset="-128"/>
                  <a:ea typeface="HG丸ｺﾞｼｯｸM-PRO" pitchFamily="50" charset="-128"/>
                </a:endParaRPr>
              </a:p>
              <a:p>
                <a:r>
                  <a:rPr kumimoji="1" lang="ja-JP" altLang="en-US" sz="1600" dirty="0">
                    <a:latin typeface="HG丸ｺﾞｼｯｸM-PRO" pitchFamily="50" charset="-128"/>
                    <a:ea typeface="HG丸ｺﾞｼｯｸM-PRO" pitchFamily="50" charset="-128"/>
                  </a:rPr>
                  <a:t>　</a:t>
                </a:r>
                <a:r>
                  <a:rPr kumimoji="1" lang="ja-JP" altLang="en-US" sz="1600" dirty="0" smtClean="0">
                    <a:latin typeface="HG丸ｺﾞｼｯｸM-PRO" pitchFamily="50" charset="-128"/>
                    <a:ea typeface="HG丸ｺﾞｼｯｸM-PRO" pitchFamily="50" charset="-128"/>
                  </a:rPr>
                  <a:t>　　　　　　先端的な研究に加わらせられる</a:t>
                </a:r>
                <a:endParaRPr kumimoji="1" lang="en-US" altLang="ja-JP" sz="1600" dirty="0" smtClean="0">
                  <a:latin typeface="HG丸ｺﾞｼｯｸM-PRO" pitchFamily="50" charset="-128"/>
                  <a:ea typeface="HG丸ｺﾞｼｯｸM-PRO" pitchFamily="50" charset="-128"/>
                </a:endParaRPr>
              </a:p>
            </p:txBody>
          </p:sp>
        </p:grpSp>
        <p:pic>
          <p:nvPicPr>
            <p:cNvPr id="71" name="Picture 4" descr="C:\Users\Takashi Miyata\AppData\Local\Microsoft\Windows\Temporary Internet Files\Content.IE5\JWXWIGRH\MC900383566[1].wm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234" y="5655750"/>
              <a:ext cx="734263" cy="869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8" name="グループ化 77"/>
          <p:cNvGrpSpPr/>
          <p:nvPr/>
        </p:nvGrpSpPr>
        <p:grpSpPr>
          <a:xfrm>
            <a:off x="4621733" y="3933056"/>
            <a:ext cx="4414763" cy="2592288"/>
            <a:chOff x="4621733" y="3933056"/>
            <a:chExt cx="4414763" cy="2592288"/>
          </a:xfrm>
        </p:grpSpPr>
        <p:grpSp>
          <p:nvGrpSpPr>
            <p:cNvPr id="79" name="グループ化 78"/>
            <p:cNvGrpSpPr/>
            <p:nvPr/>
          </p:nvGrpSpPr>
          <p:grpSpPr>
            <a:xfrm>
              <a:off x="4621733" y="3933056"/>
              <a:ext cx="4414763" cy="2592288"/>
              <a:chOff x="4460111" y="1412776"/>
              <a:chExt cx="4414763" cy="223224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81" name="正方形/長方形 80"/>
              <p:cNvSpPr/>
              <p:nvPr/>
            </p:nvSpPr>
            <p:spPr>
              <a:xfrm>
                <a:off x="4493538" y="1412776"/>
                <a:ext cx="4381336" cy="22322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3" name="テキスト ボックス 82"/>
              <p:cNvSpPr txBox="1"/>
              <p:nvPr/>
            </p:nvSpPr>
            <p:spPr>
              <a:xfrm>
                <a:off x="5436096" y="1412776"/>
                <a:ext cx="24929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b="1" dirty="0" smtClean="0">
                    <a:latin typeface="HG丸ｺﾞｼｯｸM-PRO" pitchFamily="50" charset="-128"/>
                    <a:ea typeface="HG丸ｺﾞｼｯｸM-PRO" pitchFamily="50" charset="-128"/>
                  </a:rPr>
                  <a:t>大型計画から見ると</a:t>
                </a:r>
                <a:r>
                  <a:rPr kumimoji="1" lang="en-US" altLang="ja-JP" b="1" dirty="0" smtClean="0">
                    <a:latin typeface="HG丸ｺﾞｼｯｸM-PRO" pitchFamily="50" charset="-128"/>
                    <a:ea typeface="HG丸ｺﾞｼｯｸM-PRO" pitchFamily="50" charset="-128"/>
                  </a:rPr>
                  <a:t>…</a:t>
                </a:r>
                <a:endParaRPr kumimoji="1" lang="ja-JP" altLang="en-US" b="1" dirty="0">
                  <a:latin typeface="HG丸ｺﾞｼｯｸM-PRO" pitchFamily="50" charset="-128"/>
                  <a:ea typeface="HG丸ｺﾞｼｯｸM-PRO" pitchFamily="50" charset="-128"/>
                </a:endParaRPr>
              </a:p>
            </p:txBody>
          </p:sp>
          <p:sp>
            <p:nvSpPr>
              <p:cNvPr id="85" name="テキスト ボックス 84"/>
              <p:cNvSpPr txBox="1"/>
              <p:nvPr/>
            </p:nvSpPr>
            <p:spPr>
              <a:xfrm>
                <a:off x="4460111" y="1757134"/>
                <a:ext cx="4083169" cy="15636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600" dirty="0" smtClean="0">
                    <a:latin typeface="HG丸ｺﾞｼｯｸM-PRO" pitchFamily="50" charset="-128"/>
                    <a:ea typeface="HG丸ｺﾞｼｯｸM-PRO" pitchFamily="50" charset="-128"/>
                  </a:rPr>
                  <a:t>✓鍵となる開発項目を重点的に進められる</a:t>
                </a:r>
                <a:endParaRPr kumimoji="1" lang="en-US" altLang="ja-JP" sz="1600" dirty="0" smtClean="0">
                  <a:latin typeface="HG丸ｺﾞｼｯｸM-PRO" pitchFamily="50" charset="-128"/>
                  <a:ea typeface="HG丸ｺﾞｼｯｸM-PRO" pitchFamily="50" charset="-128"/>
                </a:endParaRPr>
              </a:p>
              <a:p>
                <a:r>
                  <a:rPr lang="ja-JP" altLang="en-US" sz="1600" dirty="0">
                    <a:latin typeface="HG丸ｺﾞｼｯｸM-PRO" pitchFamily="50" charset="-128"/>
                    <a:ea typeface="HG丸ｺﾞｼｯｸM-PRO" pitchFamily="50" charset="-128"/>
                  </a:rPr>
                  <a:t>　</a:t>
                </a:r>
                <a:r>
                  <a:rPr lang="ja-JP" altLang="en-US" sz="1600" dirty="0" smtClean="0">
                    <a:latin typeface="HG丸ｺﾞｼｯｸM-PRO" pitchFamily="50" charset="-128"/>
                    <a:ea typeface="HG丸ｺﾞｼｯｸM-PRO" pitchFamily="50" charset="-128"/>
                  </a:rPr>
                  <a:t>　　　長期的な開発を進めやすくなる</a:t>
                </a:r>
                <a:endParaRPr kumimoji="1" lang="en-US" altLang="ja-JP" sz="1600" dirty="0">
                  <a:latin typeface="HG丸ｺﾞｼｯｸM-PRO" pitchFamily="50" charset="-128"/>
                  <a:ea typeface="HG丸ｺﾞｼｯｸM-PRO" pitchFamily="50" charset="-128"/>
                </a:endParaRPr>
              </a:p>
              <a:p>
                <a:r>
                  <a:rPr lang="ja-JP" altLang="en-US" sz="1600" dirty="0" smtClean="0">
                    <a:latin typeface="HG丸ｺﾞｼｯｸM-PRO" pitchFamily="50" charset="-128"/>
                    <a:ea typeface="HG丸ｺﾞｼｯｸM-PRO" pitchFamily="50" charset="-128"/>
                  </a:rPr>
                  <a:t>✓技術の実用化まで見届けられる</a:t>
                </a:r>
                <a:endParaRPr lang="en-US" altLang="ja-JP" sz="1600" dirty="0" smtClean="0">
                  <a:latin typeface="HG丸ｺﾞｼｯｸM-PRO" pitchFamily="50" charset="-128"/>
                  <a:ea typeface="HG丸ｺﾞｼｯｸM-PRO" pitchFamily="50" charset="-128"/>
                </a:endParaRPr>
              </a:p>
              <a:p>
                <a:r>
                  <a:rPr lang="ja-JP" altLang="en-US" sz="1600" dirty="0">
                    <a:latin typeface="HG丸ｺﾞｼｯｸM-PRO" pitchFamily="50" charset="-128"/>
                    <a:ea typeface="HG丸ｺﾞｼｯｸM-PRO" pitchFamily="50" charset="-128"/>
                  </a:rPr>
                  <a:t>　</a:t>
                </a:r>
                <a:r>
                  <a:rPr lang="ja-JP" altLang="en-US" sz="1600" dirty="0" smtClean="0">
                    <a:latin typeface="HG丸ｺﾞｼｯｸM-PRO" pitchFamily="50" charset="-128"/>
                    <a:ea typeface="HG丸ｺﾞｼｯｸM-PRO" pitchFamily="50" charset="-128"/>
                  </a:rPr>
                  <a:t>　　　中小計画＝大型計画の</a:t>
                </a:r>
                <a:r>
                  <a:rPr lang="ja-JP" altLang="en-US" sz="1600" b="1" dirty="0" smtClean="0">
                    <a:latin typeface="HG丸ｺﾞｼｯｸM-PRO" pitchFamily="50" charset="-128"/>
                    <a:ea typeface="HG丸ｺﾞｼｯｸM-PRO" pitchFamily="50" charset="-128"/>
                  </a:rPr>
                  <a:t>技術実証機</a:t>
                </a:r>
                <a:endParaRPr lang="en-US" altLang="ja-JP" sz="1600" b="1" dirty="0" smtClean="0">
                  <a:latin typeface="HG丸ｺﾞｼｯｸM-PRO" pitchFamily="50" charset="-128"/>
                  <a:ea typeface="HG丸ｺﾞｼｯｸM-PRO" pitchFamily="50" charset="-128"/>
                </a:endParaRPr>
              </a:p>
              <a:p>
                <a:r>
                  <a:rPr lang="ja-JP" altLang="en-US" sz="1600" dirty="0" smtClean="0">
                    <a:latin typeface="HG丸ｺﾞｼｯｸM-PRO" pitchFamily="50" charset="-128"/>
                    <a:ea typeface="HG丸ｺﾞｼｯｸM-PRO" pitchFamily="50" charset="-128"/>
                  </a:rPr>
                  <a:t>✓開発技術の蓄積が進む</a:t>
                </a:r>
                <a:endParaRPr lang="en-US" altLang="ja-JP" sz="1600" dirty="0" smtClean="0">
                  <a:latin typeface="HG丸ｺﾞｼｯｸM-PRO" pitchFamily="50" charset="-128"/>
                  <a:ea typeface="HG丸ｺﾞｼｯｸM-PRO" pitchFamily="50" charset="-128"/>
                </a:endParaRPr>
              </a:p>
              <a:p>
                <a:r>
                  <a:rPr kumimoji="1" lang="ja-JP" altLang="en-US" sz="1600" dirty="0" smtClean="0">
                    <a:latin typeface="HG丸ｺﾞｼｯｸM-PRO" pitchFamily="50" charset="-128"/>
                    <a:ea typeface="HG丸ｺﾞｼｯｸM-PRO" pitchFamily="50" charset="-128"/>
                  </a:rPr>
                  <a:t>✓多くの人を取り込める</a:t>
                </a:r>
                <a:endParaRPr kumimoji="1" lang="en-US" altLang="ja-JP" sz="1600" dirty="0" smtClean="0">
                  <a:latin typeface="HG丸ｺﾞｼｯｸM-PRO" pitchFamily="50" charset="-128"/>
                  <a:ea typeface="HG丸ｺﾞｼｯｸM-PRO" pitchFamily="50" charset="-128"/>
                </a:endParaRPr>
              </a:p>
              <a:p>
                <a:r>
                  <a:rPr lang="ja-JP" altLang="en-US" sz="1600" dirty="0">
                    <a:latin typeface="HG丸ｺﾞｼｯｸM-PRO" pitchFamily="50" charset="-128"/>
                    <a:ea typeface="HG丸ｺﾞｼｯｸM-PRO" pitchFamily="50" charset="-128"/>
                  </a:rPr>
                  <a:t>　</a:t>
                </a:r>
                <a:r>
                  <a:rPr lang="ja-JP" altLang="en-US" sz="1600" dirty="0" smtClean="0">
                    <a:latin typeface="HG丸ｺﾞｼｯｸM-PRO" pitchFamily="50" charset="-128"/>
                    <a:ea typeface="HG丸ｺﾞｼｯｸM-PRO" pitchFamily="50" charset="-128"/>
                  </a:rPr>
                  <a:t>　　</a:t>
                </a:r>
                <a:r>
                  <a:rPr kumimoji="1" lang="ja-JP" altLang="en-US" sz="1600" dirty="0" smtClean="0">
                    <a:latin typeface="HG丸ｺﾞｼｯｸM-PRO" pitchFamily="50" charset="-128"/>
                    <a:ea typeface="HG丸ｺﾞｼｯｸM-PRO" pitchFamily="50" charset="-128"/>
                  </a:rPr>
                  <a:t>育った若手をさらにメンバーに</a:t>
                </a:r>
                <a:endParaRPr kumimoji="1" lang="en-US" altLang="ja-JP" sz="1600" dirty="0" smtClean="0">
                  <a:latin typeface="HG丸ｺﾞｼｯｸM-PRO" pitchFamily="50" charset="-128"/>
                  <a:ea typeface="HG丸ｺﾞｼｯｸM-PRO" pitchFamily="50" charset="-128"/>
                </a:endParaRPr>
              </a:p>
            </p:txBody>
          </p:sp>
        </p:grpSp>
        <p:pic>
          <p:nvPicPr>
            <p:cNvPr id="80" name="Picture 5" descr="C:\Users\Takashi Miyata\AppData\Local\Microsoft\Windows\Temporary Internet Files\Content.IE5\FCUKLQ9I\MC900383552[1].wmf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187891" y="5587475"/>
              <a:ext cx="696773" cy="8531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6" name="Picture 2" descr="C:\Users\Takashi Miyata\AppData\Local\Microsoft\Windows\Temporary Internet Files\Content.IE5\40MOG93D\MC900420724[1].wmf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08" r="60281"/>
          <a:stretch/>
        </p:blipFill>
        <p:spPr bwMode="auto">
          <a:xfrm>
            <a:off x="2985536" y="768196"/>
            <a:ext cx="479740" cy="57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1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11560" y="98072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HG丸ｺﾞｼｯｸM-PRO" pitchFamily="50" charset="-128"/>
                <a:ea typeface="HG丸ｺﾞｼｯｸM-PRO" pitchFamily="50" charset="-128"/>
              </a:rPr>
              <a:t>最後に</a:t>
            </a:r>
            <a:endParaRPr kumimoji="1" lang="ja-JP" altLang="en-US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50141" y="1537628"/>
            <a:ext cx="7338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latin typeface="HG丸ｺﾞｼｯｸM-PRO" pitchFamily="50" charset="-128"/>
                <a:ea typeface="HG丸ｺﾞｼｯｸM-PRO" pitchFamily="50" charset="-128"/>
              </a:rPr>
              <a:t>[</a:t>
            </a:r>
            <a:r>
              <a:rPr lang="ja-JP" altLang="ja-JP" sz="2800" b="1" dirty="0" smtClean="0">
                <a:latin typeface="HG丸ｺﾞｼｯｸM-PRO" pitchFamily="50" charset="-128"/>
                <a:ea typeface="HG丸ｺﾞｼｯｸM-PRO" pitchFamily="50" charset="-128"/>
              </a:rPr>
              <a:t>第２回</a:t>
            </a:r>
            <a:r>
              <a:rPr lang="ja-JP" altLang="ja-JP" sz="2800" b="1" dirty="0">
                <a:latin typeface="HG丸ｺﾞｼｯｸM-PRO" pitchFamily="50" charset="-128"/>
                <a:ea typeface="HG丸ｺﾞｼｯｸM-PRO" pitchFamily="50" charset="-128"/>
              </a:rPr>
              <a:t>可視赤外線観測技術</a:t>
            </a:r>
            <a:r>
              <a:rPr lang="ja-JP" altLang="ja-JP" sz="2800" b="1" dirty="0" smtClean="0">
                <a:latin typeface="HG丸ｺﾞｼｯｸM-PRO" pitchFamily="50" charset="-128"/>
                <a:ea typeface="HG丸ｺﾞｼｯｸM-PRO" pitchFamily="50" charset="-128"/>
              </a:rPr>
              <a:t>ワークショップ</a:t>
            </a:r>
            <a:r>
              <a:rPr lang="en-US" altLang="ja-JP" sz="2800" b="1" dirty="0" smtClean="0">
                <a:latin typeface="HG丸ｺﾞｼｯｸM-PRO" pitchFamily="50" charset="-128"/>
                <a:ea typeface="HG丸ｺﾞｼｯｸM-PRO" pitchFamily="50" charset="-128"/>
              </a:rPr>
              <a:t>]</a:t>
            </a:r>
            <a:endParaRPr kumimoji="1" lang="ja-JP" altLang="en-US" sz="2800" b="1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1026" name="Picture 2" descr="C:\Users\Takashi Miyata\AppData\Local\Microsoft\Windows\Temporary Internet Files\Content.IE5\40MOG93D\MC90042072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449" y="4760367"/>
            <a:ext cx="1545336" cy="153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2718849" y="2060848"/>
            <a:ext cx="3935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HG丸ｺﾞｼｯｸM-PRO" pitchFamily="50" charset="-128"/>
                <a:ea typeface="HG丸ｺﾞｼｯｸM-PRO" pitchFamily="50" charset="-128"/>
              </a:rPr>
              <a:t>2012</a:t>
            </a:r>
            <a:r>
              <a:rPr kumimoji="1" lang="ja-JP" altLang="en-US" sz="2800" dirty="0" smtClean="0">
                <a:latin typeface="HG丸ｺﾞｼｯｸM-PRO" pitchFamily="50" charset="-128"/>
                <a:ea typeface="HG丸ｺﾞｼｯｸM-PRO" pitchFamily="50" charset="-128"/>
              </a:rPr>
              <a:t>年</a:t>
            </a:r>
            <a:r>
              <a:rPr kumimoji="1" lang="en-US" altLang="ja-JP" sz="2800" dirty="0" smtClean="0">
                <a:latin typeface="HG丸ｺﾞｼｯｸM-PRO" pitchFamily="50" charset="-128"/>
                <a:ea typeface="HG丸ｺﾞｼｯｸM-PRO" pitchFamily="50" charset="-128"/>
              </a:rPr>
              <a:t>12</a:t>
            </a:r>
            <a:r>
              <a:rPr kumimoji="1" lang="ja-JP" altLang="en-US" sz="2800" dirty="0" smtClean="0">
                <a:latin typeface="HG丸ｺﾞｼｯｸM-PRO" pitchFamily="50" charset="-128"/>
                <a:ea typeface="HG丸ｺﾞｼｯｸM-PRO" pitchFamily="50" charset="-128"/>
              </a:rPr>
              <a:t>月中旬開催</a:t>
            </a:r>
            <a:endParaRPr kumimoji="1" lang="ja-JP" altLang="en-US" sz="28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95349" y="5862463"/>
            <a:ext cx="5109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みなさんの参加をお待ちしています</a:t>
            </a:r>
            <a:endParaRPr kumimoji="1" lang="ja-JP" altLang="en-US" sz="24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1461323" y="3935975"/>
            <a:ext cx="2920017" cy="881384"/>
            <a:chOff x="179512" y="835894"/>
            <a:chExt cx="4320480" cy="4816644"/>
          </a:xfrm>
        </p:grpSpPr>
        <p:sp>
          <p:nvSpPr>
            <p:cNvPr id="8" name="テキスト ボックス 7"/>
            <p:cNvSpPr txBox="1"/>
            <p:nvPr/>
          </p:nvSpPr>
          <p:spPr>
            <a:xfrm>
              <a:off x="286056" y="1943125"/>
              <a:ext cx="2969083" cy="28119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400" b="1" dirty="0" smtClean="0">
                  <a:latin typeface="HG丸ｺﾞｼｯｸM-PRO" pitchFamily="50" charset="-128"/>
                  <a:ea typeface="HG丸ｺﾞｼｯｸM-PRO" pitchFamily="50" charset="-128"/>
                </a:rPr>
                <a:t>大学（各グループ）</a:t>
              </a:r>
              <a:endParaRPr kumimoji="1" lang="ja-JP" altLang="en-US" sz="2400" b="1" dirty="0"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  <p:sp>
          <p:nvSpPr>
            <p:cNvPr id="9" name="角丸四角形 8"/>
            <p:cNvSpPr/>
            <p:nvPr/>
          </p:nvSpPr>
          <p:spPr>
            <a:xfrm>
              <a:off x="179512" y="835894"/>
              <a:ext cx="4320480" cy="4816644"/>
            </a:xfrm>
            <a:prstGeom prst="roundRect">
              <a:avLst>
                <a:gd name="adj" fmla="val 7470"/>
              </a:avLst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3644151" y="3284984"/>
            <a:ext cx="2520280" cy="738971"/>
            <a:chOff x="4644008" y="828001"/>
            <a:chExt cx="4320480" cy="4816644"/>
          </a:xfrm>
        </p:grpSpPr>
        <p:sp>
          <p:nvSpPr>
            <p:cNvPr id="11" name="テキスト ボックス 10"/>
            <p:cNvSpPr txBox="1"/>
            <p:nvPr/>
          </p:nvSpPr>
          <p:spPr>
            <a:xfrm>
              <a:off x="5508104" y="939830"/>
              <a:ext cx="1422183" cy="28119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400" b="1" dirty="0">
                  <a:latin typeface="HG丸ｺﾞｼｯｸM-PRO" pitchFamily="50" charset="-128"/>
                  <a:ea typeface="HG丸ｺﾞｼｯｸM-PRO" pitchFamily="50" charset="-128"/>
                </a:rPr>
                <a:t>大型</a:t>
              </a:r>
              <a:r>
                <a:rPr kumimoji="1" lang="ja-JP" altLang="en-US" sz="2400" b="1" dirty="0" smtClean="0">
                  <a:latin typeface="HG丸ｺﾞｼｯｸM-PRO" pitchFamily="50" charset="-128"/>
                  <a:ea typeface="HG丸ｺﾞｼｯｸM-PRO" pitchFamily="50" charset="-128"/>
                </a:rPr>
                <a:t>計画</a:t>
              </a:r>
              <a:endParaRPr kumimoji="1" lang="ja-JP" altLang="en-US" sz="2400" b="1" dirty="0"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  <p:sp>
          <p:nvSpPr>
            <p:cNvPr id="12" name="角丸四角形 11"/>
            <p:cNvSpPr/>
            <p:nvPr/>
          </p:nvSpPr>
          <p:spPr>
            <a:xfrm>
              <a:off x="4644008" y="828001"/>
              <a:ext cx="4320480" cy="4816644"/>
            </a:xfrm>
            <a:prstGeom prst="roundRect">
              <a:avLst>
                <a:gd name="adj" fmla="val 7470"/>
              </a:avLst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3" name="角丸四角形 12"/>
          <p:cNvSpPr/>
          <p:nvPr/>
        </p:nvSpPr>
        <p:spPr>
          <a:xfrm>
            <a:off x="5868144" y="3898218"/>
            <a:ext cx="1978610" cy="669879"/>
          </a:xfrm>
          <a:prstGeom prst="roundRect">
            <a:avLst>
              <a:gd name="adj" fmla="val 747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404440" y="3894987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 smtClean="0">
                <a:latin typeface="HG丸ｺﾞｼｯｸM-PRO" pitchFamily="50" charset="-128"/>
                <a:ea typeface="HG丸ｺﾞｼｯｸM-PRO" pitchFamily="50" charset="-128"/>
              </a:rPr>
              <a:t>企業</a:t>
            </a:r>
            <a:endParaRPr kumimoji="1" lang="ja-JP" altLang="en-US" sz="2800" b="1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4185821" y="4487313"/>
            <a:ext cx="1978610" cy="669879"/>
          </a:xfrm>
          <a:prstGeom prst="roundRect">
            <a:avLst>
              <a:gd name="adj" fmla="val 7470"/>
            </a:avLst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338456" y="4578300"/>
            <a:ext cx="17331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 smtClean="0">
                <a:latin typeface="HG丸ｺﾞｼｯｸM-PRO" pitchFamily="50" charset="-128"/>
                <a:ea typeface="HG丸ｺﾞｼｯｸM-PRO" pitchFamily="50" charset="-128"/>
              </a:rPr>
              <a:t>他分野研究者</a:t>
            </a:r>
            <a:endParaRPr kumimoji="1" lang="ja-JP" altLang="en-US" sz="2000" b="1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267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グループ化 13"/>
          <p:cNvGrpSpPr/>
          <p:nvPr/>
        </p:nvGrpSpPr>
        <p:grpSpPr>
          <a:xfrm>
            <a:off x="179512" y="828001"/>
            <a:ext cx="4320480" cy="4824537"/>
            <a:chOff x="179512" y="828001"/>
            <a:chExt cx="4320480" cy="4824537"/>
          </a:xfrm>
        </p:grpSpPr>
        <p:pic>
          <p:nvPicPr>
            <p:cNvPr id="12" name="Picture 2" descr="C:\Users\Takashi Miyata\AppData\Local\Microsoft\Windows\Temporary Internet Files\Content.IE5\JWXWIGRH\MP900438641[1]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19" t="25930" r="9460" b="18990"/>
            <a:stretch/>
          </p:blipFill>
          <p:spPr bwMode="auto">
            <a:xfrm>
              <a:off x="1670386" y="2697559"/>
              <a:ext cx="1195930" cy="120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6" name="Picture 2" descr="C:\Users\Takashi Miyata\AppData\Local\Microsoft\Windows\Temporary Internet Files\Content.IE5\JWXWIGRH\MP900438641[1]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19" t="25930" r="9460" b="18990"/>
            <a:stretch/>
          </p:blipFill>
          <p:spPr bwMode="auto">
            <a:xfrm>
              <a:off x="1616836" y="1423759"/>
              <a:ext cx="1195930" cy="120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テキスト ボックス 1"/>
            <p:cNvSpPr txBox="1"/>
            <p:nvPr/>
          </p:nvSpPr>
          <p:spPr>
            <a:xfrm>
              <a:off x="210867" y="828001"/>
              <a:ext cx="41857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400" b="1" u="sng" dirty="0" smtClean="0">
                  <a:latin typeface="HG丸ｺﾞｼｯｸM-PRO" pitchFamily="50" charset="-128"/>
                  <a:ea typeface="HG丸ｺﾞｼｯｸM-PRO" pitchFamily="50" charset="-128"/>
                </a:rPr>
                <a:t>大学（各グループ）での開発</a:t>
              </a:r>
              <a:endParaRPr kumimoji="1" lang="ja-JP" altLang="en-US" sz="2400" b="1" u="sng" dirty="0"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  <p:sp>
          <p:nvSpPr>
            <p:cNvPr id="3" name="テキスト ボックス 2"/>
            <p:cNvSpPr txBox="1"/>
            <p:nvPr/>
          </p:nvSpPr>
          <p:spPr>
            <a:xfrm>
              <a:off x="1098800" y="1764105"/>
              <a:ext cx="2339102" cy="523220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ja-JP" altLang="en-US" sz="2800" dirty="0" smtClean="0">
                  <a:latin typeface="HG丸ｺﾞｼｯｸM-PRO" pitchFamily="50" charset="-128"/>
                  <a:ea typeface="HG丸ｺﾞｼｯｸM-PRO" pitchFamily="50" charset="-128"/>
                </a:rPr>
                <a:t>天文学的成果</a:t>
              </a:r>
              <a:endParaRPr lang="en-US" altLang="ja-JP" sz="2800" dirty="0" smtClean="0"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865713" y="3070121"/>
              <a:ext cx="2698175" cy="523220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ja-JP" altLang="en-US" sz="2800" dirty="0">
                  <a:latin typeface="HG丸ｺﾞｼｯｸM-PRO" pitchFamily="50" charset="-128"/>
                  <a:ea typeface="HG丸ｺﾞｼｯｸM-PRO" pitchFamily="50" charset="-128"/>
                </a:rPr>
                <a:t>次世代</a:t>
              </a:r>
              <a:r>
                <a:rPr lang="ja-JP" altLang="en-US" sz="2800" dirty="0" smtClean="0">
                  <a:latin typeface="HG丸ｺﾞｼｯｸM-PRO" pitchFamily="50" charset="-128"/>
                  <a:ea typeface="HG丸ｺﾞｼｯｸM-PRO" pitchFamily="50" charset="-128"/>
                </a:rPr>
                <a:t>若手</a:t>
              </a:r>
              <a:r>
                <a:rPr kumimoji="1" lang="ja-JP" altLang="en-US" sz="2800" dirty="0" smtClean="0">
                  <a:latin typeface="HG丸ｺﾞｼｯｸM-PRO" pitchFamily="50" charset="-128"/>
                  <a:ea typeface="HG丸ｺﾞｼｯｸM-PRO" pitchFamily="50" charset="-128"/>
                </a:rPr>
                <a:t>育成</a:t>
              </a:r>
              <a:endParaRPr kumimoji="1" lang="ja-JP" altLang="en-US" sz="2800" dirty="0"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287811" y="4236184"/>
              <a:ext cx="410881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>
                  <a:latin typeface="HG丸ｺﾞｼｯｸM-PRO" pitchFamily="50" charset="-128"/>
                  <a:ea typeface="HG丸ｺﾞｼｯｸM-PRO" pitchFamily="50" charset="-128"/>
                </a:rPr>
                <a:t>✓２－５年程度で成果を出す必要</a:t>
              </a:r>
              <a:endParaRPr kumimoji="1" lang="en-US" altLang="ja-JP" dirty="0" smtClean="0">
                <a:latin typeface="HG丸ｺﾞｼｯｸM-PRO" pitchFamily="50" charset="-128"/>
                <a:ea typeface="HG丸ｺﾞｼｯｸM-PRO" pitchFamily="50" charset="-128"/>
              </a:endParaRPr>
            </a:p>
            <a:p>
              <a:r>
                <a:rPr lang="ja-JP" altLang="en-US" dirty="0" smtClean="0">
                  <a:latin typeface="HG丸ｺﾞｼｯｸM-PRO" pitchFamily="50" charset="-128"/>
                  <a:ea typeface="HG丸ｺﾞｼｯｸM-PRO" pitchFamily="50" charset="-128"/>
                </a:rPr>
                <a:t>✓継続性の確保も重要な課題</a:t>
              </a:r>
              <a:endParaRPr lang="en-US" altLang="ja-JP" dirty="0" smtClean="0">
                <a:latin typeface="HG丸ｺﾞｼｯｸM-PRO" pitchFamily="50" charset="-128"/>
                <a:ea typeface="HG丸ｺﾞｼｯｸM-PRO" pitchFamily="50" charset="-128"/>
              </a:endParaRPr>
            </a:p>
            <a:p>
              <a:r>
                <a:rPr kumimoji="1" lang="ja-JP" altLang="en-US" dirty="0" smtClean="0">
                  <a:latin typeface="HG丸ｺﾞｼｯｸM-PRO" pitchFamily="50" charset="-128"/>
                  <a:ea typeface="HG丸ｺﾞｼｯｸM-PRO" pitchFamily="50" charset="-128"/>
                </a:rPr>
                <a:t>✓中小望遠鏡の運用・開発計画を推進</a:t>
              </a:r>
              <a:endParaRPr kumimoji="1" lang="en-US" altLang="ja-JP" dirty="0" smtClean="0">
                <a:latin typeface="HG丸ｺﾞｼｯｸM-PRO" pitchFamily="50" charset="-128"/>
                <a:ea typeface="HG丸ｺﾞｼｯｸM-PRO" pitchFamily="50" charset="-128"/>
              </a:endParaRPr>
            </a:p>
            <a:p>
              <a:r>
                <a:rPr lang="ja-JP" altLang="en-US" dirty="0" smtClean="0">
                  <a:latin typeface="HG丸ｺﾞｼｯｸM-PRO" pitchFamily="50" charset="-128"/>
                  <a:ea typeface="HG丸ｺﾞｼｯｸM-PRO" pitchFamily="50" charset="-128"/>
                </a:rPr>
                <a:t>✓マンパワーは不足気味</a:t>
              </a:r>
              <a:endParaRPr lang="en-US" altLang="ja-JP" dirty="0" smtClean="0"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  <p:sp>
          <p:nvSpPr>
            <p:cNvPr id="6" name="角丸四角形 5"/>
            <p:cNvSpPr/>
            <p:nvPr/>
          </p:nvSpPr>
          <p:spPr>
            <a:xfrm>
              <a:off x="179512" y="835894"/>
              <a:ext cx="4320480" cy="4816644"/>
            </a:xfrm>
            <a:prstGeom prst="roundRect">
              <a:avLst>
                <a:gd name="adj" fmla="val 7470"/>
              </a:avLst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6" name="グループ化 15"/>
          <p:cNvGrpSpPr/>
          <p:nvPr/>
        </p:nvGrpSpPr>
        <p:grpSpPr>
          <a:xfrm>
            <a:off x="4644008" y="828001"/>
            <a:ext cx="4320480" cy="4816644"/>
            <a:chOff x="4644008" y="828001"/>
            <a:chExt cx="4320480" cy="4816644"/>
          </a:xfrm>
        </p:grpSpPr>
        <p:pic>
          <p:nvPicPr>
            <p:cNvPr id="13" name="Picture 2" descr="C:\Users\Takashi Miyata\AppData\Local\Microsoft\Windows\Temporary Internet Files\Content.IE5\JWXWIGRH\MP900438641[1]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19" t="25930" r="9460" b="18990"/>
            <a:stretch/>
          </p:blipFill>
          <p:spPr bwMode="auto">
            <a:xfrm>
              <a:off x="6012160" y="1699799"/>
              <a:ext cx="1566022" cy="15764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テキスト ボックス 6"/>
            <p:cNvSpPr txBox="1"/>
            <p:nvPr/>
          </p:nvSpPr>
          <p:spPr>
            <a:xfrm>
              <a:off x="6087285" y="835893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400" b="1" u="sng" dirty="0">
                  <a:latin typeface="HG丸ｺﾞｼｯｸM-PRO" pitchFamily="50" charset="-128"/>
                  <a:ea typeface="HG丸ｺﾞｼｯｸM-PRO" pitchFamily="50" charset="-128"/>
                </a:rPr>
                <a:t>大型</a:t>
              </a:r>
              <a:r>
                <a:rPr kumimoji="1" lang="ja-JP" altLang="en-US" sz="2400" b="1" u="sng" dirty="0" smtClean="0">
                  <a:latin typeface="HG丸ｺﾞｼｯｸM-PRO" pitchFamily="50" charset="-128"/>
                  <a:ea typeface="HG丸ｺﾞｼｯｸM-PRO" pitchFamily="50" charset="-128"/>
                </a:rPr>
                <a:t>計画</a:t>
              </a:r>
              <a:endParaRPr kumimoji="1" lang="ja-JP" altLang="en-US" sz="2400" b="1" u="sng" dirty="0"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5162345" y="2284246"/>
              <a:ext cx="3416320" cy="64633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ja-JP" altLang="en-US" sz="3600" dirty="0">
                  <a:latin typeface="HG丸ｺﾞｼｯｸM-PRO" pitchFamily="50" charset="-128"/>
                  <a:ea typeface="HG丸ｺﾞｼｯｸM-PRO" pitchFamily="50" charset="-128"/>
                </a:rPr>
                <a:t>天</a:t>
              </a:r>
              <a:r>
                <a:rPr lang="ja-JP" altLang="en-US" sz="3600" dirty="0" smtClean="0">
                  <a:latin typeface="HG丸ｺﾞｼｯｸM-PRO" pitchFamily="50" charset="-128"/>
                  <a:ea typeface="HG丸ｺﾞｼｯｸM-PRO" pitchFamily="50" charset="-128"/>
                </a:rPr>
                <a:t>文学的大成果</a:t>
              </a:r>
              <a:endParaRPr lang="en-US" altLang="ja-JP" sz="3600" dirty="0" smtClean="0"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4932040" y="4255852"/>
              <a:ext cx="341632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>
                  <a:latin typeface="HG丸ｺﾞｼｯｸM-PRO" pitchFamily="50" charset="-128"/>
                  <a:ea typeface="HG丸ｺﾞｼｯｸM-PRO" pitchFamily="50" charset="-128"/>
                </a:rPr>
                <a:t>✓大規模・長期間にわたる開発</a:t>
              </a:r>
              <a:endParaRPr kumimoji="1" lang="en-US" altLang="ja-JP" dirty="0" smtClean="0">
                <a:latin typeface="HG丸ｺﾞｼｯｸM-PRO" pitchFamily="50" charset="-128"/>
                <a:ea typeface="HG丸ｺﾞｼｯｸM-PRO" pitchFamily="50" charset="-128"/>
              </a:endParaRPr>
            </a:p>
            <a:p>
              <a:r>
                <a:rPr lang="ja-JP" altLang="en-US" dirty="0" smtClean="0">
                  <a:latin typeface="HG丸ｺﾞｼｯｸM-PRO" pitchFamily="50" charset="-128"/>
                  <a:ea typeface="HG丸ｺﾞｼｯｸM-PRO" pitchFamily="50" charset="-128"/>
                </a:rPr>
                <a:t>✓究極の装置で究極の観測を</a:t>
              </a:r>
              <a:endParaRPr lang="en-US" altLang="ja-JP" dirty="0" smtClean="0">
                <a:latin typeface="HG丸ｺﾞｼｯｸM-PRO" pitchFamily="50" charset="-128"/>
                <a:ea typeface="HG丸ｺﾞｼｯｸM-PRO" pitchFamily="50" charset="-128"/>
              </a:endParaRPr>
            </a:p>
            <a:p>
              <a:r>
                <a:rPr kumimoji="1" lang="ja-JP" altLang="en-US" dirty="0" smtClean="0">
                  <a:latin typeface="HG丸ｺﾞｼｯｸM-PRO" pitchFamily="50" charset="-128"/>
                  <a:ea typeface="HG丸ｺﾞｼｯｸM-PRO" pitchFamily="50" charset="-128"/>
                </a:rPr>
                <a:t>✓マンパワーは不足気味</a:t>
              </a:r>
              <a:endParaRPr lang="en-US" altLang="ja-JP" dirty="0" smtClean="0"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  <p:sp>
          <p:nvSpPr>
            <p:cNvPr id="15" name="角丸四角形 14"/>
            <p:cNvSpPr/>
            <p:nvPr/>
          </p:nvSpPr>
          <p:spPr>
            <a:xfrm>
              <a:off x="4644008" y="828001"/>
              <a:ext cx="4320480" cy="4816644"/>
            </a:xfrm>
            <a:prstGeom prst="roundRect">
              <a:avLst>
                <a:gd name="adj" fmla="val 7470"/>
              </a:avLst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" name="テキスト ボックス 10"/>
          <p:cNvSpPr txBox="1"/>
          <p:nvPr/>
        </p:nvSpPr>
        <p:spPr>
          <a:xfrm>
            <a:off x="179512" y="167015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難しい問題</a:t>
            </a:r>
            <a:r>
              <a:rPr kumimoji="1" lang="en-US" altLang="ja-JP" sz="2400" dirty="0" smtClean="0">
                <a:latin typeface="HG丸ｺﾞｼｯｸM-PRO" pitchFamily="50" charset="-128"/>
                <a:ea typeface="HG丸ｺﾞｼｯｸM-PRO" pitchFamily="50" charset="-128"/>
              </a:rPr>
              <a:t>…</a:t>
            </a:r>
            <a:endParaRPr kumimoji="1" lang="ja-JP" altLang="en-US" sz="24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980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グループ化 13"/>
          <p:cNvGrpSpPr/>
          <p:nvPr/>
        </p:nvGrpSpPr>
        <p:grpSpPr>
          <a:xfrm>
            <a:off x="179512" y="828001"/>
            <a:ext cx="4320480" cy="4824537"/>
            <a:chOff x="179512" y="828001"/>
            <a:chExt cx="4320480" cy="4824537"/>
          </a:xfrm>
        </p:grpSpPr>
        <p:pic>
          <p:nvPicPr>
            <p:cNvPr id="12" name="Picture 2" descr="C:\Users\Takashi Miyata\AppData\Local\Microsoft\Windows\Temporary Internet Files\Content.IE5\JWXWIGRH\MP900438641[1]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19" t="25930" r="9460" b="18990"/>
            <a:stretch/>
          </p:blipFill>
          <p:spPr bwMode="auto">
            <a:xfrm>
              <a:off x="1670386" y="2697559"/>
              <a:ext cx="1195930" cy="120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6" name="Picture 2" descr="C:\Users\Takashi Miyata\AppData\Local\Microsoft\Windows\Temporary Internet Files\Content.IE5\JWXWIGRH\MP900438641[1]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19" t="25930" r="9460" b="18990"/>
            <a:stretch/>
          </p:blipFill>
          <p:spPr bwMode="auto">
            <a:xfrm>
              <a:off x="1616836" y="1423759"/>
              <a:ext cx="1195930" cy="120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テキスト ボックス 1"/>
            <p:cNvSpPr txBox="1"/>
            <p:nvPr/>
          </p:nvSpPr>
          <p:spPr>
            <a:xfrm>
              <a:off x="210867" y="828001"/>
              <a:ext cx="41857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400" b="1" u="sng" dirty="0" smtClean="0">
                  <a:latin typeface="HG丸ｺﾞｼｯｸM-PRO" pitchFamily="50" charset="-128"/>
                  <a:ea typeface="HG丸ｺﾞｼｯｸM-PRO" pitchFamily="50" charset="-128"/>
                </a:rPr>
                <a:t>大学（各グループ）での開発</a:t>
              </a:r>
              <a:endParaRPr kumimoji="1" lang="ja-JP" altLang="en-US" sz="2400" b="1" u="sng" dirty="0"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  <p:sp>
          <p:nvSpPr>
            <p:cNvPr id="3" name="テキスト ボックス 2"/>
            <p:cNvSpPr txBox="1"/>
            <p:nvPr/>
          </p:nvSpPr>
          <p:spPr>
            <a:xfrm>
              <a:off x="1098800" y="1764105"/>
              <a:ext cx="2339102" cy="523220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ja-JP" altLang="en-US" sz="2800" dirty="0" smtClean="0">
                  <a:latin typeface="HG丸ｺﾞｼｯｸM-PRO" pitchFamily="50" charset="-128"/>
                  <a:ea typeface="HG丸ｺﾞｼｯｸM-PRO" pitchFamily="50" charset="-128"/>
                </a:rPr>
                <a:t>天文学的成果</a:t>
              </a:r>
              <a:endParaRPr lang="en-US" altLang="ja-JP" sz="2800" dirty="0" smtClean="0"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865713" y="3070121"/>
              <a:ext cx="2698175" cy="523220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ja-JP" altLang="en-US" sz="2800" dirty="0">
                  <a:latin typeface="HG丸ｺﾞｼｯｸM-PRO" pitchFamily="50" charset="-128"/>
                  <a:ea typeface="HG丸ｺﾞｼｯｸM-PRO" pitchFamily="50" charset="-128"/>
                </a:rPr>
                <a:t>次世代</a:t>
              </a:r>
              <a:r>
                <a:rPr lang="ja-JP" altLang="en-US" sz="2800" dirty="0" smtClean="0">
                  <a:latin typeface="HG丸ｺﾞｼｯｸM-PRO" pitchFamily="50" charset="-128"/>
                  <a:ea typeface="HG丸ｺﾞｼｯｸM-PRO" pitchFamily="50" charset="-128"/>
                </a:rPr>
                <a:t>若手</a:t>
              </a:r>
              <a:r>
                <a:rPr kumimoji="1" lang="ja-JP" altLang="en-US" sz="2800" dirty="0" smtClean="0">
                  <a:latin typeface="HG丸ｺﾞｼｯｸM-PRO" pitchFamily="50" charset="-128"/>
                  <a:ea typeface="HG丸ｺﾞｼｯｸM-PRO" pitchFamily="50" charset="-128"/>
                </a:rPr>
                <a:t>育成</a:t>
              </a:r>
              <a:endParaRPr kumimoji="1" lang="ja-JP" altLang="en-US" sz="2800" dirty="0"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  <p:sp>
          <p:nvSpPr>
            <p:cNvPr id="6" name="角丸四角形 5"/>
            <p:cNvSpPr/>
            <p:nvPr/>
          </p:nvSpPr>
          <p:spPr>
            <a:xfrm>
              <a:off x="179512" y="835894"/>
              <a:ext cx="4320480" cy="4816644"/>
            </a:xfrm>
            <a:prstGeom prst="roundRect">
              <a:avLst>
                <a:gd name="adj" fmla="val 7470"/>
              </a:avLst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6" name="グループ化 15"/>
          <p:cNvGrpSpPr/>
          <p:nvPr/>
        </p:nvGrpSpPr>
        <p:grpSpPr>
          <a:xfrm>
            <a:off x="4644008" y="828001"/>
            <a:ext cx="4320480" cy="4816644"/>
            <a:chOff x="4644008" y="828001"/>
            <a:chExt cx="4320480" cy="4816644"/>
          </a:xfrm>
        </p:grpSpPr>
        <p:pic>
          <p:nvPicPr>
            <p:cNvPr id="13" name="Picture 2" descr="C:\Users\Takashi Miyata\AppData\Local\Microsoft\Windows\Temporary Internet Files\Content.IE5\JWXWIGRH\MP900438641[1]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19" t="25930" r="9460" b="18990"/>
            <a:stretch/>
          </p:blipFill>
          <p:spPr bwMode="auto">
            <a:xfrm>
              <a:off x="6012160" y="1699799"/>
              <a:ext cx="1566022" cy="15764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テキスト ボックス 6"/>
            <p:cNvSpPr txBox="1"/>
            <p:nvPr/>
          </p:nvSpPr>
          <p:spPr>
            <a:xfrm>
              <a:off x="6087285" y="835893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400" b="1" u="sng" dirty="0">
                  <a:latin typeface="HG丸ｺﾞｼｯｸM-PRO" pitchFamily="50" charset="-128"/>
                  <a:ea typeface="HG丸ｺﾞｼｯｸM-PRO" pitchFamily="50" charset="-128"/>
                </a:rPr>
                <a:t>大型</a:t>
              </a:r>
              <a:r>
                <a:rPr kumimoji="1" lang="ja-JP" altLang="en-US" sz="2400" b="1" u="sng" dirty="0" smtClean="0">
                  <a:latin typeface="HG丸ｺﾞｼｯｸM-PRO" pitchFamily="50" charset="-128"/>
                  <a:ea typeface="HG丸ｺﾞｼｯｸM-PRO" pitchFamily="50" charset="-128"/>
                </a:rPr>
                <a:t>計画</a:t>
              </a:r>
              <a:endParaRPr kumimoji="1" lang="ja-JP" altLang="en-US" sz="2400" b="1" u="sng" dirty="0"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5162345" y="2284246"/>
              <a:ext cx="3416320" cy="64633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ja-JP" altLang="en-US" sz="3600" dirty="0">
                  <a:latin typeface="HG丸ｺﾞｼｯｸM-PRO" pitchFamily="50" charset="-128"/>
                  <a:ea typeface="HG丸ｺﾞｼｯｸM-PRO" pitchFamily="50" charset="-128"/>
                </a:rPr>
                <a:t>天</a:t>
              </a:r>
              <a:r>
                <a:rPr lang="ja-JP" altLang="en-US" sz="3600" dirty="0" smtClean="0">
                  <a:latin typeface="HG丸ｺﾞｼｯｸM-PRO" pitchFamily="50" charset="-128"/>
                  <a:ea typeface="HG丸ｺﾞｼｯｸM-PRO" pitchFamily="50" charset="-128"/>
                </a:rPr>
                <a:t>文学的大成果</a:t>
              </a:r>
              <a:endParaRPr lang="en-US" altLang="ja-JP" sz="3600" dirty="0" smtClean="0"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  <p:sp>
          <p:nvSpPr>
            <p:cNvPr id="15" name="角丸四角形 14"/>
            <p:cNvSpPr/>
            <p:nvPr/>
          </p:nvSpPr>
          <p:spPr>
            <a:xfrm>
              <a:off x="4644008" y="828001"/>
              <a:ext cx="4320480" cy="4816644"/>
            </a:xfrm>
            <a:prstGeom prst="roundRect">
              <a:avLst>
                <a:gd name="adj" fmla="val 7470"/>
              </a:avLst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" name="テキスト ボックス 10"/>
          <p:cNvSpPr txBox="1"/>
          <p:nvPr/>
        </p:nvSpPr>
        <p:spPr>
          <a:xfrm>
            <a:off x="179512" y="167015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難しい問題</a:t>
            </a:r>
            <a:r>
              <a:rPr kumimoji="1" lang="en-US" altLang="ja-JP" sz="2400" dirty="0" smtClean="0">
                <a:latin typeface="HG丸ｺﾞｼｯｸM-PRO" pitchFamily="50" charset="-128"/>
                <a:ea typeface="HG丸ｺﾞｼｯｸM-PRO" pitchFamily="50" charset="-128"/>
              </a:rPr>
              <a:t>…</a:t>
            </a:r>
            <a:endParaRPr kumimoji="1" lang="ja-JP" altLang="en-US" sz="24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9" name="大波 18"/>
          <p:cNvSpPr/>
          <p:nvPr/>
        </p:nvSpPr>
        <p:spPr>
          <a:xfrm rot="5400000">
            <a:off x="2931335" y="4225443"/>
            <a:ext cx="3456384" cy="999402"/>
          </a:xfrm>
          <a:prstGeom prst="wav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isometricOffAxis1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環状矢印 17"/>
          <p:cNvSpPr/>
          <p:nvPr/>
        </p:nvSpPr>
        <p:spPr>
          <a:xfrm>
            <a:off x="2731148" y="3937916"/>
            <a:ext cx="3353020" cy="3673382"/>
          </a:xfrm>
          <a:prstGeom prst="circularArrow">
            <a:avLst>
              <a:gd name="adj1" fmla="val 13344"/>
              <a:gd name="adj2" fmla="val 689494"/>
              <a:gd name="adj3" fmla="val 18899688"/>
              <a:gd name="adj4" fmla="val 13501335"/>
              <a:gd name="adj5" fmla="val 12032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144163" y="5543774"/>
            <a:ext cx="2031325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ルビコン川？</a:t>
            </a:r>
            <a:endParaRPr kumimoji="1" lang="ja-JP" altLang="en-US" sz="24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596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正方形/長方形 45"/>
          <p:cNvSpPr/>
          <p:nvPr/>
        </p:nvSpPr>
        <p:spPr>
          <a:xfrm>
            <a:off x="323528" y="7245424"/>
            <a:ext cx="8100000" cy="5760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/>
          <p:cNvSpPr/>
          <p:nvPr/>
        </p:nvSpPr>
        <p:spPr>
          <a:xfrm>
            <a:off x="323528" y="7893496"/>
            <a:ext cx="8100000" cy="5760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10360" y="836712"/>
            <a:ext cx="5109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観測装置開発を構成する　ブロック</a:t>
            </a:r>
            <a:endParaRPr kumimoji="1" lang="ja-JP" altLang="en-US" sz="24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38138" y="2166868"/>
            <a:ext cx="10086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i="1" dirty="0" smtClean="0">
                <a:solidFill>
                  <a:schemeClr val="bg1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OPTICS</a:t>
            </a:r>
            <a:endParaRPr kumimoji="1" lang="ja-JP" altLang="en-US" sz="1600" b="1" i="1" dirty="0">
              <a:solidFill>
                <a:schemeClr val="bg1">
                  <a:lumMod val="50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6535" y="4047359"/>
            <a:ext cx="18501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i="1" dirty="0" smtClean="0">
                <a:solidFill>
                  <a:schemeClr val="bg1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MANAGEMENT</a:t>
            </a:r>
            <a:endParaRPr kumimoji="1" lang="ja-JP" altLang="en-US" sz="1600" b="1" i="1" dirty="0">
              <a:solidFill>
                <a:schemeClr val="bg1">
                  <a:lumMod val="50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336791" y="1569422"/>
            <a:ext cx="1540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i="1" dirty="0" smtClean="0">
                <a:solidFill>
                  <a:schemeClr val="bg1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MECHANICS</a:t>
            </a:r>
            <a:endParaRPr kumimoji="1" lang="ja-JP" altLang="en-US" sz="1600" b="1" i="1" dirty="0">
              <a:solidFill>
                <a:schemeClr val="bg1">
                  <a:lumMod val="50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221501" y="2102145"/>
            <a:ext cx="17684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i="1" dirty="0" smtClean="0">
                <a:solidFill>
                  <a:schemeClr val="bg1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ELECTRONICS</a:t>
            </a:r>
            <a:endParaRPr kumimoji="1" lang="ja-JP" altLang="en-US" sz="1600" b="1" i="1" dirty="0">
              <a:solidFill>
                <a:schemeClr val="bg1">
                  <a:lumMod val="50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242108" y="1556792"/>
            <a:ext cx="1459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i="1" dirty="0" smtClean="0">
                <a:solidFill>
                  <a:schemeClr val="bg1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SOFTWARE</a:t>
            </a:r>
            <a:endParaRPr kumimoji="1" lang="ja-JP" altLang="en-US" sz="1600" b="1" i="1" dirty="0">
              <a:solidFill>
                <a:schemeClr val="bg1">
                  <a:lumMod val="50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214767" y="4466976"/>
            <a:ext cx="6890951" cy="54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dirty="0" smtClean="0"/>
              <a:t>科学的モチベーション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074875" y="3972212"/>
            <a:ext cx="1440000" cy="4680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 smtClean="0"/>
              <a:t>人材確保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947243" y="3972212"/>
            <a:ext cx="1440000" cy="4680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 smtClean="0"/>
              <a:t>予算確保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819451" y="3972212"/>
            <a:ext cx="1440000" cy="4680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 smtClean="0"/>
              <a:t>渉外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516481" y="3487362"/>
            <a:ext cx="1440000" cy="46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 smtClean="0"/>
              <a:t>光学設計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00333" y="3019362"/>
            <a:ext cx="1440000" cy="46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algn="ctr"/>
            <a:r>
              <a:rPr lang="ja-JP" altLang="en-US" dirty="0"/>
              <a:t>光学</a:t>
            </a:r>
            <a:r>
              <a:rPr lang="ja-JP" altLang="en-US" dirty="0" smtClean="0"/>
              <a:t>素子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313309" y="2529960"/>
            <a:ext cx="1440000" cy="46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 smtClean="0"/>
              <a:t>光学調整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280875" y="3010234"/>
            <a:ext cx="1440000" cy="46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 smtClean="0"/>
              <a:t>機械設計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956481" y="2529960"/>
            <a:ext cx="1440000" cy="46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 smtClean="0"/>
              <a:t>機械制御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997425" y="3491112"/>
            <a:ext cx="1440000" cy="46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 smtClean="0"/>
              <a:t>駆動要素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868441" y="2991080"/>
            <a:ext cx="1440000" cy="468000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 smtClean="0"/>
              <a:t>構造設計</a:t>
            </a:r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7384703" y="4071499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i="1" dirty="0" smtClean="0">
                <a:solidFill>
                  <a:schemeClr val="bg1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COOLING</a:t>
            </a:r>
            <a:endParaRPr kumimoji="1" lang="ja-JP" altLang="en-US" sz="1600" b="1" i="1" dirty="0">
              <a:solidFill>
                <a:schemeClr val="bg1">
                  <a:lumMod val="50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405199" y="3010234"/>
            <a:ext cx="14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 smtClean="0"/>
              <a:t>熱設計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588441" y="3494242"/>
            <a:ext cx="14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 smtClean="0"/>
              <a:t>冷凍機開発</a:t>
            </a:r>
            <a:endParaRPr kumimoji="1"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713841" y="2028682"/>
            <a:ext cx="1440000" cy="46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 smtClean="0"/>
              <a:t>遮光</a:t>
            </a:r>
            <a:endParaRPr kumimoji="1" lang="ja-JP" altLang="en-US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936773" y="2512102"/>
            <a:ext cx="14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 smtClean="0"/>
              <a:t>温度制御</a:t>
            </a:r>
            <a:endParaRPr kumimoji="1" lang="ja-JP" altLang="en-US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400921" y="3495378"/>
            <a:ext cx="1440000" cy="46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 smtClean="0"/>
              <a:t>検出器技術</a:t>
            </a:r>
            <a:endParaRPr kumimoji="1" lang="ja-JP" altLang="en-US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7196757" y="3010234"/>
            <a:ext cx="1440000" cy="46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 smtClean="0"/>
              <a:t>駆動エレキ</a:t>
            </a:r>
            <a:endParaRPr kumimoji="1" lang="ja-JP" altLang="en-US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570778" y="2523080"/>
            <a:ext cx="1440000" cy="46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algn="ctr"/>
            <a:r>
              <a:rPr lang="ja-JP" altLang="en-US" dirty="0" smtClean="0"/>
              <a:t>読出</a:t>
            </a:r>
            <a:r>
              <a:rPr lang="ja-JP" altLang="en-US" dirty="0"/>
              <a:t>し</a:t>
            </a:r>
            <a:r>
              <a:rPr kumimoji="1" lang="ja-JP" altLang="en-US" dirty="0" smtClean="0"/>
              <a:t>エレキ</a:t>
            </a:r>
            <a:endParaRPr kumimoji="1" lang="ja-JP" altLang="en-US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940871" y="7299456"/>
            <a:ext cx="1440000" cy="46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algn="ctr"/>
            <a:r>
              <a:rPr lang="ja-JP" altLang="en-US" dirty="0"/>
              <a:t>機器制御</a:t>
            </a:r>
            <a:endParaRPr kumimoji="1" lang="ja-JP" altLang="en-US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5667165" y="2044102"/>
            <a:ext cx="1440000" cy="46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ja-JP" dirty="0" err="1" smtClean="0"/>
              <a:t>QuickLook</a:t>
            </a:r>
            <a:endParaRPr kumimoji="1" lang="ja-JP" altLang="en-US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4052194" y="7930596"/>
            <a:ext cx="1440000" cy="46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 smtClean="0"/>
              <a:t>全体統括ソフト</a:t>
            </a:r>
            <a:endParaRPr kumimoji="1" lang="ja-JP" altLang="en-US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685199" y="1569422"/>
            <a:ext cx="1440000" cy="46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 smtClean="0"/>
              <a:t>ユーザー</a:t>
            </a:r>
            <a:r>
              <a:rPr kumimoji="1" lang="en-US" altLang="ja-JP" dirty="0" smtClean="0"/>
              <a:t>IF</a:t>
            </a:r>
            <a:endParaRPr kumimoji="1" lang="ja-JP" altLang="en-US" dirty="0"/>
          </a:p>
        </p:txBody>
      </p:sp>
      <p:pic>
        <p:nvPicPr>
          <p:cNvPr id="1026" name="Picture 2" descr="C:\Users\Takashi Miyata\AppData\Local\Microsoft\Windows\Temporary Internet Files\Content.IE5\BVLNS4S4\MC90023210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244" y="80835"/>
            <a:ext cx="1371981" cy="151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テキスト ボックス 47"/>
          <p:cNvSpPr txBox="1"/>
          <p:nvPr/>
        </p:nvSpPr>
        <p:spPr>
          <a:xfrm>
            <a:off x="3745831" y="2037422"/>
            <a:ext cx="1440000" cy="46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 smtClean="0"/>
              <a:t>各部制御ソフト</a:t>
            </a:r>
            <a:endParaRPr kumimoji="1" lang="ja-JP" altLang="en-US" dirty="0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2036768" y="5517232"/>
            <a:ext cx="48013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限られたマンパワー（＆予算）で</a:t>
            </a:r>
            <a:endParaRPr kumimoji="1" lang="en-US" altLang="ja-JP" sz="24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algn="ctr"/>
            <a:r>
              <a:rPr kumimoji="1"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これ</a:t>
            </a:r>
            <a:r>
              <a:rPr lang="ja-JP" altLang="en-US" sz="2400" dirty="0">
                <a:latin typeface="HG丸ｺﾞｼｯｸM-PRO" pitchFamily="50" charset="-128"/>
                <a:ea typeface="HG丸ｺﾞｼｯｸM-PRO" pitchFamily="50" charset="-128"/>
              </a:rPr>
              <a:t>ら</a:t>
            </a:r>
            <a:r>
              <a:rPr kumimoji="1"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をこなす必要</a:t>
            </a:r>
            <a:endParaRPr kumimoji="1" lang="ja-JP" altLang="en-US" sz="24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38138" y="292006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latin typeface="HG丸ｺﾞｼｯｸM-PRO" pitchFamily="50" charset="-128"/>
                <a:ea typeface="HG丸ｺﾞｼｯｸM-PRO" pitchFamily="50" charset="-128"/>
              </a:rPr>
              <a:t>装置</a:t>
            </a:r>
            <a:r>
              <a:rPr lang="ja-JP" altLang="en-US" b="1" dirty="0" smtClean="0">
                <a:latin typeface="HG丸ｺﾞｼｯｸM-PRO" pitchFamily="50" charset="-128"/>
                <a:ea typeface="HG丸ｺﾞｼｯｸM-PRO" pitchFamily="50" charset="-128"/>
              </a:rPr>
              <a:t>の開発とは、に立ち返る</a:t>
            </a:r>
            <a:endParaRPr kumimoji="1" lang="ja-JP" altLang="en-US" b="1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672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7" grpId="0"/>
      <p:bldP spid="28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9" grpId="0" animBg="1"/>
      <p:bldP spid="48" grpId="0" animBg="1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www.ioa.s.u-tokyo.ac.jp/TAO/mimizuku/pub/index.php?plugin=attach&amp;refer=TopPage&amp;openfile=mimizuku-photo2.jpg"/>
          <p:cNvPicPr>
            <a:picLocks noChangeAspect="1" noChangeArrowheads="1"/>
          </p:cNvPicPr>
          <p:nvPr/>
        </p:nvPicPr>
        <p:blipFill rotWithShape="1">
          <a:blip r:embed="rId2" cstate="print"/>
          <a:srcRect b="11266"/>
          <a:stretch/>
        </p:blipFill>
        <p:spPr bwMode="auto">
          <a:xfrm>
            <a:off x="7156652" y="260648"/>
            <a:ext cx="1663820" cy="194646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テキスト ボックス 8"/>
          <p:cNvSpPr txBox="1"/>
          <p:nvPr/>
        </p:nvSpPr>
        <p:spPr>
          <a:xfrm>
            <a:off x="1214767" y="4454346"/>
            <a:ext cx="6890951" cy="54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dirty="0" smtClean="0"/>
              <a:t>科学的モチベーション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074875" y="3959582"/>
            <a:ext cx="1440000" cy="4680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 smtClean="0"/>
              <a:t>人材確保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947243" y="3959582"/>
            <a:ext cx="1440000" cy="4680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 smtClean="0"/>
              <a:t>予算確保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819451" y="3959582"/>
            <a:ext cx="1440000" cy="4680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 smtClean="0"/>
              <a:t>渉外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516481" y="3474732"/>
            <a:ext cx="1440000" cy="46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 smtClean="0"/>
              <a:t>光学設計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00333" y="3006732"/>
            <a:ext cx="1440000" cy="46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algn="ctr"/>
            <a:r>
              <a:rPr lang="ja-JP" altLang="en-US" dirty="0"/>
              <a:t>光学</a:t>
            </a:r>
            <a:r>
              <a:rPr lang="ja-JP" altLang="en-US" dirty="0" smtClean="0"/>
              <a:t>素子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313309" y="2517330"/>
            <a:ext cx="1440000" cy="46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 smtClean="0"/>
              <a:t>光学調整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280875" y="2997604"/>
            <a:ext cx="1440000" cy="46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 smtClean="0"/>
              <a:t>機械設計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956481" y="2517330"/>
            <a:ext cx="1440000" cy="46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 smtClean="0"/>
              <a:t>機械制御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997425" y="3478482"/>
            <a:ext cx="1440000" cy="46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 smtClean="0"/>
              <a:t>駆動要素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868441" y="2978450"/>
            <a:ext cx="1440000" cy="468000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 smtClean="0"/>
              <a:t>構造設計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405199" y="2997604"/>
            <a:ext cx="14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 smtClean="0"/>
              <a:t>熱設計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588441" y="3481612"/>
            <a:ext cx="14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 smtClean="0"/>
              <a:t>冷凍機開発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713841" y="2016052"/>
            <a:ext cx="1440000" cy="46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 smtClean="0"/>
              <a:t>遮光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936773" y="2499472"/>
            <a:ext cx="14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 smtClean="0"/>
              <a:t>温度制御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400921" y="3482748"/>
            <a:ext cx="1440000" cy="46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 smtClean="0"/>
              <a:t>検出器技術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196757" y="2997604"/>
            <a:ext cx="1440000" cy="46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 smtClean="0"/>
              <a:t>駆動エレキ</a:t>
            </a:r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570778" y="2510450"/>
            <a:ext cx="1440000" cy="46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algn="ctr"/>
            <a:r>
              <a:rPr lang="ja-JP" altLang="en-US" dirty="0" smtClean="0"/>
              <a:t>読出</a:t>
            </a:r>
            <a:r>
              <a:rPr lang="ja-JP" altLang="en-US" dirty="0"/>
              <a:t>し</a:t>
            </a:r>
            <a:r>
              <a:rPr kumimoji="1" lang="ja-JP" altLang="en-US" dirty="0" smtClean="0"/>
              <a:t>エレキ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667165" y="2031472"/>
            <a:ext cx="1440000" cy="46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ja-JP" dirty="0" err="1" smtClean="0"/>
              <a:t>QuickLook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685199" y="1556792"/>
            <a:ext cx="1440000" cy="46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 smtClean="0"/>
              <a:t>ユーザー</a:t>
            </a:r>
            <a:r>
              <a:rPr kumimoji="1" lang="en-US" altLang="ja-JP" dirty="0" smtClean="0"/>
              <a:t>IF</a:t>
            </a:r>
            <a:endParaRPr kumimoji="1"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745831" y="2024792"/>
            <a:ext cx="1440000" cy="46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 smtClean="0"/>
              <a:t>各部制御ソフト</a:t>
            </a:r>
            <a:endParaRPr kumimoji="1" lang="ja-JP" altLang="en-US" dirty="0"/>
          </a:p>
        </p:txBody>
      </p:sp>
      <p:sp>
        <p:nvSpPr>
          <p:cNvPr id="31" name="正方形/長方形 30"/>
          <p:cNvSpPr/>
          <p:nvPr/>
        </p:nvSpPr>
        <p:spPr>
          <a:xfrm>
            <a:off x="500333" y="105212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1400" dirty="0" smtClean="0">
                <a:latin typeface="HG丸ｺﾞｼｯｸM-PRO" pitchFamily="50" charset="-128"/>
                <a:ea typeface="HG丸ｺﾞｼｯｸM-PRO" pitchFamily="50" charset="-128"/>
              </a:rPr>
              <a:t>✓</a:t>
            </a:r>
            <a:r>
              <a:rPr lang="en-US" altLang="ja-JP" sz="1400" dirty="0" smtClean="0">
                <a:latin typeface="HG丸ｺﾞｼｯｸM-PRO" pitchFamily="50" charset="-128"/>
                <a:ea typeface="HG丸ｺﾞｼｯｸM-PRO" pitchFamily="50" charset="-128"/>
              </a:rPr>
              <a:t>TAO6.5m</a:t>
            </a:r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用中間赤外線観測装置</a:t>
            </a:r>
            <a:endParaRPr lang="en-US" altLang="ja-JP" sz="14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400" dirty="0" smtClean="0">
                <a:latin typeface="HG丸ｺﾞｼｯｸM-PRO" pitchFamily="50" charset="-128"/>
                <a:ea typeface="HG丸ｺﾞｼｯｸM-PRO" pitchFamily="50" charset="-128"/>
              </a:rPr>
              <a:t>✓すばる</a:t>
            </a:r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望遠鏡カセグレン焦点でも利用可能</a:t>
            </a:r>
            <a:endParaRPr lang="en-US" altLang="ja-JP" sz="14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　　</a:t>
            </a:r>
            <a:r>
              <a:rPr lang="en-US" altLang="ja-JP" sz="1400" dirty="0" smtClean="0">
                <a:latin typeface="HG丸ｺﾞｼｯｸM-PRO" pitchFamily="50" charset="-128"/>
                <a:ea typeface="HG丸ｺﾞｼｯｸM-PRO" pitchFamily="50" charset="-128"/>
              </a:rPr>
              <a:t>PI</a:t>
            </a:r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装置として</a:t>
            </a:r>
            <a:r>
              <a:rPr lang="en-US" altLang="ja-JP" sz="1400" dirty="0">
                <a:latin typeface="HG丸ｺﾞｼｯｸM-PRO" pitchFamily="50" charset="-128"/>
                <a:ea typeface="HG丸ｺﾞｼｯｸM-PRO" pitchFamily="50" charset="-128"/>
              </a:rPr>
              <a:t>2014</a:t>
            </a:r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年の持ち込みを</a:t>
            </a:r>
            <a:r>
              <a:rPr lang="ja-JP" altLang="en-US" sz="1400" dirty="0" smtClean="0">
                <a:latin typeface="HG丸ｺﾞｼｯｸM-PRO" pitchFamily="50" charset="-128"/>
                <a:ea typeface="HG丸ｺﾞｼｯｸM-PRO" pitchFamily="50" charset="-128"/>
              </a:rPr>
              <a:t>目指す</a:t>
            </a:r>
            <a:endParaRPr lang="en-US" altLang="ja-JP" sz="1400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32" name="図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81" y="117116"/>
            <a:ext cx="3212994" cy="935012"/>
          </a:xfrm>
          <a:prstGeom prst="rect">
            <a:avLst/>
          </a:prstGeom>
        </p:spPr>
      </p:pic>
      <p:sp>
        <p:nvSpPr>
          <p:cNvPr id="33" name="テキスト ボックス 32"/>
          <p:cNvSpPr txBox="1"/>
          <p:nvPr/>
        </p:nvSpPr>
        <p:spPr>
          <a:xfrm>
            <a:off x="3514875" y="58462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の場合</a:t>
            </a:r>
            <a:r>
              <a:rPr kumimoji="1" lang="en-US" altLang="ja-JP" sz="2400" dirty="0" smtClean="0">
                <a:latin typeface="HG丸ｺﾞｼｯｸM-PRO" pitchFamily="50" charset="-128"/>
                <a:ea typeface="HG丸ｺﾞｼｯｸM-PRO" pitchFamily="50" charset="-128"/>
              </a:rPr>
              <a:t>…</a:t>
            </a:r>
            <a:endParaRPr kumimoji="1" lang="ja-JP" altLang="en-US" sz="24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grpSp>
        <p:nvGrpSpPr>
          <p:cNvPr id="34" name="グループ化 33"/>
          <p:cNvGrpSpPr/>
          <p:nvPr/>
        </p:nvGrpSpPr>
        <p:grpSpPr>
          <a:xfrm>
            <a:off x="1115616" y="5097436"/>
            <a:ext cx="7200800" cy="1706039"/>
            <a:chOff x="827584" y="591274"/>
            <a:chExt cx="7200800" cy="1706039"/>
          </a:xfrm>
        </p:grpSpPr>
        <p:sp>
          <p:nvSpPr>
            <p:cNvPr id="40" name="正方形/長方形 39"/>
            <p:cNvSpPr/>
            <p:nvPr/>
          </p:nvSpPr>
          <p:spPr>
            <a:xfrm>
              <a:off x="827584" y="591274"/>
              <a:ext cx="7200800" cy="17060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dirty="0">
                  <a:solidFill>
                    <a:schemeClr val="tx1"/>
                  </a:solidFill>
                  <a:latin typeface="HG丸ｺﾞｼｯｸM-PRO" pitchFamily="50" charset="-128"/>
                  <a:ea typeface="HG丸ｺﾞｼｯｸM-PRO" pitchFamily="50" charset="-128"/>
                </a:rPr>
                <a:t>・</a:t>
              </a:r>
              <a:r>
                <a:rPr lang="ja-JP" altLang="en-US" dirty="0" smtClean="0">
                  <a:solidFill>
                    <a:schemeClr val="tx1"/>
                  </a:solidFill>
                  <a:latin typeface="HG丸ｺﾞｼｯｸM-PRO" pitchFamily="50" charset="-128"/>
                  <a:ea typeface="HG丸ｺﾞｼｯｸM-PRO" pitchFamily="50" charset="-128"/>
                </a:rPr>
                <a:t>先端的で研究となるような開発項目</a:t>
              </a:r>
              <a:endParaRPr lang="en-US" altLang="ja-JP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  <a:p>
              <a:r>
                <a:rPr kumimoji="1" lang="ja-JP" altLang="en-US" dirty="0" smtClean="0">
                  <a:solidFill>
                    <a:schemeClr val="tx1"/>
                  </a:solidFill>
                  <a:latin typeface="HG丸ｺﾞｼｯｸM-PRO" pitchFamily="50" charset="-128"/>
                  <a:ea typeface="HG丸ｺﾞｼｯｸM-PRO" pitchFamily="50" charset="-128"/>
                </a:rPr>
                <a:t>・大型計画</a:t>
              </a:r>
              <a:r>
                <a:rPr lang="ja-JP" altLang="en-US" dirty="0" smtClean="0">
                  <a:solidFill>
                    <a:schemeClr val="tx1"/>
                  </a:solidFill>
                  <a:latin typeface="HG丸ｺﾞｼｯｸM-PRO" pitchFamily="50" charset="-128"/>
                  <a:ea typeface="HG丸ｺﾞｼｯｸM-PRO" pitchFamily="50" charset="-128"/>
                </a:rPr>
                <a:t>や次世代計画に</a:t>
              </a:r>
              <a:endParaRPr lang="en-US" altLang="ja-JP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  <a:p>
              <a:r>
                <a:rPr lang="en-US" altLang="ja-JP" dirty="0">
                  <a:solidFill>
                    <a:schemeClr val="tx1"/>
                  </a:solidFill>
                  <a:latin typeface="HG丸ｺﾞｼｯｸM-PRO" pitchFamily="50" charset="-128"/>
                  <a:ea typeface="HG丸ｺﾞｼｯｸM-PRO" pitchFamily="50" charset="-128"/>
                </a:rPr>
                <a:t> </a:t>
              </a:r>
              <a:r>
                <a:rPr lang="en-US" altLang="ja-JP" dirty="0" smtClean="0">
                  <a:solidFill>
                    <a:schemeClr val="tx1"/>
                  </a:solidFill>
                  <a:latin typeface="HG丸ｺﾞｼｯｸM-PRO" pitchFamily="50" charset="-128"/>
                  <a:ea typeface="HG丸ｺﾞｼｯｸM-PRO" pitchFamily="50" charset="-128"/>
                </a:rPr>
                <a:t>                       </a:t>
              </a:r>
              <a:r>
                <a:rPr lang="ja-JP" altLang="en-US" dirty="0" smtClean="0">
                  <a:solidFill>
                    <a:schemeClr val="tx1"/>
                  </a:solidFill>
                  <a:latin typeface="HG丸ｺﾞｼｯｸM-PRO" pitchFamily="50" charset="-128"/>
                  <a:ea typeface="HG丸ｺﾞｼｯｸM-PRO" pitchFamily="50" charset="-128"/>
                </a:rPr>
                <a:t>　　役立ちそうな開発項目</a:t>
              </a:r>
              <a:endParaRPr kumimoji="1" lang="en-US" altLang="ja-JP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  <a:p>
              <a:endParaRPr kumimoji="1" lang="en-US" altLang="ja-JP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  <a:p>
              <a:r>
                <a:rPr lang="ja-JP" altLang="en-US" dirty="0" smtClean="0">
                  <a:solidFill>
                    <a:schemeClr val="tx1"/>
                  </a:solidFill>
                  <a:latin typeface="HG丸ｺﾞｼｯｸM-PRO" pitchFamily="50" charset="-128"/>
                  <a:ea typeface="HG丸ｺﾞｼｯｸM-PRO" pitchFamily="50" charset="-128"/>
                </a:rPr>
                <a:t>・それだけでは研究にならない開発項目</a:t>
              </a:r>
              <a:endParaRPr lang="en-US" altLang="ja-JP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  <a:p>
              <a:endParaRPr lang="en-US" altLang="ja-JP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  <p:pic>
          <p:nvPicPr>
            <p:cNvPr id="41" name="図 4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603"/>
            <a:stretch/>
          </p:blipFill>
          <p:spPr>
            <a:xfrm>
              <a:off x="6797944" y="698732"/>
              <a:ext cx="752628" cy="77127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cxnSp>
          <p:nvCxnSpPr>
            <p:cNvPr id="42" name="直線矢印コネクタ 41"/>
            <p:cNvCxnSpPr/>
            <p:nvPr/>
          </p:nvCxnSpPr>
          <p:spPr>
            <a:xfrm>
              <a:off x="5651190" y="1146052"/>
              <a:ext cx="991248" cy="0"/>
            </a:xfrm>
            <a:prstGeom prst="straightConnector1">
              <a:avLst/>
            </a:prstGeom>
            <a:ln w="38100">
              <a:solidFill>
                <a:schemeClr val="accent3">
                  <a:lumMod val="75000"/>
                </a:schemeClr>
              </a:solidFill>
              <a:tailEnd type="arrow"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矢印コネクタ 42"/>
            <p:cNvCxnSpPr/>
            <p:nvPr/>
          </p:nvCxnSpPr>
          <p:spPr>
            <a:xfrm>
              <a:off x="5668984" y="1943000"/>
              <a:ext cx="991248" cy="0"/>
            </a:xfrm>
            <a:prstGeom prst="straightConnector1">
              <a:avLst/>
            </a:prstGeom>
            <a:ln w="38100">
              <a:solidFill>
                <a:schemeClr val="accent3">
                  <a:lumMod val="75000"/>
                </a:schemeClr>
              </a:solidFill>
              <a:tailEnd type="arrow"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テキスト ボックス 43"/>
            <p:cNvSpPr txBox="1"/>
            <p:nvPr/>
          </p:nvSpPr>
          <p:spPr>
            <a:xfrm>
              <a:off x="6805397" y="1763524"/>
              <a:ext cx="649537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kumimoji="1" lang="ja-JP" altLang="en-US" b="1" dirty="0" smtClean="0">
                  <a:latin typeface="HG丸ｺﾞｼｯｸM-PRO" pitchFamily="50" charset="-128"/>
                  <a:ea typeface="HG丸ｺﾞｼｯｸM-PRO" pitchFamily="50" charset="-128"/>
                </a:rPr>
                <a:t>企業</a:t>
              </a:r>
              <a:endParaRPr kumimoji="1" lang="ja-JP" altLang="en-US" b="1" dirty="0"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432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www.ioa.s.u-tokyo.ac.jp/TAO/mimizuku/pub/index.php?plugin=attach&amp;refer=TopPage&amp;openfile=mimizuku-photo2.jpg"/>
          <p:cNvPicPr>
            <a:picLocks noChangeAspect="1" noChangeArrowheads="1"/>
          </p:cNvPicPr>
          <p:nvPr/>
        </p:nvPicPr>
        <p:blipFill rotWithShape="1">
          <a:blip r:embed="rId2" cstate="print"/>
          <a:srcRect b="11266"/>
          <a:stretch/>
        </p:blipFill>
        <p:spPr bwMode="auto">
          <a:xfrm>
            <a:off x="7156652" y="260648"/>
            <a:ext cx="1663820" cy="1946465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正方形/長方形 30"/>
          <p:cNvSpPr/>
          <p:nvPr/>
        </p:nvSpPr>
        <p:spPr>
          <a:xfrm>
            <a:off x="500333" y="105212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1400" dirty="0" smtClean="0">
                <a:latin typeface="HG丸ｺﾞｼｯｸM-PRO" pitchFamily="50" charset="-128"/>
                <a:ea typeface="HG丸ｺﾞｼｯｸM-PRO" pitchFamily="50" charset="-128"/>
              </a:rPr>
              <a:t>✓</a:t>
            </a:r>
            <a:r>
              <a:rPr lang="en-US" altLang="ja-JP" sz="1400" dirty="0" smtClean="0">
                <a:latin typeface="HG丸ｺﾞｼｯｸM-PRO" pitchFamily="50" charset="-128"/>
                <a:ea typeface="HG丸ｺﾞｼｯｸM-PRO" pitchFamily="50" charset="-128"/>
              </a:rPr>
              <a:t>TAO6.5m</a:t>
            </a:r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用中間赤外線観測装置</a:t>
            </a:r>
            <a:endParaRPr lang="en-US" altLang="ja-JP" sz="14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400" dirty="0" smtClean="0">
                <a:latin typeface="HG丸ｺﾞｼｯｸM-PRO" pitchFamily="50" charset="-128"/>
                <a:ea typeface="HG丸ｺﾞｼｯｸM-PRO" pitchFamily="50" charset="-128"/>
              </a:rPr>
              <a:t>✓すばる</a:t>
            </a:r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望遠鏡カセグレン焦点でも利用可能</a:t>
            </a:r>
            <a:endParaRPr lang="en-US" altLang="ja-JP" sz="14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　　</a:t>
            </a:r>
            <a:r>
              <a:rPr lang="en-US" altLang="ja-JP" sz="1400" dirty="0" smtClean="0">
                <a:latin typeface="HG丸ｺﾞｼｯｸM-PRO" pitchFamily="50" charset="-128"/>
                <a:ea typeface="HG丸ｺﾞｼｯｸM-PRO" pitchFamily="50" charset="-128"/>
              </a:rPr>
              <a:t>PI</a:t>
            </a:r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装置として</a:t>
            </a:r>
            <a:r>
              <a:rPr lang="en-US" altLang="ja-JP" sz="1400" dirty="0">
                <a:latin typeface="HG丸ｺﾞｼｯｸM-PRO" pitchFamily="50" charset="-128"/>
                <a:ea typeface="HG丸ｺﾞｼｯｸM-PRO" pitchFamily="50" charset="-128"/>
              </a:rPr>
              <a:t>2014</a:t>
            </a:r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年の持ち込みを</a:t>
            </a:r>
            <a:r>
              <a:rPr lang="ja-JP" altLang="en-US" sz="1400" dirty="0" smtClean="0">
                <a:latin typeface="HG丸ｺﾞｼｯｸM-PRO" pitchFamily="50" charset="-128"/>
                <a:ea typeface="HG丸ｺﾞｼｯｸM-PRO" pitchFamily="50" charset="-128"/>
              </a:rPr>
              <a:t>目指す</a:t>
            </a:r>
            <a:endParaRPr lang="en-US" altLang="ja-JP" sz="1400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32" name="図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81" y="117116"/>
            <a:ext cx="3212994" cy="935012"/>
          </a:xfrm>
          <a:prstGeom prst="rect">
            <a:avLst/>
          </a:prstGeom>
        </p:spPr>
      </p:pic>
      <p:sp>
        <p:nvSpPr>
          <p:cNvPr id="33" name="テキスト ボックス 32"/>
          <p:cNvSpPr txBox="1"/>
          <p:nvPr/>
        </p:nvSpPr>
        <p:spPr>
          <a:xfrm>
            <a:off x="3514875" y="58462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の場合</a:t>
            </a:r>
            <a:r>
              <a:rPr kumimoji="1" lang="en-US" altLang="ja-JP" sz="2400" dirty="0" smtClean="0">
                <a:latin typeface="HG丸ｺﾞｼｯｸM-PRO" pitchFamily="50" charset="-128"/>
                <a:ea typeface="HG丸ｺﾞｼｯｸM-PRO" pitchFamily="50" charset="-128"/>
              </a:rPr>
              <a:t>…</a:t>
            </a:r>
            <a:endParaRPr kumimoji="1" lang="ja-JP" altLang="en-US" sz="24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1214767" y="4454346"/>
            <a:ext cx="6890951" cy="54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dirty="0" smtClean="0"/>
              <a:t>科学的モチベーション</a:t>
            </a:r>
            <a:endParaRPr kumimoji="1" lang="ja-JP" altLang="en-US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2074875" y="3959582"/>
            <a:ext cx="1440000" cy="4680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 smtClean="0"/>
              <a:t>人材確保</a:t>
            </a:r>
            <a:endParaRPr kumimoji="1" lang="ja-JP" altLang="en-US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3947243" y="3959582"/>
            <a:ext cx="1440000" cy="4680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 smtClean="0"/>
              <a:t>予算確保</a:t>
            </a:r>
            <a:endParaRPr kumimoji="1" lang="ja-JP" altLang="en-US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5819451" y="3959582"/>
            <a:ext cx="1440000" cy="4680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 smtClean="0"/>
              <a:t>渉外</a:t>
            </a:r>
            <a:endParaRPr kumimoji="1" lang="ja-JP" altLang="en-US" dirty="0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1516481" y="3474732"/>
            <a:ext cx="1440000" cy="46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 smtClean="0"/>
              <a:t>光学設計</a:t>
            </a:r>
            <a:endParaRPr kumimoji="1" lang="ja-JP" altLang="en-US" dirty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500333" y="3006732"/>
            <a:ext cx="1440000" cy="46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algn="ctr"/>
            <a:r>
              <a:rPr lang="ja-JP" altLang="en-US" dirty="0"/>
              <a:t>光学</a:t>
            </a:r>
            <a:r>
              <a:rPr lang="ja-JP" altLang="en-US" dirty="0" smtClean="0"/>
              <a:t>素子</a:t>
            </a:r>
            <a:endParaRPr kumimoji="1" lang="ja-JP" altLang="en-US" dirty="0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1313309" y="2517330"/>
            <a:ext cx="1440000" cy="46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 smtClean="0"/>
              <a:t>光学調整</a:t>
            </a:r>
            <a:endParaRPr kumimoji="1" lang="ja-JP" altLang="en-US" dirty="0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2280875" y="2997604"/>
            <a:ext cx="1440000" cy="46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 smtClean="0"/>
              <a:t>機械設計</a:t>
            </a:r>
            <a:endParaRPr kumimoji="1" lang="ja-JP" altLang="en-US" dirty="0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2956481" y="2517330"/>
            <a:ext cx="1440000" cy="46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 smtClean="0"/>
              <a:t>機械制御</a:t>
            </a:r>
            <a:endParaRPr kumimoji="1" lang="ja-JP" altLang="en-US" dirty="0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2997425" y="3478482"/>
            <a:ext cx="1440000" cy="46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 smtClean="0"/>
              <a:t>駆動要素</a:t>
            </a:r>
            <a:endParaRPr kumimoji="1" lang="ja-JP" altLang="en-US" dirty="0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3868441" y="2978450"/>
            <a:ext cx="1440000" cy="468000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 smtClean="0"/>
              <a:t>構造設計</a:t>
            </a:r>
            <a:endParaRPr kumimoji="1" lang="ja-JP" altLang="en-US" dirty="0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5405199" y="2997604"/>
            <a:ext cx="14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 smtClean="0"/>
              <a:t>熱設計</a:t>
            </a:r>
            <a:endParaRPr kumimoji="1" lang="ja-JP" altLang="en-US" dirty="0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4588441" y="3481612"/>
            <a:ext cx="14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 smtClean="0"/>
              <a:t>冷凍機開発</a:t>
            </a:r>
            <a:endParaRPr kumimoji="1" lang="ja-JP" altLang="en-US" dirty="0"/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1713841" y="2016052"/>
            <a:ext cx="1440000" cy="46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 smtClean="0"/>
              <a:t>遮光</a:t>
            </a:r>
            <a:endParaRPr kumimoji="1" lang="ja-JP" altLang="en-US" dirty="0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4936773" y="2499472"/>
            <a:ext cx="14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 smtClean="0"/>
              <a:t>温度制御</a:t>
            </a:r>
            <a:endParaRPr kumimoji="1" lang="ja-JP" altLang="en-US" dirty="0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6400921" y="3482748"/>
            <a:ext cx="1440000" cy="46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 smtClean="0"/>
              <a:t>検出器技術</a:t>
            </a:r>
            <a:endParaRPr kumimoji="1" lang="ja-JP" altLang="en-US" dirty="0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7196757" y="2997604"/>
            <a:ext cx="1440000" cy="46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 smtClean="0"/>
              <a:t>駆動エレキ</a:t>
            </a:r>
            <a:endParaRPr kumimoji="1" lang="ja-JP" altLang="en-US" dirty="0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6570778" y="2510450"/>
            <a:ext cx="1440000" cy="46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algn="ctr"/>
            <a:r>
              <a:rPr lang="ja-JP" altLang="en-US" dirty="0" smtClean="0"/>
              <a:t>読出</a:t>
            </a:r>
            <a:r>
              <a:rPr lang="ja-JP" altLang="en-US" dirty="0"/>
              <a:t>し</a:t>
            </a:r>
            <a:r>
              <a:rPr kumimoji="1" lang="ja-JP" altLang="en-US" dirty="0" smtClean="0"/>
              <a:t>エレキ</a:t>
            </a:r>
            <a:endParaRPr kumimoji="1" lang="ja-JP" altLang="en-US" dirty="0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5667165" y="2031472"/>
            <a:ext cx="1440000" cy="46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ja-JP" dirty="0" err="1" smtClean="0"/>
              <a:t>QuickLook</a:t>
            </a:r>
            <a:endParaRPr kumimoji="1" lang="ja-JP" altLang="en-US" dirty="0"/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4685199" y="1556792"/>
            <a:ext cx="1440000" cy="46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 smtClean="0"/>
              <a:t>ユーザー</a:t>
            </a:r>
            <a:r>
              <a:rPr kumimoji="1" lang="en-US" altLang="ja-JP" dirty="0" smtClean="0"/>
              <a:t>IF</a:t>
            </a:r>
            <a:endParaRPr kumimoji="1" lang="ja-JP" altLang="en-US" dirty="0"/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3745831" y="2024792"/>
            <a:ext cx="1440000" cy="46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 smtClean="0"/>
              <a:t>各部制御ソフト</a:t>
            </a:r>
            <a:endParaRPr kumimoji="1" lang="ja-JP" altLang="en-US" dirty="0"/>
          </a:p>
        </p:txBody>
      </p:sp>
      <p:cxnSp>
        <p:nvCxnSpPr>
          <p:cNvPr id="5" name="直線矢印コネクタ 4"/>
          <p:cNvCxnSpPr/>
          <p:nvPr/>
        </p:nvCxnSpPr>
        <p:spPr>
          <a:xfrm flipV="1">
            <a:off x="792298" y="3240732"/>
            <a:ext cx="211234" cy="33228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角丸四角形 1"/>
          <p:cNvSpPr/>
          <p:nvPr/>
        </p:nvSpPr>
        <p:spPr>
          <a:xfrm>
            <a:off x="50008" y="3573016"/>
            <a:ext cx="2918382" cy="206940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角丸四角形 65"/>
          <p:cNvSpPr/>
          <p:nvPr/>
        </p:nvSpPr>
        <p:spPr>
          <a:xfrm>
            <a:off x="2541745" y="1052128"/>
            <a:ext cx="2918382" cy="206940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67" name="直線矢印コネクタ 66"/>
          <p:cNvCxnSpPr/>
          <p:nvPr/>
        </p:nvCxnSpPr>
        <p:spPr>
          <a:xfrm flipH="1">
            <a:off x="2074875" y="2250052"/>
            <a:ext cx="472434" cy="38686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矢印コネクタ 68"/>
          <p:cNvCxnSpPr/>
          <p:nvPr/>
        </p:nvCxnSpPr>
        <p:spPr>
          <a:xfrm flipH="1" flipV="1">
            <a:off x="3676481" y="3794281"/>
            <a:ext cx="365164" cy="96090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矢印コネクタ 70"/>
          <p:cNvCxnSpPr/>
          <p:nvPr/>
        </p:nvCxnSpPr>
        <p:spPr>
          <a:xfrm flipH="1">
            <a:off x="7480611" y="2346612"/>
            <a:ext cx="472434" cy="2903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Picture 2" descr="P1020301"/>
          <p:cNvPicPr>
            <a:picLocks noChangeAspect="1" noChangeArrowheads="1"/>
          </p:cNvPicPr>
          <p:nvPr/>
        </p:nvPicPr>
        <p:blipFill rotWithShape="1">
          <a:blip r:embed="rId4" cstate="print"/>
          <a:srcRect l="5953" t="13172" r="15684" b="8046"/>
          <a:stretch/>
        </p:blipFill>
        <p:spPr bwMode="auto">
          <a:xfrm rot="5400000">
            <a:off x="3555221" y="1318720"/>
            <a:ext cx="1880000" cy="1417552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テキスト ボックス 72"/>
          <p:cNvSpPr txBox="1"/>
          <p:nvPr/>
        </p:nvSpPr>
        <p:spPr>
          <a:xfrm>
            <a:off x="2557353" y="1615973"/>
            <a:ext cx="12105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>
                <a:latin typeface="HG丸ｺﾞｼｯｸM-PRO" pitchFamily="50" charset="-128"/>
                <a:ea typeface="HG丸ｺﾞｼｯｸM-PRO" pitchFamily="50" charset="-128"/>
              </a:rPr>
              <a:t>軸外し反射</a:t>
            </a:r>
            <a:endParaRPr kumimoji="1" lang="en-US" altLang="ja-JP" sz="16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kumimoji="1" lang="ja-JP" altLang="en-US" sz="1600" dirty="0" smtClean="0">
                <a:latin typeface="HG丸ｺﾞｼｯｸM-PRO" pitchFamily="50" charset="-128"/>
                <a:ea typeface="HG丸ｺﾞｼｯｸM-PRO" pitchFamily="50" charset="-128"/>
              </a:rPr>
              <a:t>光学系</a:t>
            </a:r>
            <a:r>
              <a:rPr lang="ja-JP" altLang="en-US" sz="1600" dirty="0" smtClean="0">
                <a:latin typeface="HG丸ｺﾞｼｯｸM-PRO" pitchFamily="50" charset="-128"/>
                <a:ea typeface="HG丸ｺﾞｼｯｸM-PRO" pitchFamily="50" charset="-128"/>
              </a:rPr>
              <a:t>の</a:t>
            </a:r>
            <a:endParaRPr lang="en-US" altLang="ja-JP" sz="16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600" dirty="0" smtClean="0">
                <a:latin typeface="HG丸ｺﾞｼｯｸM-PRO" pitchFamily="50" charset="-128"/>
                <a:ea typeface="HG丸ｺﾞｼｯｸM-PRO" pitchFamily="50" charset="-128"/>
              </a:rPr>
              <a:t>光学調整</a:t>
            </a:r>
            <a:endParaRPr kumimoji="1" lang="ja-JP" altLang="en-US" sz="16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74" name="図 7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603"/>
          <a:stretch/>
        </p:blipFill>
        <p:spPr>
          <a:xfrm>
            <a:off x="2786333" y="1172624"/>
            <a:ext cx="376314" cy="385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8" name="角丸四角形 67"/>
          <p:cNvSpPr/>
          <p:nvPr/>
        </p:nvSpPr>
        <p:spPr>
          <a:xfrm>
            <a:off x="3021770" y="4715101"/>
            <a:ext cx="2918382" cy="206940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2" name="Picture 4" descr="http://www.ioa.s.u-tokyo.ac.jp/~tmiyata/miyatalabo/index.php?plugin=attach&amp;refer=development&amp;openfile=moseye-phot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841" y="4651692"/>
            <a:ext cx="1047176" cy="89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3" descr="C:\Documents and Settings\oda\デスクトップ\N11-0452：Auﾃﾞﾎﾟ後(omote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1" t="30757" r="22038" b="32919"/>
          <a:stretch>
            <a:fillRect/>
          </a:stretch>
        </p:blipFill>
        <p:spPr bwMode="auto">
          <a:xfrm>
            <a:off x="1625177" y="3636164"/>
            <a:ext cx="1153549" cy="9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テキスト ボックス 77"/>
          <p:cNvSpPr txBox="1"/>
          <p:nvPr/>
        </p:nvSpPr>
        <p:spPr>
          <a:xfrm>
            <a:off x="79938" y="4101232"/>
            <a:ext cx="172354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サブ</a:t>
            </a:r>
            <a:r>
              <a:rPr lang="ja-JP" altLang="en-US" sz="1600" dirty="0" smtClean="0">
                <a:latin typeface="HG丸ｺﾞｼｯｸM-PRO" pitchFamily="50" charset="-128"/>
                <a:ea typeface="HG丸ｺﾞｼｯｸM-PRO" pitchFamily="50" charset="-128"/>
              </a:rPr>
              <a:t>波長構造</a:t>
            </a:r>
            <a:endParaRPr lang="en-US" altLang="ja-JP" sz="16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600" dirty="0" smtClean="0">
                <a:latin typeface="HG丸ｺﾞｼｯｸM-PRO" pitchFamily="50" charset="-128"/>
                <a:ea typeface="HG丸ｺﾞｼｯｸM-PRO" pitchFamily="50" charset="-128"/>
              </a:rPr>
              <a:t>を用いた反射</a:t>
            </a:r>
            <a:endParaRPr lang="en-US" altLang="ja-JP" sz="16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600" dirty="0" smtClean="0">
                <a:latin typeface="HG丸ｺﾞｼｯｸM-PRO" pitchFamily="50" charset="-128"/>
                <a:ea typeface="HG丸ｺﾞｼｯｸM-PRO" pitchFamily="50" charset="-128"/>
              </a:rPr>
              <a:t>防止レンズ・</a:t>
            </a:r>
            <a:endParaRPr lang="en-US" altLang="ja-JP" sz="16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600" dirty="0" smtClean="0">
                <a:latin typeface="HG丸ｺﾞｼｯｸM-PRO" pitchFamily="50" charset="-128"/>
                <a:ea typeface="HG丸ｺﾞｼｯｸM-PRO" pitchFamily="50" charset="-128"/>
              </a:rPr>
              <a:t>フィルター</a:t>
            </a:r>
            <a:endParaRPr lang="en-US" altLang="ja-JP" sz="16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200" dirty="0" smtClean="0">
                <a:latin typeface="HG丸ｺﾞｼｯｸM-PRO" pitchFamily="50" charset="-128"/>
                <a:ea typeface="HG丸ｺﾞｼｯｸM-PRO" pitchFamily="50" charset="-128"/>
              </a:rPr>
              <a:t>・モスアイ</a:t>
            </a:r>
            <a:endParaRPr lang="en-US" altLang="ja-JP" sz="12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200" dirty="0" smtClean="0">
                <a:latin typeface="HG丸ｺﾞｼｯｸM-PRO" pitchFamily="50" charset="-128"/>
                <a:ea typeface="HG丸ｺﾞｼｯｸM-PRO" pitchFamily="50" charset="-128"/>
              </a:rPr>
              <a:t>・メッシュフィルター</a:t>
            </a:r>
            <a:endParaRPr lang="en-US" altLang="ja-JP" sz="1200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79" name="図 7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603"/>
          <a:stretch/>
        </p:blipFill>
        <p:spPr>
          <a:xfrm>
            <a:off x="329071" y="3715595"/>
            <a:ext cx="376314" cy="385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0" name="角丸四角形 69"/>
          <p:cNvSpPr/>
          <p:nvPr/>
        </p:nvSpPr>
        <p:spPr>
          <a:xfrm>
            <a:off x="5940153" y="351486"/>
            <a:ext cx="2918382" cy="206940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4" name="Picture 6" descr="http://www.ioa.s.u-tokyo.ac.jp/~tmiyata/miyatalabo/index.php?plugin=attach&amp;refer=development&amp;openfile=chopper-photo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531" y="5702517"/>
            <a:ext cx="1087599" cy="96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テキスト ボックス 84"/>
          <p:cNvSpPr txBox="1"/>
          <p:nvPr/>
        </p:nvSpPr>
        <p:spPr>
          <a:xfrm>
            <a:off x="3188543" y="5123494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>
                <a:latin typeface="HG丸ｺﾞｼｯｸM-PRO" pitchFamily="50" charset="-128"/>
                <a:ea typeface="HG丸ｺﾞｼｯｸM-PRO" pitchFamily="50" charset="-128"/>
              </a:rPr>
              <a:t>冷却チョッパーによる</a:t>
            </a:r>
            <a:endParaRPr lang="en-US" altLang="ja-JP" sz="16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600" dirty="0" smtClean="0">
                <a:latin typeface="HG丸ｺﾞｼｯｸM-PRO" pitchFamily="50" charset="-128"/>
                <a:ea typeface="HG丸ｺﾞｼｯｸM-PRO" pitchFamily="50" charset="-128"/>
              </a:rPr>
              <a:t>装置内チョッピングの実現</a:t>
            </a:r>
            <a:endParaRPr lang="en-US" altLang="ja-JP" sz="1600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86" name="図 8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603"/>
          <a:stretch/>
        </p:blipFill>
        <p:spPr>
          <a:xfrm>
            <a:off x="3271076" y="4798910"/>
            <a:ext cx="376314" cy="385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9" name="角丸四角形 88"/>
          <p:cNvSpPr/>
          <p:nvPr/>
        </p:nvSpPr>
        <p:spPr>
          <a:xfrm>
            <a:off x="6060386" y="4293096"/>
            <a:ext cx="2918382" cy="206940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2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250" y="5708269"/>
            <a:ext cx="1213944" cy="96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3" name="直線矢印コネクタ 92"/>
          <p:cNvCxnSpPr/>
          <p:nvPr/>
        </p:nvCxnSpPr>
        <p:spPr>
          <a:xfrm flipH="1" flipV="1">
            <a:off x="7444323" y="3521904"/>
            <a:ext cx="236217" cy="77119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5" name="Picture 2"/>
          <p:cNvPicPr>
            <a:picLocks noChangeAspect="1" noChangeArrowheads="1"/>
          </p:cNvPicPr>
          <p:nvPr/>
        </p:nvPicPr>
        <p:blipFill rotWithShape="1">
          <a:blip r:embed="rId10" cstate="print"/>
          <a:srcRect l="10418" t="44807" r="51908" b="9344"/>
          <a:stretch/>
        </p:blipFill>
        <p:spPr bwMode="auto">
          <a:xfrm>
            <a:off x="7416734" y="5199917"/>
            <a:ext cx="1258053" cy="110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" name="テキスト ボックス 95"/>
          <p:cNvSpPr txBox="1"/>
          <p:nvPr/>
        </p:nvSpPr>
        <p:spPr>
          <a:xfrm>
            <a:off x="6163614" y="4797152"/>
            <a:ext cx="29514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>
                <a:latin typeface="HG丸ｺﾞｼｯｸM-PRO" pitchFamily="50" charset="-128"/>
                <a:ea typeface="HG丸ｺﾞｼｯｸM-PRO" pitchFamily="50" charset="-128"/>
              </a:rPr>
              <a:t>中間赤外線用</a:t>
            </a:r>
            <a:r>
              <a:rPr lang="en-US" altLang="ja-JP" sz="1600" dirty="0">
                <a:latin typeface="HG丸ｺﾞｼｯｸM-PRO" pitchFamily="50" charset="-128"/>
                <a:ea typeface="HG丸ｺﾞｼｯｸM-PRO" pitchFamily="50" charset="-128"/>
              </a:rPr>
              <a:t> </a:t>
            </a:r>
            <a:r>
              <a:rPr lang="en-US" altLang="ja-JP" sz="1600" dirty="0" smtClean="0">
                <a:latin typeface="HG丸ｺﾞｼｯｸM-PRO" pitchFamily="50" charset="-128"/>
                <a:ea typeface="HG丸ｺﾞｼｯｸM-PRO" pitchFamily="50" charset="-128"/>
              </a:rPr>
              <a:t>1k </a:t>
            </a:r>
            <a:r>
              <a:rPr lang="en-US" altLang="ja-JP" sz="1600" dirty="0" err="1" smtClean="0">
                <a:latin typeface="HG丸ｺﾞｼｯｸM-PRO" pitchFamily="50" charset="-128"/>
                <a:ea typeface="HG丸ｺﾞｼｯｸM-PRO" pitchFamily="50" charset="-128"/>
              </a:rPr>
              <a:t>Si:As</a:t>
            </a:r>
            <a:r>
              <a:rPr lang="ja-JP" altLang="en-US" sz="1600" dirty="0" smtClean="0">
                <a:latin typeface="HG丸ｺﾞｼｯｸM-PRO" pitchFamily="50" charset="-128"/>
                <a:ea typeface="HG丸ｺﾞｼｯｸM-PRO" pitchFamily="50" charset="-128"/>
              </a:rPr>
              <a:t>検出器</a:t>
            </a:r>
            <a:endParaRPr lang="en-US" altLang="ja-JP" sz="16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en-US" altLang="ja-JP" sz="1600" dirty="0" smtClean="0">
                <a:latin typeface="HG丸ｺﾞｼｯｸM-PRO" pitchFamily="50" charset="-128"/>
                <a:ea typeface="HG丸ｺﾞｼｯｸM-PRO" pitchFamily="50" charset="-128"/>
              </a:rPr>
              <a:t>Aquarius</a:t>
            </a:r>
            <a:r>
              <a:rPr lang="ja-JP" altLang="en-US" sz="1600" dirty="0" smtClean="0">
                <a:latin typeface="HG丸ｺﾞｼｯｸM-PRO" pitchFamily="50" charset="-128"/>
                <a:ea typeface="HG丸ｺﾞｼｯｸM-PRO" pitchFamily="50" charset="-128"/>
              </a:rPr>
              <a:t>の</a:t>
            </a:r>
            <a:endParaRPr lang="en-US" altLang="ja-JP" sz="16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駆動</a:t>
            </a:r>
            <a:endParaRPr lang="en-US" altLang="ja-JP" sz="1600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97" name="図 9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603"/>
          <a:stretch/>
        </p:blipFill>
        <p:spPr>
          <a:xfrm>
            <a:off x="6269369" y="4418438"/>
            <a:ext cx="376314" cy="385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6" name="図 75" descr="P1040324.JPG"/>
          <p:cNvPicPr>
            <a:picLocks noChangeAspect="1"/>
          </p:cNvPicPr>
          <p:nvPr/>
        </p:nvPicPr>
        <p:blipFill>
          <a:blip r:embed="rId11" cstate="print"/>
          <a:srcRect l="15394" t="5207" r="14318" b="14960"/>
          <a:stretch>
            <a:fillRect/>
          </a:stretch>
        </p:blipFill>
        <p:spPr>
          <a:xfrm rot="5400000">
            <a:off x="7366172" y="823461"/>
            <a:ext cx="1526468" cy="1300325"/>
          </a:xfrm>
          <a:prstGeom prst="rect">
            <a:avLst/>
          </a:prstGeom>
        </p:spPr>
      </p:pic>
      <p:sp>
        <p:nvSpPr>
          <p:cNvPr id="80" name="テキスト ボックス 79"/>
          <p:cNvSpPr txBox="1"/>
          <p:nvPr/>
        </p:nvSpPr>
        <p:spPr>
          <a:xfrm>
            <a:off x="6059583" y="942292"/>
            <a:ext cx="14157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>
                <a:latin typeface="HG丸ｺﾞｼｯｸM-PRO" pitchFamily="50" charset="-128"/>
                <a:ea typeface="HG丸ｺﾞｼｯｸM-PRO" pitchFamily="50" charset="-128"/>
              </a:rPr>
              <a:t>検出器</a:t>
            </a:r>
            <a:endParaRPr lang="en-US" altLang="ja-JP" sz="16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高速駆動</a:t>
            </a:r>
            <a:r>
              <a:rPr lang="ja-JP" altLang="en-US" sz="1600" dirty="0" smtClean="0">
                <a:latin typeface="HG丸ｺﾞｼｯｸM-PRO" pitchFamily="50" charset="-128"/>
                <a:ea typeface="HG丸ｺﾞｼｯｸM-PRO" pitchFamily="50" charset="-128"/>
              </a:rPr>
              <a:t>用</a:t>
            </a:r>
            <a:endParaRPr lang="en-US" altLang="ja-JP" sz="16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600" dirty="0" smtClean="0">
                <a:latin typeface="HG丸ｺﾞｼｯｸM-PRO" pitchFamily="50" charset="-128"/>
                <a:ea typeface="HG丸ｺﾞｼｯｸM-PRO" pitchFamily="50" charset="-128"/>
              </a:rPr>
              <a:t>低温エレキの</a:t>
            </a:r>
            <a:endParaRPr lang="en-US" altLang="ja-JP" sz="16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開発</a:t>
            </a:r>
            <a:endParaRPr lang="en-US" altLang="ja-JP" sz="1600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81" name="図 8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603"/>
          <a:stretch/>
        </p:blipFill>
        <p:spPr>
          <a:xfrm>
            <a:off x="6115617" y="456396"/>
            <a:ext cx="376314" cy="385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0984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6" grpId="0" animBg="1"/>
      <p:bldP spid="73" grpId="0"/>
      <p:bldP spid="68" grpId="0" animBg="1"/>
      <p:bldP spid="78" grpId="0"/>
      <p:bldP spid="70" grpId="0" animBg="1"/>
      <p:bldP spid="85" grpId="0"/>
      <p:bldP spid="89" grpId="0" animBg="1"/>
      <p:bldP spid="96" grpId="0"/>
      <p:bldP spid="8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正方形/長方形 49"/>
          <p:cNvSpPr/>
          <p:nvPr/>
        </p:nvSpPr>
        <p:spPr>
          <a:xfrm>
            <a:off x="1115616" y="5456660"/>
            <a:ext cx="7200800" cy="924667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先端的で研究となるような開発項目</a:t>
            </a:r>
            <a:endParaRPr lang="en-US" altLang="ja-JP" dirty="0" smtClean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kumimoji="1" lang="ja-JP" altLang="en-US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　　　“尖った”開発項目</a:t>
            </a:r>
            <a:endParaRPr kumimoji="1" lang="en-US" altLang="ja-JP" dirty="0" smtClean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endParaRPr lang="en-US" altLang="ja-JP" dirty="0" smtClean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323528" y="7245424"/>
            <a:ext cx="8100000" cy="5760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/>
          <p:cNvSpPr/>
          <p:nvPr/>
        </p:nvSpPr>
        <p:spPr>
          <a:xfrm>
            <a:off x="323528" y="7893496"/>
            <a:ext cx="8100000" cy="5760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02093" y="314680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latin typeface="HG丸ｺﾞｼｯｸM-PRO" pitchFamily="50" charset="-128"/>
                <a:ea typeface="HG丸ｺﾞｼｯｸM-PRO" pitchFamily="50" charset="-128"/>
              </a:rPr>
              <a:t>大型</a:t>
            </a:r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計画の場合</a:t>
            </a:r>
            <a:r>
              <a:rPr lang="en-US" altLang="ja-JP" sz="2400" dirty="0" smtClean="0">
                <a:latin typeface="HG丸ｺﾞｼｯｸM-PRO" pitchFamily="50" charset="-128"/>
                <a:ea typeface="HG丸ｺﾞｼｯｸM-PRO" pitchFamily="50" charset="-128"/>
              </a:rPr>
              <a:t>…</a:t>
            </a:r>
            <a:endParaRPr kumimoji="1" lang="ja-JP" altLang="en-US" sz="24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214767" y="4466976"/>
            <a:ext cx="6890951" cy="54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dirty="0" smtClean="0"/>
              <a:t>科学的モチベーション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074875" y="3972212"/>
            <a:ext cx="1440000" cy="4680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 smtClean="0"/>
              <a:t>人材確保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947243" y="3972212"/>
            <a:ext cx="1440000" cy="4680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 smtClean="0"/>
              <a:t>予算確保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819451" y="3972212"/>
            <a:ext cx="1440000" cy="4680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 smtClean="0"/>
              <a:t>渉外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516481" y="3487362"/>
            <a:ext cx="1440000" cy="46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 smtClean="0"/>
              <a:t>光学設計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00333" y="3019362"/>
            <a:ext cx="1440000" cy="46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algn="ctr"/>
            <a:r>
              <a:rPr lang="ja-JP" altLang="en-US" dirty="0"/>
              <a:t>光学</a:t>
            </a:r>
            <a:r>
              <a:rPr lang="ja-JP" altLang="en-US" dirty="0" smtClean="0"/>
              <a:t>素子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313309" y="2529960"/>
            <a:ext cx="1440000" cy="46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 smtClean="0"/>
              <a:t>光学調整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280875" y="3010234"/>
            <a:ext cx="1440000" cy="46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 smtClean="0"/>
              <a:t>機械設計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956481" y="2529960"/>
            <a:ext cx="1440000" cy="46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 smtClean="0"/>
              <a:t>機械制御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997425" y="3491112"/>
            <a:ext cx="1440000" cy="46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 smtClean="0"/>
              <a:t>駆動要素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868441" y="2991080"/>
            <a:ext cx="1440000" cy="468000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 smtClean="0"/>
              <a:t>構造設計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405199" y="3010234"/>
            <a:ext cx="14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 smtClean="0"/>
              <a:t>熱設計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588441" y="3494242"/>
            <a:ext cx="14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 smtClean="0"/>
              <a:t>冷凍機開発</a:t>
            </a:r>
            <a:endParaRPr kumimoji="1"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713841" y="2028682"/>
            <a:ext cx="1440000" cy="46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 smtClean="0"/>
              <a:t>遮光</a:t>
            </a:r>
            <a:endParaRPr kumimoji="1" lang="ja-JP" altLang="en-US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936773" y="2512102"/>
            <a:ext cx="14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 smtClean="0"/>
              <a:t>温度制御</a:t>
            </a:r>
            <a:endParaRPr kumimoji="1" lang="ja-JP" altLang="en-US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400921" y="3495378"/>
            <a:ext cx="1440000" cy="46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 smtClean="0"/>
              <a:t>検出器技術</a:t>
            </a:r>
            <a:endParaRPr kumimoji="1" lang="ja-JP" altLang="en-US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7196757" y="3010234"/>
            <a:ext cx="1440000" cy="46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 smtClean="0"/>
              <a:t>駆動エレキ</a:t>
            </a:r>
            <a:endParaRPr kumimoji="1" lang="ja-JP" altLang="en-US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570778" y="2523080"/>
            <a:ext cx="1440000" cy="46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algn="ctr"/>
            <a:r>
              <a:rPr lang="ja-JP" altLang="en-US" dirty="0" smtClean="0"/>
              <a:t>読出</a:t>
            </a:r>
            <a:r>
              <a:rPr lang="ja-JP" altLang="en-US" dirty="0"/>
              <a:t>し</a:t>
            </a:r>
            <a:r>
              <a:rPr kumimoji="1" lang="ja-JP" altLang="en-US" dirty="0" smtClean="0"/>
              <a:t>エレキ</a:t>
            </a:r>
            <a:endParaRPr kumimoji="1" lang="ja-JP" altLang="en-US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940871" y="7299456"/>
            <a:ext cx="1440000" cy="46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algn="ctr"/>
            <a:r>
              <a:rPr lang="ja-JP" altLang="en-US" dirty="0"/>
              <a:t>機器制御</a:t>
            </a:r>
            <a:endParaRPr kumimoji="1" lang="ja-JP" altLang="en-US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5667165" y="2044102"/>
            <a:ext cx="1440000" cy="46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ja-JP" dirty="0" err="1" smtClean="0"/>
              <a:t>QuickLook</a:t>
            </a:r>
            <a:endParaRPr kumimoji="1" lang="ja-JP" altLang="en-US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4052194" y="7930596"/>
            <a:ext cx="1440000" cy="46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 smtClean="0"/>
              <a:t>全体統括ソフト</a:t>
            </a:r>
            <a:endParaRPr kumimoji="1" lang="ja-JP" altLang="en-US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685199" y="1569422"/>
            <a:ext cx="1440000" cy="46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 smtClean="0"/>
              <a:t>ユーザー</a:t>
            </a:r>
            <a:r>
              <a:rPr kumimoji="1" lang="en-US" altLang="ja-JP" dirty="0" smtClean="0"/>
              <a:t>IF</a:t>
            </a:r>
            <a:endParaRPr kumimoji="1" lang="ja-JP" altLang="en-US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3745831" y="2037422"/>
            <a:ext cx="1440000" cy="46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 smtClean="0"/>
              <a:t>各部制御ソフト</a:t>
            </a:r>
            <a:endParaRPr kumimoji="1" lang="ja-JP" altLang="en-US" dirty="0"/>
          </a:p>
        </p:txBody>
      </p:sp>
      <p:pic>
        <p:nvPicPr>
          <p:cNvPr id="5122" name="Picture 2" descr="C:\Users\Takashi Miyata\AppData\Local\Microsoft\Windows\Temporary Internet Files\Content.IE5\FCUKLQ9I\MC900438451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7" t="5356" r="13385" b="25540"/>
          <a:stretch/>
        </p:blipFill>
        <p:spPr bwMode="auto">
          <a:xfrm>
            <a:off x="7120920" y="128016"/>
            <a:ext cx="1699552" cy="166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2" name="直線矢印コネクタ 51"/>
          <p:cNvCxnSpPr/>
          <p:nvPr/>
        </p:nvCxnSpPr>
        <p:spPr>
          <a:xfrm>
            <a:off x="5133951" y="5929773"/>
            <a:ext cx="991248" cy="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テキスト ボックス 54"/>
          <p:cNvSpPr txBox="1"/>
          <p:nvPr/>
        </p:nvSpPr>
        <p:spPr>
          <a:xfrm>
            <a:off x="6431500" y="5500972"/>
            <a:ext cx="1579278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 dirty="0" smtClean="0">
                <a:latin typeface="HG丸ｺﾞｼｯｸM-PRO" pitchFamily="50" charset="-128"/>
                <a:ea typeface="HG丸ｺﾞｼｯｸM-PRO" pitchFamily="50" charset="-128"/>
              </a:rPr>
              <a:t>大学</a:t>
            </a:r>
            <a:endParaRPr kumimoji="1" lang="en-US" altLang="ja-JP" sz="2400" b="1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algn="ctr"/>
            <a:r>
              <a:rPr lang="ja-JP" altLang="en-US" b="1" dirty="0">
                <a:latin typeface="HG丸ｺﾞｼｯｸM-PRO" pitchFamily="50" charset="-128"/>
                <a:ea typeface="HG丸ｺﾞｼｯｸM-PRO" pitchFamily="50" charset="-128"/>
              </a:rPr>
              <a:t>開発</a:t>
            </a:r>
            <a:r>
              <a:rPr lang="ja-JP" altLang="en-US" b="1" dirty="0" smtClean="0">
                <a:latin typeface="HG丸ｺﾞｼｯｸM-PRO" pitchFamily="50" charset="-128"/>
                <a:ea typeface="HG丸ｺﾞｼｯｸM-PRO" pitchFamily="50" charset="-128"/>
              </a:rPr>
              <a:t>グループ</a:t>
            </a:r>
            <a:endParaRPr kumimoji="1" lang="ja-JP" altLang="en-US" b="1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418178" y="782089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同じような考え方</a:t>
            </a:r>
            <a:endParaRPr kumimoji="1" lang="ja-JP" altLang="en-US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499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角丸四角形吹き出し 7"/>
          <p:cNvSpPr/>
          <p:nvPr/>
        </p:nvSpPr>
        <p:spPr>
          <a:xfrm>
            <a:off x="3477685" y="1397771"/>
            <a:ext cx="1641989" cy="1549190"/>
          </a:xfrm>
          <a:prstGeom prst="wedgeRoundRectCallout">
            <a:avLst>
              <a:gd name="adj1" fmla="val -57587"/>
              <a:gd name="adj2" fmla="val 19393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/>
          <p:cNvSpPr/>
          <p:nvPr/>
        </p:nvSpPr>
        <p:spPr>
          <a:xfrm>
            <a:off x="323528" y="7245424"/>
            <a:ext cx="8100000" cy="5760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/>
          <p:cNvSpPr/>
          <p:nvPr/>
        </p:nvSpPr>
        <p:spPr>
          <a:xfrm>
            <a:off x="323528" y="7893496"/>
            <a:ext cx="8100000" cy="5760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02093" y="314680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latin typeface="HG丸ｺﾞｼｯｸM-PRO" pitchFamily="50" charset="-128"/>
                <a:ea typeface="HG丸ｺﾞｼｯｸM-PRO" pitchFamily="50" charset="-128"/>
              </a:rPr>
              <a:t>大型</a:t>
            </a:r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計画の場合</a:t>
            </a:r>
            <a:r>
              <a:rPr lang="en-US" altLang="ja-JP" sz="2400" dirty="0" smtClean="0">
                <a:latin typeface="HG丸ｺﾞｼｯｸM-PRO" pitchFamily="50" charset="-128"/>
                <a:ea typeface="HG丸ｺﾞｼｯｸM-PRO" pitchFamily="50" charset="-128"/>
              </a:rPr>
              <a:t>…</a:t>
            </a:r>
            <a:endParaRPr kumimoji="1" lang="ja-JP" altLang="en-US" sz="24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00333" y="3019362"/>
            <a:ext cx="1440000" cy="46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algn="ctr"/>
            <a:r>
              <a:rPr lang="ja-JP" altLang="en-US" dirty="0"/>
              <a:t>光学</a:t>
            </a:r>
            <a:r>
              <a:rPr lang="ja-JP" altLang="en-US" dirty="0" smtClean="0"/>
              <a:t>素子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997425" y="3491112"/>
            <a:ext cx="1440000" cy="46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 smtClean="0"/>
              <a:t>駆動要素</a:t>
            </a:r>
            <a:endParaRPr kumimoji="1" lang="ja-JP" altLang="en-US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400921" y="3495378"/>
            <a:ext cx="1440000" cy="46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 smtClean="0"/>
              <a:t>検出器技術</a:t>
            </a:r>
            <a:endParaRPr kumimoji="1" lang="ja-JP" altLang="en-US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940871" y="7299456"/>
            <a:ext cx="1440000" cy="46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algn="ctr"/>
            <a:r>
              <a:rPr lang="ja-JP" altLang="en-US" dirty="0"/>
              <a:t>機器制御</a:t>
            </a:r>
            <a:endParaRPr kumimoji="1" lang="ja-JP" altLang="en-US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5667165" y="2044102"/>
            <a:ext cx="1440000" cy="46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ja-JP" dirty="0" err="1" smtClean="0"/>
              <a:t>QuickLook</a:t>
            </a:r>
            <a:endParaRPr kumimoji="1" lang="ja-JP" altLang="en-US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4052194" y="7930596"/>
            <a:ext cx="1440000" cy="46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 smtClean="0"/>
              <a:t>全体統括ソフト</a:t>
            </a:r>
            <a:endParaRPr kumimoji="1" lang="ja-JP" altLang="en-US" dirty="0"/>
          </a:p>
        </p:txBody>
      </p:sp>
      <p:pic>
        <p:nvPicPr>
          <p:cNvPr id="5122" name="Picture 2" descr="C:\Users\Takashi Miyata\AppData\Local\Microsoft\Windows\Temporary Internet Files\Content.IE5\FCUKLQ9I\MC900438451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7" t="5356" r="13385" b="25540"/>
          <a:stretch/>
        </p:blipFill>
        <p:spPr bwMode="auto">
          <a:xfrm>
            <a:off x="7120920" y="128016"/>
            <a:ext cx="1699552" cy="166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グループ化 39"/>
          <p:cNvGrpSpPr/>
          <p:nvPr/>
        </p:nvGrpSpPr>
        <p:grpSpPr>
          <a:xfrm>
            <a:off x="1115616" y="5456660"/>
            <a:ext cx="7200800" cy="924667"/>
            <a:chOff x="827584" y="950499"/>
            <a:chExt cx="7200800" cy="1067868"/>
          </a:xfrm>
        </p:grpSpPr>
        <p:sp>
          <p:nvSpPr>
            <p:cNvPr id="41" name="テキスト ボックス 40"/>
            <p:cNvSpPr txBox="1"/>
            <p:nvPr/>
          </p:nvSpPr>
          <p:spPr>
            <a:xfrm>
              <a:off x="2340000" y="966538"/>
              <a:ext cx="27767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200" dirty="0" smtClean="0">
                  <a:latin typeface="HG丸ｺﾞｼｯｸM-PRO" pitchFamily="50" charset="-128"/>
                  <a:ea typeface="HG丸ｺﾞｼｯｸM-PRO" pitchFamily="50" charset="-128"/>
                </a:rPr>
                <a:t>✓</a:t>
              </a:r>
              <a:r>
                <a:rPr lang="ja-JP" altLang="en-US" sz="1200" dirty="0">
                  <a:latin typeface="HG丸ｺﾞｼｯｸM-PRO" pitchFamily="50" charset="-128"/>
                  <a:ea typeface="HG丸ｺﾞｼｯｸM-PRO" pitchFamily="50" charset="-128"/>
                </a:rPr>
                <a:t>全体</a:t>
              </a:r>
              <a:r>
                <a:rPr lang="ja-JP" altLang="en-US" sz="1200" dirty="0" smtClean="0">
                  <a:latin typeface="HG丸ｺﾞｼｯｸM-PRO" pitchFamily="50" charset="-128"/>
                  <a:ea typeface="HG丸ｺﾞｼｯｸM-PRO" pitchFamily="50" charset="-128"/>
                </a:rPr>
                <a:t>を</a:t>
              </a:r>
              <a:r>
                <a:rPr lang="en-US" altLang="ja-JP" sz="1200" dirty="0" smtClean="0">
                  <a:latin typeface="HG丸ｺﾞｼｯｸM-PRO" pitchFamily="50" charset="-128"/>
                  <a:ea typeface="HG丸ｺﾞｼｯｸM-PRO" pitchFamily="50" charset="-128"/>
                </a:rPr>
                <a:t>20K</a:t>
              </a:r>
              <a:r>
                <a:rPr lang="ja-JP" altLang="en-US" sz="1200" dirty="0" err="1" smtClean="0">
                  <a:latin typeface="HG丸ｺﾞｼｯｸM-PRO" pitchFamily="50" charset="-128"/>
                  <a:ea typeface="HG丸ｺﾞｼｯｸM-PRO" pitchFamily="50" charset="-128"/>
                </a:rPr>
                <a:t>、</a:t>
              </a:r>
              <a:r>
                <a:rPr lang="ja-JP" altLang="en-US" sz="1200" dirty="0" smtClean="0">
                  <a:latin typeface="HG丸ｺﾞｼｯｸM-PRO" pitchFamily="50" charset="-128"/>
                  <a:ea typeface="HG丸ｺﾞｼｯｸM-PRO" pitchFamily="50" charset="-128"/>
                </a:rPr>
                <a:t>検出器部を</a:t>
              </a:r>
              <a:r>
                <a:rPr lang="en-US" altLang="ja-JP" sz="1200" dirty="0" smtClean="0">
                  <a:latin typeface="HG丸ｺﾞｼｯｸM-PRO" pitchFamily="50" charset="-128"/>
                  <a:ea typeface="HG丸ｺﾞｼｯｸM-PRO" pitchFamily="50" charset="-128"/>
                </a:rPr>
                <a:t>5K</a:t>
              </a:r>
              <a:r>
                <a:rPr lang="ja-JP" altLang="en-US" sz="1200" dirty="0" smtClean="0">
                  <a:latin typeface="HG丸ｺﾞｼｯｸM-PRO" pitchFamily="50" charset="-128"/>
                  <a:ea typeface="HG丸ｺﾞｼｯｸM-PRO" pitchFamily="50" charset="-128"/>
                </a:rPr>
                <a:t>に冷却</a:t>
              </a:r>
              <a:endParaRPr lang="en-US" altLang="ja-JP" sz="1200" dirty="0" smtClean="0">
                <a:latin typeface="HG丸ｺﾞｼｯｸM-PRO" pitchFamily="50" charset="-128"/>
                <a:ea typeface="HG丸ｺﾞｼｯｸM-PRO" pitchFamily="50" charset="-128"/>
              </a:endParaRPr>
            </a:p>
            <a:p>
              <a:r>
                <a:rPr kumimoji="1" lang="ja-JP" altLang="en-US" sz="1200" dirty="0" smtClean="0">
                  <a:latin typeface="HG丸ｺﾞｼｯｸM-PRO" pitchFamily="50" charset="-128"/>
                  <a:ea typeface="HG丸ｺﾞｼｯｸM-PRO" pitchFamily="50" charset="-128"/>
                </a:rPr>
                <a:t>✓デュワー全体を上下動</a:t>
              </a:r>
              <a:endParaRPr kumimoji="1" lang="ja-JP" altLang="en-US" sz="1200" dirty="0"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5424582" y="1124744"/>
              <a:ext cx="1811714" cy="3693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kumimoji="1" lang="ja-JP" altLang="en-US" b="1" dirty="0" smtClean="0">
                  <a:latin typeface="HG丸ｺﾞｼｯｸM-PRO" pitchFamily="50" charset="-128"/>
                  <a:ea typeface="HG丸ｺﾞｼｯｸM-PRO" pitchFamily="50" charset="-128"/>
                </a:rPr>
                <a:t>住友重機械工業</a:t>
              </a:r>
              <a:endParaRPr kumimoji="1" lang="ja-JP" altLang="en-US" b="1" dirty="0"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  <p:cxnSp>
          <p:nvCxnSpPr>
            <p:cNvPr id="44" name="直線矢印コネクタ 43"/>
            <p:cNvCxnSpPr/>
            <p:nvPr/>
          </p:nvCxnSpPr>
          <p:spPr>
            <a:xfrm>
              <a:off x="5086464" y="1279836"/>
              <a:ext cx="279135" cy="0"/>
            </a:xfrm>
            <a:prstGeom prst="straightConnector1">
              <a:avLst/>
            </a:prstGeom>
            <a:ln w="38100">
              <a:solidFill>
                <a:schemeClr val="accent3">
                  <a:lumMod val="75000"/>
                </a:schemeClr>
              </a:solidFill>
              <a:tailEnd type="arrow"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正方形/長方形 49"/>
            <p:cNvSpPr/>
            <p:nvPr/>
          </p:nvSpPr>
          <p:spPr>
            <a:xfrm>
              <a:off x="827584" y="950499"/>
              <a:ext cx="7200800" cy="10678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dirty="0" smtClean="0">
                  <a:solidFill>
                    <a:schemeClr val="tx1"/>
                  </a:solidFill>
                  <a:latin typeface="HG丸ｺﾞｼｯｸM-PRO" pitchFamily="50" charset="-128"/>
                  <a:ea typeface="HG丸ｺﾞｼｯｸM-PRO" pitchFamily="50" charset="-128"/>
                </a:rPr>
                <a:t>先端的で研究となるような開発項目</a:t>
              </a:r>
              <a:endParaRPr lang="en-US" altLang="ja-JP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  <a:p>
              <a:r>
                <a:rPr kumimoji="1" lang="ja-JP" altLang="en-US" dirty="0" smtClean="0">
                  <a:solidFill>
                    <a:schemeClr val="tx1"/>
                  </a:solidFill>
                  <a:latin typeface="HG丸ｺﾞｼｯｸM-PRO" pitchFamily="50" charset="-128"/>
                  <a:ea typeface="HG丸ｺﾞｼｯｸM-PRO" pitchFamily="50" charset="-128"/>
                </a:rPr>
                <a:t>　　　“尖った”開発項目</a:t>
              </a:r>
              <a:endParaRPr kumimoji="1" lang="en-US" altLang="ja-JP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  <a:p>
              <a:endParaRPr lang="en-US" altLang="ja-JP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  <p:cxnSp>
          <p:nvCxnSpPr>
            <p:cNvPr id="52" name="直線矢印コネクタ 51"/>
            <p:cNvCxnSpPr/>
            <p:nvPr/>
          </p:nvCxnSpPr>
          <p:spPr>
            <a:xfrm>
              <a:off x="4845919" y="1496882"/>
              <a:ext cx="991248" cy="0"/>
            </a:xfrm>
            <a:prstGeom prst="straightConnector1">
              <a:avLst/>
            </a:prstGeom>
            <a:ln w="38100">
              <a:solidFill>
                <a:schemeClr val="accent3">
                  <a:lumMod val="75000"/>
                </a:schemeClr>
              </a:solidFill>
              <a:tailEnd type="arrow"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テキスト ボックス 54"/>
          <p:cNvSpPr txBox="1"/>
          <p:nvPr/>
        </p:nvSpPr>
        <p:spPr>
          <a:xfrm>
            <a:off x="6431500" y="5500972"/>
            <a:ext cx="1579278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 dirty="0" smtClean="0">
                <a:latin typeface="HG丸ｺﾞｼｯｸM-PRO" pitchFamily="50" charset="-128"/>
                <a:ea typeface="HG丸ｺﾞｼｯｸM-PRO" pitchFamily="50" charset="-128"/>
              </a:rPr>
              <a:t>大学</a:t>
            </a:r>
            <a:endParaRPr kumimoji="1" lang="en-US" altLang="ja-JP" sz="2400" b="1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algn="ctr"/>
            <a:r>
              <a:rPr lang="ja-JP" altLang="en-US" b="1" dirty="0">
                <a:latin typeface="HG丸ｺﾞｼｯｸM-PRO" pitchFamily="50" charset="-128"/>
                <a:ea typeface="HG丸ｺﾞｼｯｸM-PRO" pitchFamily="50" charset="-128"/>
              </a:rPr>
              <a:t>開発</a:t>
            </a:r>
            <a:r>
              <a:rPr lang="ja-JP" altLang="en-US" b="1" dirty="0" smtClean="0">
                <a:latin typeface="HG丸ｺﾞｼｯｸM-PRO" pitchFamily="50" charset="-128"/>
                <a:ea typeface="HG丸ｺﾞｼｯｸM-PRO" pitchFamily="50" charset="-128"/>
              </a:rPr>
              <a:t>グループ</a:t>
            </a:r>
            <a:endParaRPr kumimoji="1" lang="ja-JP" altLang="en-US" b="1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2" name="曲折矢印 1"/>
          <p:cNvSpPr/>
          <p:nvPr/>
        </p:nvSpPr>
        <p:spPr>
          <a:xfrm>
            <a:off x="1043608" y="2044102"/>
            <a:ext cx="1080120" cy="808834"/>
          </a:xfrm>
          <a:prstGeom prst="bentArrow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130841" y="1957769"/>
            <a:ext cx="1346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dirty="0" smtClean="0">
                <a:latin typeface="HG丸ｺﾞｼｯｸM-PRO" pitchFamily="50" charset="-128"/>
                <a:ea typeface="HG丸ｺﾞｼｯｸM-PRO" pitchFamily="50" charset="-128"/>
              </a:rPr>
              <a:t>A</a:t>
            </a:r>
            <a:r>
              <a:rPr kumimoji="1" lang="ja-JP" altLang="en-US" sz="1600" dirty="0" smtClean="0">
                <a:latin typeface="HG丸ｺﾞｼｯｸM-PRO" pitchFamily="50" charset="-128"/>
                <a:ea typeface="HG丸ｺﾞｼｯｸM-PRO" pitchFamily="50" charset="-128"/>
              </a:rPr>
              <a:t>大学</a:t>
            </a:r>
            <a:endParaRPr kumimoji="1" lang="en-US" altLang="ja-JP" sz="16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algn="ctr"/>
            <a:r>
              <a:rPr lang="en-US" altLang="ja-JP" sz="1600" dirty="0" smtClean="0">
                <a:latin typeface="HG丸ｺﾞｼｯｸM-PRO" pitchFamily="50" charset="-128"/>
                <a:ea typeface="HG丸ｺﾞｼｯｸM-PRO" pitchFamily="50" charset="-128"/>
              </a:rPr>
              <a:t>xxx</a:t>
            </a:r>
            <a:r>
              <a:rPr lang="ja-JP" altLang="en-US" sz="1600" dirty="0" smtClean="0">
                <a:latin typeface="HG丸ｺﾞｼｯｸM-PRO" pitchFamily="50" charset="-128"/>
                <a:ea typeface="HG丸ｺﾞｼｯｸM-PRO" pitchFamily="50" charset="-128"/>
              </a:rPr>
              <a:t>グループ</a:t>
            </a:r>
            <a:endParaRPr kumimoji="1" lang="ja-JP" altLang="en-US" sz="16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4557805" y="4430240"/>
            <a:ext cx="1346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600" dirty="0">
                <a:latin typeface="HG丸ｺﾞｼｯｸM-PRO" pitchFamily="50" charset="-128"/>
                <a:ea typeface="HG丸ｺﾞｼｯｸM-PRO" pitchFamily="50" charset="-128"/>
              </a:rPr>
              <a:t>B</a:t>
            </a:r>
            <a:r>
              <a:rPr kumimoji="1" lang="ja-JP" altLang="en-US" sz="1600" dirty="0" smtClean="0">
                <a:latin typeface="HG丸ｺﾞｼｯｸM-PRO" pitchFamily="50" charset="-128"/>
                <a:ea typeface="HG丸ｺﾞｼｯｸM-PRO" pitchFamily="50" charset="-128"/>
              </a:rPr>
              <a:t>大学</a:t>
            </a:r>
            <a:endParaRPr kumimoji="1" lang="en-US" altLang="ja-JP" sz="16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algn="ctr"/>
            <a:r>
              <a:rPr lang="en-US" altLang="ja-JP" sz="1600" dirty="0" smtClean="0">
                <a:latin typeface="HG丸ｺﾞｼｯｸM-PRO" pitchFamily="50" charset="-128"/>
                <a:ea typeface="HG丸ｺﾞｼｯｸM-PRO" pitchFamily="50" charset="-128"/>
              </a:rPr>
              <a:t>xxx</a:t>
            </a:r>
            <a:r>
              <a:rPr lang="ja-JP" altLang="en-US" sz="1600" dirty="0" smtClean="0">
                <a:latin typeface="HG丸ｺﾞｼｯｸM-PRO" pitchFamily="50" charset="-128"/>
                <a:ea typeface="HG丸ｺﾞｼｯｸM-PRO" pitchFamily="50" charset="-128"/>
              </a:rPr>
              <a:t>グループ</a:t>
            </a:r>
            <a:endParaRPr kumimoji="1" lang="ja-JP" altLang="en-US" sz="16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45" name="曲折矢印 44"/>
          <p:cNvSpPr/>
          <p:nvPr/>
        </p:nvSpPr>
        <p:spPr>
          <a:xfrm flipV="1">
            <a:off x="3477685" y="4077072"/>
            <a:ext cx="1080120" cy="808834"/>
          </a:xfrm>
          <a:prstGeom prst="bentArrow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1" name="曲折矢印 50"/>
          <p:cNvSpPr/>
          <p:nvPr/>
        </p:nvSpPr>
        <p:spPr>
          <a:xfrm flipV="1">
            <a:off x="6300192" y="2542544"/>
            <a:ext cx="1080120" cy="808834"/>
          </a:xfrm>
          <a:prstGeom prst="bentArrow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3" name="曲折矢印 52"/>
          <p:cNvSpPr/>
          <p:nvPr/>
        </p:nvSpPr>
        <p:spPr>
          <a:xfrm flipV="1">
            <a:off x="6681079" y="4025823"/>
            <a:ext cx="1080120" cy="808834"/>
          </a:xfrm>
          <a:prstGeom prst="bentArrow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7457644" y="2823409"/>
            <a:ext cx="1346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600" dirty="0">
                <a:latin typeface="HG丸ｺﾞｼｯｸM-PRO" pitchFamily="50" charset="-128"/>
                <a:ea typeface="HG丸ｺﾞｼｯｸM-PRO" pitchFamily="50" charset="-128"/>
              </a:rPr>
              <a:t>C</a:t>
            </a:r>
            <a:r>
              <a:rPr kumimoji="1" lang="ja-JP" altLang="en-US" sz="1600" dirty="0" smtClean="0">
                <a:latin typeface="HG丸ｺﾞｼｯｸM-PRO" pitchFamily="50" charset="-128"/>
                <a:ea typeface="HG丸ｺﾞｼｯｸM-PRO" pitchFamily="50" charset="-128"/>
              </a:rPr>
              <a:t>大学</a:t>
            </a:r>
            <a:endParaRPr kumimoji="1" lang="en-US" altLang="ja-JP" sz="16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algn="ctr"/>
            <a:r>
              <a:rPr lang="en-US" altLang="ja-JP" sz="1600" dirty="0" smtClean="0">
                <a:latin typeface="HG丸ｺﾞｼｯｸM-PRO" pitchFamily="50" charset="-128"/>
                <a:ea typeface="HG丸ｺﾞｼｯｸM-PRO" pitchFamily="50" charset="-128"/>
              </a:rPr>
              <a:t>xxx</a:t>
            </a:r>
            <a:r>
              <a:rPr lang="ja-JP" altLang="en-US" sz="1600" dirty="0" smtClean="0">
                <a:latin typeface="HG丸ｺﾞｼｯｸM-PRO" pitchFamily="50" charset="-128"/>
                <a:ea typeface="HG丸ｺﾞｼｯｸM-PRO" pitchFamily="50" charset="-128"/>
              </a:rPr>
              <a:t>グループ</a:t>
            </a:r>
            <a:endParaRPr kumimoji="1" lang="ja-JP" altLang="en-US" sz="16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7761199" y="4303724"/>
            <a:ext cx="1346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600" dirty="0" smtClean="0">
                <a:latin typeface="HG丸ｺﾞｼｯｸM-PRO" pitchFamily="50" charset="-128"/>
                <a:ea typeface="HG丸ｺﾞｼｯｸM-PRO" pitchFamily="50" charset="-128"/>
              </a:rPr>
              <a:t>D</a:t>
            </a:r>
            <a:r>
              <a:rPr kumimoji="1" lang="ja-JP" altLang="en-US" sz="1600" dirty="0" smtClean="0">
                <a:latin typeface="HG丸ｺﾞｼｯｸM-PRO" pitchFamily="50" charset="-128"/>
                <a:ea typeface="HG丸ｺﾞｼｯｸM-PRO" pitchFamily="50" charset="-128"/>
              </a:rPr>
              <a:t>大学</a:t>
            </a:r>
            <a:endParaRPr kumimoji="1" lang="en-US" altLang="ja-JP" sz="16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algn="ctr"/>
            <a:r>
              <a:rPr lang="en-US" altLang="ja-JP" sz="1600" dirty="0" smtClean="0">
                <a:latin typeface="HG丸ｺﾞｼｯｸM-PRO" pitchFamily="50" charset="-128"/>
                <a:ea typeface="HG丸ｺﾞｼｯｸM-PRO" pitchFamily="50" charset="-128"/>
              </a:rPr>
              <a:t>xxx</a:t>
            </a:r>
            <a:r>
              <a:rPr lang="ja-JP" altLang="en-US" sz="1600" dirty="0" smtClean="0">
                <a:latin typeface="HG丸ｺﾞｼｯｸM-PRO" pitchFamily="50" charset="-128"/>
                <a:ea typeface="HG丸ｺﾞｼｯｸM-PRO" pitchFamily="50" charset="-128"/>
              </a:rPr>
              <a:t>グループ</a:t>
            </a:r>
            <a:endParaRPr kumimoji="1" lang="ja-JP" altLang="en-US" sz="16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477685" y="1519889"/>
            <a:ext cx="183896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i="1" dirty="0" smtClean="0">
                <a:latin typeface="HG丸ｺﾞｼｯｸM-PRO" pitchFamily="50" charset="-128"/>
                <a:ea typeface="HG丸ｺﾞｼｯｸM-PRO" pitchFamily="50" charset="-128"/>
              </a:rPr>
              <a:t>filter</a:t>
            </a:r>
            <a:r>
              <a:rPr kumimoji="1" lang="ja-JP" altLang="en-US" sz="1400" i="1" dirty="0" smtClean="0">
                <a:latin typeface="HG丸ｺﾞｼｯｸM-PRO" pitchFamily="50" charset="-128"/>
                <a:ea typeface="HG丸ｺﾞｼｯｸM-PRO" pitchFamily="50" charset="-128"/>
              </a:rPr>
              <a:t>の開発を担当。</a:t>
            </a:r>
            <a:endParaRPr kumimoji="1" lang="en-US" altLang="ja-JP" sz="1400" i="1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en-US" altLang="ja-JP" sz="1400" i="1" dirty="0" smtClean="0">
                <a:latin typeface="HG丸ｺﾞｼｯｸM-PRO" pitchFamily="50" charset="-128"/>
                <a:ea typeface="HG丸ｺﾞｼｯｸM-PRO" pitchFamily="50" charset="-128"/>
              </a:rPr>
              <a:t>10</a:t>
            </a:r>
            <a:r>
              <a:rPr lang="ja-JP" altLang="en-US" sz="1400" i="1" dirty="0" smtClean="0">
                <a:latin typeface="HG丸ｺﾞｼｯｸM-PRO" pitchFamily="50" charset="-128"/>
                <a:ea typeface="HG丸ｺﾞｼｯｸM-PRO" pitchFamily="50" charset="-128"/>
              </a:rPr>
              <a:t>年後には装置に</a:t>
            </a:r>
            <a:endParaRPr lang="en-US" altLang="ja-JP" sz="1400" i="1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kumimoji="1" lang="ja-JP" altLang="en-US" sz="1400" i="1" dirty="0">
                <a:latin typeface="HG丸ｺﾞｼｯｸM-PRO" pitchFamily="50" charset="-128"/>
                <a:ea typeface="HG丸ｺﾞｼｯｸM-PRO" pitchFamily="50" charset="-128"/>
              </a:rPr>
              <a:t>のります</a:t>
            </a:r>
            <a:r>
              <a:rPr kumimoji="1" lang="ja-JP" altLang="en-US" sz="1400" i="1" dirty="0" smtClean="0">
                <a:latin typeface="HG丸ｺﾞｼｯｸM-PRO" pitchFamily="50" charset="-128"/>
                <a:ea typeface="HG丸ｺﾞｼｯｸM-PRO" pitchFamily="50" charset="-128"/>
              </a:rPr>
              <a:t>。</a:t>
            </a:r>
            <a:endParaRPr kumimoji="1" lang="en-US" altLang="ja-JP" sz="1400" i="1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4266196" y="2125194"/>
            <a:ext cx="646649" cy="646649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perspectiveContrastingLeftFacing"/>
            <a:lightRig rig="threePt" dir="t"/>
          </a:scene3d>
          <a:sp3d extrusionH="76200" contourW="12700" prstMaterial="dkEdge">
            <a:contourClr>
              <a:schemeClr val="tx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43608" y="3060249"/>
            <a:ext cx="756084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3200" i="1" dirty="0" smtClean="0">
                <a:solidFill>
                  <a:srgbClr val="00B050"/>
                </a:solidFill>
                <a:latin typeface="HG丸ｺﾞｼｯｸM-PRO" pitchFamily="50" charset="-128"/>
                <a:ea typeface="HG丸ｺﾞｼｯｸM-PRO" pitchFamily="50" charset="-128"/>
              </a:rPr>
              <a:t>大学はこれで本当に</a:t>
            </a:r>
            <a:r>
              <a:rPr kumimoji="1" lang="en-US" altLang="ja-JP" sz="3200" i="1" dirty="0" smtClean="0">
                <a:solidFill>
                  <a:srgbClr val="00B050"/>
                </a:solidFill>
                <a:latin typeface="HG丸ｺﾞｼｯｸM-PRO" pitchFamily="50" charset="-128"/>
                <a:ea typeface="HG丸ｺﾞｼｯｸM-PRO" pitchFamily="50" charset="-128"/>
              </a:rPr>
              <a:t>OK</a:t>
            </a:r>
            <a:r>
              <a:rPr kumimoji="1" lang="ja-JP" altLang="en-US" sz="3200" i="1" dirty="0" err="1" smtClean="0">
                <a:solidFill>
                  <a:srgbClr val="00B050"/>
                </a:solidFill>
                <a:latin typeface="HG丸ｺﾞｼｯｸM-PRO" pitchFamily="50" charset="-128"/>
                <a:ea typeface="HG丸ｺﾞｼｯｸM-PRO" pitchFamily="50" charset="-128"/>
              </a:rPr>
              <a:t>なのだろうか</a:t>
            </a:r>
            <a:r>
              <a:rPr kumimoji="1" lang="ja-JP" altLang="en-US" sz="3200" i="1" dirty="0" smtClean="0">
                <a:solidFill>
                  <a:srgbClr val="00B050"/>
                </a:solidFill>
                <a:latin typeface="HG丸ｺﾞｼｯｸM-PRO" pitchFamily="50" charset="-128"/>
                <a:ea typeface="HG丸ｺﾞｼｯｸM-PRO" pitchFamily="50" charset="-128"/>
              </a:rPr>
              <a:t>？</a:t>
            </a:r>
            <a:endParaRPr kumimoji="1" lang="ja-JP" altLang="en-US" sz="3200" i="1" dirty="0">
              <a:solidFill>
                <a:srgbClr val="00B050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991774" y="4077072"/>
            <a:ext cx="756084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3200" i="1" dirty="0">
                <a:solidFill>
                  <a:schemeClr val="accent6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企業</a:t>
            </a:r>
            <a:r>
              <a:rPr lang="ja-JP" altLang="en-US" sz="3200" i="1" dirty="0" smtClean="0">
                <a:solidFill>
                  <a:schemeClr val="accent6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にやらせた方がよいのでは？</a:t>
            </a:r>
            <a:endParaRPr kumimoji="1" lang="ja-JP" altLang="en-US" sz="3200" i="1" dirty="0">
              <a:solidFill>
                <a:schemeClr val="accent6">
                  <a:lumMod val="75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81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4" grpId="0"/>
      <p:bldP spid="42" grpId="0"/>
      <p:bldP spid="45" grpId="0" animBg="1"/>
      <p:bldP spid="51" grpId="0" animBg="1"/>
      <p:bldP spid="53" grpId="0" animBg="1"/>
      <p:bldP spid="54" grpId="0"/>
      <p:bldP spid="56" grpId="0"/>
      <p:bldP spid="5" grpId="0"/>
      <p:bldP spid="7" grpId="0" animBg="1"/>
      <p:bldP spid="9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http://us.123rf.com/400wm/400/400/Loopall/Loopall0809/Loopall080900011/3544315-wooden-box-with-apple-fruits-isolated-3d-illustr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049" y="4434034"/>
            <a:ext cx="681746" cy="6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http://us.123rf.com/400wm/400/400/Loopall/Loopall0809/Loopall080900011/3544315-wooden-box-with-apple-fruits-isolated-3d-illustr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917" y="2344130"/>
            <a:ext cx="681746" cy="6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http://us.123rf.com/400wm/400/400/Loopall/Loopall0809/Loopall080900011/3544315-wooden-box-with-apple-fruits-isolated-3d-illustr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904" y="3816338"/>
            <a:ext cx="681746" cy="6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251520" y="375047"/>
            <a:ext cx="4338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latin typeface="HG丸ｺﾞｼｯｸM-PRO" pitchFamily="50" charset="-128"/>
                <a:ea typeface="HG丸ｺﾞｼｯｸM-PRO" pitchFamily="50" charset="-128"/>
              </a:rPr>
              <a:t>..</a:t>
            </a:r>
            <a:r>
              <a:rPr lang="ja-JP" altLang="en-US" sz="2400" b="1" dirty="0" smtClean="0">
                <a:latin typeface="HG丸ｺﾞｼｯｸM-PRO" pitchFamily="50" charset="-128"/>
                <a:ea typeface="HG丸ｺﾞｼｯｸM-PRO" pitchFamily="50" charset="-128"/>
              </a:rPr>
              <a:t>企業が開発？　大学が開発？</a:t>
            </a:r>
            <a:endParaRPr kumimoji="1" lang="ja-JP" altLang="en-US" sz="2400" b="1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3995936" y="2884254"/>
            <a:ext cx="2920017" cy="790793"/>
            <a:chOff x="179512" y="835894"/>
            <a:chExt cx="4320480" cy="4816644"/>
          </a:xfrm>
        </p:grpSpPr>
        <p:sp>
          <p:nvSpPr>
            <p:cNvPr id="6" name="テキスト ボックス 5"/>
            <p:cNvSpPr txBox="1"/>
            <p:nvPr/>
          </p:nvSpPr>
          <p:spPr>
            <a:xfrm>
              <a:off x="392601" y="1838231"/>
              <a:ext cx="2969083" cy="28119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400" b="1" dirty="0" smtClean="0">
                  <a:latin typeface="HG丸ｺﾞｼｯｸM-PRO" pitchFamily="50" charset="-128"/>
                  <a:ea typeface="HG丸ｺﾞｼｯｸM-PRO" pitchFamily="50" charset="-128"/>
                </a:rPr>
                <a:t>大学（各グループ）</a:t>
              </a:r>
              <a:endParaRPr kumimoji="1" lang="ja-JP" altLang="en-US" sz="2400" b="1" dirty="0"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  <p:sp>
          <p:nvSpPr>
            <p:cNvPr id="9" name="角丸四角形 8"/>
            <p:cNvSpPr/>
            <p:nvPr/>
          </p:nvSpPr>
          <p:spPr>
            <a:xfrm>
              <a:off x="179512" y="835894"/>
              <a:ext cx="4320480" cy="4816644"/>
            </a:xfrm>
            <a:prstGeom prst="roundRect">
              <a:avLst>
                <a:gd name="adj" fmla="val 7470"/>
              </a:avLst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4103949" y="1124744"/>
            <a:ext cx="2520280" cy="790793"/>
            <a:chOff x="4644008" y="828001"/>
            <a:chExt cx="4320480" cy="4816644"/>
          </a:xfrm>
        </p:grpSpPr>
        <p:sp>
          <p:nvSpPr>
            <p:cNvPr id="12" name="テキスト ボックス 11"/>
            <p:cNvSpPr txBox="1"/>
            <p:nvPr/>
          </p:nvSpPr>
          <p:spPr>
            <a:xfrm>
              <a:off x="5508104" y="939830"/>
              <a:ext cx="1422183" cy="28119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400" b="1" dirty="0">
                  <a:latin typeface="HG丸ｺﾞｼｯｸM-PRO" pitchFamily="50" charset="-128"/>
                  <a:ea typeface="HG丸ｺﾞｼｯｸM-PRO" pitchFamily="50" charset="-128"/>
                </a:rPr>
                <a:t>大型</a:t>
              </a:r>
              <a:r>
                <a:rPr kumimoji="1" lang="ja-JP" altLang="en-US" sz="2400" b="1" dirty="0" smtClean="0">
                  <a:latin typeface="HG丸ｺﾞｼｯｸM-PRO" pitchFamily="50" charset="-128"/>
                  <a:ea typeface="HG丸ｺﾞｼｯｸM-PRO" pitchFamily="50" charset="-128"/>
                </a:rPr>
                <a:t>計画</a:t>
              </a:r>
              <a:endParaRPr kumimoji="1" lang="ja-JP" altLang="en-US" sz="2400" b="1" dirty="0"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  <p:sp>
          <p:nvSpPr>
            <p:cNvPr id="14" name="角丸四角形 13"/>
            <p:cNvSpPr/>
            <p:nvPr/>
          </p:nvSpPr>
          <p:spPr>
            <a:xfrm>
              <a:off x="4644008" y="828001"/>
              <a:ext cx="4320480" cy="4816644"/>
            </a:xfrm>
            <a:prstGeom prst="roundRect">
              <a:avLst>
                <a:gd name="adj" fmla="val 7470"/>
              </a:avLst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5" name="角丸四角形 14"/>
          <p:cNvSpPr/>
          <p:nvPr/>
        </p:nvSpPr>
        <p:spPr>
          <a:xfrm>
            <a:off x="4393591" y="5018384"/>
            <a:ext cx="1978610" cy="539073"/>
          </a:xfrm>
          <a:prstGeom prst="roundRect">
            <a:avLst>
              <a:gd name="adj" fmla="val 747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969655" y="5053401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 smtClean="0">
                <a:latin typeface="HG丸ｺﾞｼｯｸM-PRO" pitchFamily="50" charset="-128"/>
                <a:ea typeface="HG丸ｺﾞｼｯｸM-PRO" pitchFamily="50" charset="-128"/>
              </a:rPr>
              <a:t>企業</a:t>
            </a:r>
            <a:endParaRPr kumimoji="1" lang="ja-JP" altLang="en-US" sz="2800" b="1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grpSp>
        <p:nvGrpSpPr>
          <p:cNvPr id="28" name="グループ化 27"/>
          <p:cNvGrpSpPr/>
          <p:nvPr/>
        </p:nvGrpSpPr>
        <p:grpSpPr>
          <a:xfrm>
            <a:off x="323528" y="1127627"/>
            <a:ext cx="2520280" cy="790793"/>
            <a:chOff x="4644008" y="828001"/>
            <a:chExt cx="4320480" cy="4816644"/>
          </a:xfrm>
        </p:grpSpPr>
        <p:sp>
          <p:nvSpPr>
            <p:cNvPr id="29" name="テキスト ボックス 28"/>
            <p:cNvSpPr txBox="1"/>
            <p:nvPr/>
          </p:nvSpPr>
          <p:spPr>
            <a:xfrm>
              <a:off x="5508104" y="939830"/>
              <a:ext cx="1422183" cy="28119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400" b="1" dirty="0">
                  <a:latin typeface="HG丸ｺﾞｼｯｸM-PRO" pitchFamily="50" charset="-128"/>
                  <a:ea typeface="HG丸ｺﾞｼｯｸM-PRO" pitchFamily="50" charset="-128"/>
                </a:rPr>
                <a:t>大型</a:t>
              </a:r>
              <a:r>
                <a:rPr kumimoji="1" lang="ja-JP" altLang="en-US" sz="2400" b="1" dirty="0" smtClean="0">
                  <a:latin typeface="HG丸ｺﾞｼｯｸM-PRO" pitchFamily="50" charset="-128"/>
                  <a:ea typeface="HG丸ｺﾞｼｯｸM-PRO" pitchFamily="50" charset="-128"/>
                </a:rPr>
                <a:t>計画</a:t>
              </a:r>
              <a:endParaRPr kumimoji="1" lang="ja-JP" altLang="en-US" sz="2400" b="1" dirty="0"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  <p:sp>
          <p:nvSpPr>
            <p:cNvPr id="30" name="角丸四角形 29"/>
            <p:cNvSpPr/>
            <p:nvPr/>
          </p:nvSpPr>
          <p:spPr>
            <a:xfrm>
              <a:off x="4644008" y="828001"/>
              <a:ext cx="4320480" cy="4816644"/>
            </a:xfrm>
            <a:prstGeom prst="roundRect">
              <a:avLst>
                <a:gd name="adj" fmla="val 7470"/>
              </a:avLst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1" name="角丸四角形 30"/>
          <p:cNvSpPr/>
          <p:nvPr/>
        </p:nvSpPr>
        <p:spPr>
          <a:xfrm>
            <a:off x="575555" y="4442320"/>
            <a:ext cx="1978610" cy="539073"/>
          </a:xfrm>
          <a:prstGeom prst="roundRect">
            <a:avLst>
              <a:gd name="adj" fmla="val 747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151619" y="4477337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 smtClean="0">
                <a:latin typeface="HG丸ｺﾞｼｯｸM-PRO" pitchFamily="50" charset="-128"/>
                <a:ea typeface="HG丸ｺﾞｼｯｸM-PRO" pitchFamily="50" charset="-128"/>
              </a:rPr>
              <a:t>企業</a:t>
            </a:r>
            <a:endParaRPr kumimoji="1" lang="ja-JP" altLang="en-US" sz="2800" b="1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cxnSp>
        <p:nvCxnSpPr>
          <p:cNvPr id="34" name="直線矢印コネクタ 33"/>
          <p:cNvCxnSpPr/>
          <p:nvPr/>
        </p:nvCxnSpPr>
        <p:spPr>
          <a:xfrm flipH="1">
            <a:off x="1439651" y="2048229"/>
            <a:ext cx="1" cy="1656184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円/楕円 34"/>
          <p:cNvSpPr/>
          <p:nvPr/>
        </p:nvSpPr>
        <p:spPr>
          <a:xfrm>
            <a:off x="975167" y="3776421"/>
            <a:ext cx="1217001" cy="684885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1042190" y="394063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技術開発</a:t>
            </a:r>
            <a:endParaRPr kumimoji="1" lang="ja-JP" altLang="en-US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cxnSp>
        <p:nvCxnSpPr>
          <p:cNvPr id="39" name="直線矢印コネクタ 38"/>
          <p:cNvCxnSpPr/>
          <p:nvPr/>
        </p:nvCxnSpPr>
        <p:spPr>
          <a:xfrm flipH="1" flipV="1">
            <a:off x="323528" y="3560397"/>
            <a:ext cx="718662" cy="260594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42"/>
          <p:cNvSpPr txBox="1"/>
          <p:nvPr/>
        </p:nvSpPr>
        <p:spPr>
          <a:xfrm>
            <a:off x="1581537" y="2250247"/>
            <a:ext cx="18261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>
                <a:latin typeface="HG丸ｺﾞｼｯｸM-PRO" pitchFamily="50" charset="-128"/>
                <a:ea typeface="HG丸ｺﾞｼｯｸM-PRO" pitchFamily="50" charset="-128"/>
              </a:rPr>
              <a:t>○シンプル</a:t>
            </a:r>
            <a:endParaRPr kumimoji="1" lang="en-US" altLang="ja-JP" sz="16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kumimoji="1" lang="ja-JP" altLang="en-US" sz="1600" dirty="0" smtClean="0">
                <a:latin typeface="HG丸ｺﾞｼｯｸM-PRO" pitchFamily="50" charset="-128"/>
                <a:ea typeface="HG丸ｺﾞｼｯｸM-PRO" pitchFamily="50" charset="-128"/>
              </a:rPr>
              <a:t>○確実に進む</a:t>
            </a:r>
            <a:endParaRPr kumimoji="1" lang="en-US" altLang="ja-JP" sz="16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en-US" altLang="ja-JP" sz="1600" dirty="0" smtClean="0">
                <a:latin typeface="HG丸ｺﾞｼｯｸM-PRO" pitchFamily="50" charset="-128"/>
                <a:ea typeface="HG丸ｺﾞｼｯｸM-PRO" pitchFamily="50" charset="-128"/>
              </a:rPr>
              <a:t>×</a:t>
            </a:r>
            <a:r>
              <a:rPr lang="ja-JP" altLang="en-US" sz="1600" dirty="0" smtClean="0">
                <a:latin typeface="HG丸ｺﾞｼｯｸM-PRO" pitchFamily="50" charset="-128"/>
                <a:ea typeface="HG丸ｺﾞｼｯｸM-PRO" pitchFamily="50" charset="-128"/>
              </a:rPr>
              <a:t>高価</a:t>
            </a:r>
            <a:endParaRPr lang="en-US" altLang="ja-JP" sz="16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en-US" altLang="ja-JP" sz="1600" dirty="0" smtClean="0">
                <a:latin typeface="HG丸ｺﾞｼｯｸM-PRO" pitchFamily="50" charset="-128"/>
                <a:ea typeface="HG丸ｺﾞｼｯｸM-PRO" pitchFamily="50" charset="-128"/>
              </a:rPr>
              <a:t>×</a:t>
            </a:r>
            <a:r>
              <a:rPr lang="ja-JP" altLang="en-US" sz="1600" dirty="0" smtClean="0">
                <a:latin typeface="HG丸ｺﾞｼｯｸM-PRO" pitchFamily="50" charset="-128"/>
                <a:ea typeface="HG丸ｺﾞｼｯｸM-PRO" pitchFamily="50" charset="-128"/>
              </a:rPr>
              <a:t>技術が</a:t>
            </a:r>
            <a:endParaRPr lang="en-US" altLang="ja-JP" sz="16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ja-JP" altLang="en-US" sz="1600" dirty="0" smtClean="0">
                <a:latin typeface="HG丸ｺﾞｼｯｸM-PRO" pitchFamily="50" charset="-128"/>
                <a:ea typeface="HG丸ｺﾞｼｯｸM-PRO" pitchFamily="50" charset="-128"/>
              </a:rPr>
              <a:t>企業だけに蓄積</a:t>
            </a:r>
            <a:endParaRPr kumimoji="1" lang="ja-JP" altLang="en-US" sz="16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cxnSp>
        <p:nvCxnSpPr>
          <p:cNvPr id="45" name="直線矢印コネクタ 44"/>
          <p:cNvCxnSpPr/>
          <p:nvPr/>
        </p:nvCxnSpPr>
        <p:spPr>
          <a:xfrm flipH="1">
            <a:off x="5026431" y="1965152"/>
            <a:ext cx="1" cy="587133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/>
          <p:cNvCxnSpPr/>
          <p:nvPr/>
        </p:nvCxnSpPr>
        <p:spPr>
          <a:xfrm flipH="1">
            <a:off x="5076056" y="3774094"/>
            <a:ext cx="1" cy="687212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円/楕円 47"/>
          <p:cNvSpPr/>
          <p:nvPr/>
        </p:nvSpPr>
        <p:spPr>
          <a:xfrm>
            <a:off x="4976887" y="4387680"/>
            <a:ext cx="1217001" cy="684885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5043910" y="455189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技術開発</a:t>
            </a:r>
            <a:endParaRPr kumimoji="1" lang="ja-JP" altLang="en-US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51" name="円/楕円 50"/>
          <p:cNvSpPr/>
          <p:nvPr/>
        </p:nvSpPr>
        <p:spPr>
          <a:xfrm>
            <a:off x="4983327" y="2446413"/>
            <a:ext cx="1217001" cy="684885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5101646" y="2610626"/>
            <a:ext cx="10054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600" dirty="0" smtClean="0">
                <a:latin typeface="HG丸ｺﾞｼｯｸM-PRO" pitchFamily="50" charset="-128"/>
                <a:ea typeface="HG丸ｺﾞｼｯｸM-PRO" pitchFamily="50" charset="-128"/>
              </a:rPr>
              <a:t>技術開発</a:t>
            </a:r>
            <a:endParaRPr kumimoji="1" lang="ja-JP" altLang="en-US" sz="16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2516205" y="5720637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latin typeface="HG丸ｺﾞｼｯｸM-PRO" pitchFamily="50" charset="-128"/>
                <a:ea typeface="HG丸ｺﾞｼｯｸM-PRO" pitchFamily="50" charset="-128"/>
              </a:rPr>
              <a:t>使い分けが必要</a:t>
            </a:r>
            <a:endParaRPr kumimoji="1" lang="ja-JP" altLang="en-US" sz="32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7063258" y="2336183"/>
            <a:ext cx="22317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latin typeface="HG丸ｺﾞｼｯｸM-PRO" pitchFamily="50" charset="-128"/>
                <a:ea typeface="HG丸ｺﾞｼｯｸM-PRO" pitchFamily="50" charset="-128"/>
              </a:rPr>
              <a:t>×</a:t>
            </a:r>
            <a:r>
              <a:rPr lang="ja-JP" altLang="en-US" sz="1600" dirty="0" smtClean="0">
                <a:latin typeface="HG丸ｺﾞｼｯｸM-PRO" pitchFamily="50" charset="-128"/>
                <a:ea typeface="HG丸ｺﾞｼｯｸM-PRO" pitchFamily="50" charset="-128"/>
              </a:rPr>
              <a:t>やや複雑</a:t>
            </a:r>
            <a:endParaRPr kumimoji="1" lang="en-US" altLang="ja-JP" sz="16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△</a:t>
            </a:r>
            <a:r>
              <a:rPr kumimoji="1" lang="ja-JP" altLang="en-US" sz="1600" dirty="0" smtClean="0">
                <a:latin typeface="HG丸ｺﾞｼｯｸM-PRO" pitchFamily="50" charset="-128"/>
                <a:ea typeface="HG丸ｺﾞｼｯｸM-PRO" pitchFamily="50" charset="-128"/>
              </a:rPr>
              <a:t>確実に進む？</a:t>
            </a:r>
            <a:endParaRPr kumimoji="1" lang="en-US" altLang="ja-JP" sz="16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en-US" altLang="ja-JP" sz="1600" dirty="0" smtClean="0">
                <a:latin typeface="HG丸ｺﾞｼｯｸM-PRO" pitchFamily="50" charset="-128"/>
                <a:ea typeface="HG丸ｺﾞｼｯｸM-PRO" pitchFamily="50" charset="-128"/>
              </a:rPr>
              <a:t>×</a:t>
            </a:r>
            <a:r>
              <a:rPr lang="ja-JP" altLang="en-US" sz="1600" dirty="0" smtClean="0">
                <a:latin typeface="HG丸ｺﾞｼｯｸM-PRO" pitchFamily="50" charset="-128"/>
                <a:ea typeface="HG丸ｺﾞｼｯｸM-PRO" pitchFamily="50" charset="-128"/>
              </a:rPr>
              <a:t>高価？</a:t>
            </a:r>
            <a:endParaRPr lang="en-US" altLang="ja-JP" sz="16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◎</a:t>
            </a:r>
            <a:r>
              <a:rPr lang="ja-JP" altLang="en-US" sz="1600" dirty="0" smtClean="0">
                <a:latin typeface="HG丸ｺﾞｼｯｸM-PRO" pitchFamily="50" charset="-128"/>
                <a:ea typeface="HG丸ｺﾞｼｯｸM-PRO" pitchFamily="50" charset="-128"/>
              </a:rPr>
              <a:t>技術が大学に</a:t>
            </a:r>
            <a:endParaRPr lang="en-US" altLang="ja-JP" sz="16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kumimoji="1"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kumimoji="1" lang="en-US" altLang="ja-JP" sz="1600" dirty="0" smtClean="0">
                <a:latin typeface="HG丸ｺﾞｼｯｸM-PRO" pitchFamily="50" charset="-128"/>
                <a:ea typeface="HG丸ｺﾞｼｯｸM-PRO" pitchFamily="50" charset="-128"/>
                <a:sym typeface="Wingdings" pitchFamily="2" charset="2"/>
              </a:rPr>
              <a:t></a:t>
            </a:r>
            <a:r>
              <a:rPr kumimoji="1" lang="ja-JP" altLang="en-US" sz="1600" dirty="0" smtClean="0">
                <a:latin typeface="HG丸ｺﾞｼｯｸM-PRO" pitchFamily="50" charset="-128"/>
                <a:ea typeface="HG丸ｺﾞｼｯｸM-PRO" pitchFamily="50" charset="-128"/>
                <a:sym typeface="Wingdings" pitchFamily="2" charset="2"/>
              </a:rPr>
              <a:t>すそ野が広がる！</a:t>
            </a:r>
            <a:endParaRPr kumimoji="1" lang="ja-JP" altLang="en-US" sz="16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09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48" grpId="0" animBg="1"/>
      <p:bldP spid="49" grpId="0"/>
      <p:bldP spid="51" grpId="0" animBg="1"/>
      <p:bldP spid="52" grpId="0"/>
      <p:bldP spid="55" grpId="0"/>
      <p:bldP spid="56" grpId="0"/>
    </p:bld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933</Words>
  <Application>Microsoft Office PowerPoint</Application>
  <PresentationFormat>画面に合わせる (4:3)</PresentationFormat>
  <Paragraphs>340</Paragraphs>
  <Slides>14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5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Takashi Miyata</dc:creator>
  <cp:lastModifiedBy>Takashi Miyata</cp:lastModifiedBy>
  <cp:revision>53</cp:revision>
  <dcterms:created xsi:type="dcterms:W3CDTF">2012-08-07T01:30:06Z</dcterms:created>
  <dcterms:modified xsi:type="dcterms:W3CDTF">2012-08-10T01:35:24Z</dcterms:modified>
</cp:coreProperties>
</file>