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61" r:id="rId3"/>
    <p:sldId id="260" r:id="rId4"/>
    <p:sldId id="272" r:id="rId5"/>
    <p:sldId id="273" r:id="rId6"/>
    <p:sldId id="274" r:id="rId7"/>
    <p:sldId id="270" r:id="rId8"/>
    <p:sldId id="266" r:id="rId9"/>
    <p:sldId id="276" r:id="rId10"/>
    <p:sldId id="275" r:id="rId11"/>
    <p:sldId id="277" r:id="rId12"/>
    <p:sldId id="278" r:id="rId13"/>
    <p:sldId id="268" r:id="rId14"/>
    <p:sldId id="279" r:id="rId15"/>
  </p:sldIdLst>
  <p:sldSz cx="9144000" cy="6858000" type="screen4x3"/>
  <p:notesSz cx="6858000" cy="9144000"/>
  <p:defaultTextStyle>
    <a:defPPr>
      <a:defRPr lang="ja-JP"/>
    </a:defPPr>
    <a:lvl1pPr algn="ctr" rtl="0" fontAlgn="base">
      <a:spcBef>
        <a:spcPct val="20000"/>
      </a:spcBef>
      <a:spcAft>
        <a:spcPct val="0"/>
      </a:spcAft>
      <a:defRPr kumimoji="1" sz="2400" kern="1200">
        <a:solidFill>
          <a:schemeClr val="tx1"/>
        </a:solidFill>
        <a:latin typeface="Times New Roman" charset="0"/>
        <a:ea typeface="ＭＳ Ｐゴシック" charset="-128"/>
        <a:cs typeface="+mn-cs"/>
      </a:defRPr>
    </a:lvl1pPr>
    <a:lvl2pPr marL="457200" algn="ctr" rtl="0" fontAlgn="base">
      <a:spcBef>
        <a:spcPct val="20000"/>
      </a:spcBef>
      <a:spcAft>
        <a:spcPct val="0"/>
      </a:spcAft>
      <a:defRPr kumimoji="1" sz="2400" kern="1200">
        <a:solidFill>
          <a:schemeClr val="tx1"/>
        </a:solidFill>
        <a:latin typeface="Times New Roman" charset="0"/>
        <a:ea typeface="ＭＳ Ｐゴシック" charset="-128"/>
        <a:cs typeface="+mn-cs"/>
      </a:defRPr>
    </a:lvl2pPr>
    <a:lvl3pPr marL="914400" algn="ctr" rtl="0" fontAlgn="base">
      <a:spcBef>
        <a:spcPct val="20000"/>
      </a:spcBef>
      <a:spcAft>
        <a:spcPct val="0"/>
      </a:spcAft>
      <a:defRPr kumimoji="1" sz="2400" kern="1200">
        <a:solidFill>
          <a:schemeClr val="tx1"/>
        </a:solidFill>
        <a:latin typeface="Times New Roman" charset="0"/>
        <a:ea typeface="ＭＳ Ｐゴシック" charset="-128"/>
        <a:cs typeface="+mn-cs"/>
      </a:defRPr>
    </a:lvl3pPr>
    <a:lvl4pPr marL="1371600" algn="ctr" rtl="0" fontAlgn="base">
      <a:spcBef>
        <a:spcPct val="20000"/>
      </a:spcBef>
      <a:spcAft>
        <a:spcPct val="0"/>
      </a:spcAft>
      <a:defRPr kumimoji="1" sz="2400" kern="1200">
        <a:solidFill>
          <a:schemeClr val="tx1"/>
        </a:solidFill>
        <a:latin typeface="Times New Roman" charset="0"/>
        <a:ea typeface="ＭＳ Ｐゴシック" charset="-128"/>
        <a:cs typeface="+mn-cs"/>
      </a:defRPr>
    </a:lvl4pPr>
    <a:lvl5pPr marL="1828800" algn="ctr" rtl="0" fontAlgn="base">
      <a:spcBef>
        <a:spcPct val="20000"/>
      </a:spcBef>
      <a:spcAft>
        <a:spcPct val="0"/>
      </a:spcAft>
      <a:defRPr kumimoji="1" sz="2400" kern="1200">
        <a:solidFill>
          <a:schemeClr val="tx1"/>
        </a:solidFill>
        <a:latin typeface="Times New Roman" charset="0"/>
        <a:ea typeface="ＭＳ Ｐゴシック" charset="-128"/>
        <a:cs typeface="+mn-cs"/>
      </a:defRPr>
    </a:lvl5pPr>
    <a:lvl6pPr marL="2286000" algn="l" defTabSz="914400" rtl="0" eaLnBrk="1" latinLnBrk="0" hangingPunct="1">
      <a:defRPr kumimoji="1" sz="2400" kern="1200">
        <a:solidFill>
          <a:schemeClr val="tx1"/>
        </a:solidFill>
        <a:latin typeface="Times New Roman" charset="0"/>
        <a:ea typeface="ＭＳ Ｐゴシック" charset="-128"/>
        <a:cs typeface="+mn-cs"/>
      </a:defRPr>
    </a:lvl6pPr>
    <a:lvl7pPr marL="2743200" algn="l" defTabSz="914400" rtl="0" eaLnBrk="1" latinLnBrk="0" hangingPunct="1">
      <a:defRPr kumimoji="1" sz="2400" kern="1200">
        <a:solidFill>
          <a:schemeClr val="tx1"/>
        </a:solidFill>
        <a:latin typeface="Times New Roman" charset="0"/>
        <a:ea typeface="ＭＳ Ｐゴシック" charset="-128"/>
        <a:cs typeface="+mn-cs"/>
      </a:defRPr>
    </a:lvl7pPr>
    <a:lvl8pPr marL="3200400" algn="l" defTabSz="914400" rtl="0" eaLnBrk="1" latinLnBrk="0" hangingPunct="1">
      <a:defRPr kumimoji="1" sz="2400" kern="1200">
        <a:solidFill>
          <a:schemeClr val="tx1"/>
        </a:solidFill>
        <a:latin typeface="Times New Roman" charset="0"/>
        <a:ea typeface="ＭＳ Ｐゴシック" charset="-128"/>
        <a:cs typeface="+mn-cs"/>
      </a:defRPr>
    </a:lvl8pPr>
    <a:lvl9pPr marL="3657600" algn="l" defTabSz="914400" rtl="0" eaLnBrk="1" latinLnBrk="0" hangingPunct="1">
      <a:defRPr kumimoji="1" sz="2400" kern="1200">
        <a:solidFill>
          <a:schemeClr val="tx1"/>
        </a:solidFill>
        <a:latin typeface="Times New Roman"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4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solidFill>
          <a:schemeClr val="bg1"/>
        </a:solidFill>
        <a:effectLst/>
      </p:bgPr>
    </p:bg>
    <p:spTree>
      <p:nvGrpSpPr>
        <p:cNvPr id="1" name=""/>
        <p:cNvGrpSpPr/>
        <p:nvPr/>
      </p:nvGrpSpPr>
      <p:grpSpPr>
        <a:xfrm>
          <a:off x="0" y="0"/>
          <a:ext cx="0" cy="0"/>
          <a:chOff x="0" y="0"/>
          <a:chExt cx="0" cy="0"/>
        </a:xfrm>
      </p:grpSpPr>
      <p:pic>
        <p:nvPicPr>
          <p:cNvPr id="5122" name="Picture 2" descr="案3_TIT背景"/>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75" y="-11113"/>
            <a:ext cx="9175750" cy="6880226"/>
          </a:xfrm>
          <a:prstGeom prst="rect">
            <a:avLst/>
          </a:prstGeom>
          <a:noFill/>
          <a:extLst>
            <a:ext uri="{909E8E84-426E-40DD-AFC4-6F175D3DCCD1}">
              <a14:hiddenFill xmlns:a14="http://schemas.microsoft.com/office/drawing/2010/main">
                <a:solidFill>
                  <a:srgbClr val="FFFFFF"/>
                </a:solidFill>
              </a14:hiddenFill>
            </a:ext>
          </a:extLst>
        </p:spPr>
      </p:pic>
      <p:sp>
        <p:nvSpPr>
          <p:cNvPr id="5123" name="Rectangle 3"/>
          <p:cNvSpPr>
            <a:spLocks noGrp="1" noChangeArrowheads="1"/>
          </p:cNvSpPr>
          <p:nvPr>
            <p:ph type="ctrTitle" sz="quarter"/>
          </p:nvPr>
        </p:nvSpPr>
        <p:spPr>
          <a:xfrm>
            <a:off x="1947863" y="2424113"/>
            <a:ext cx="5200650" cy="701675"/>
          </a:xfrm>
        </p:spPr>
        <p:txBody>
          <a:bodyPr/>
          <a:lstStyle>
            <a:lvl1pPr>
              <a:defRPr sz="3600"/>
            </a:lvl1pPr>
          </a:lstStyle>
          <a:p>
            <a:pPr lvl="0"/>
            <a:r>
              <a:rPr lang="ja-JP" altLang="en-US" noProof="0" smtClean="0"/>
              <a:t>マスタ タイトルの書式設定</a:t>
            </a:r>
          </a:p>
        </p:txBody>
      </p:sp>
      <p:sp>
        <p:nvSpPr>
          <p:cNvPr id="5124" name="Rectangle 4"/>
          <p:cNvSpPr>
            <a:spLocks noGrp="1" noChangeArrowheads="1"/>
          </p:cNvSpPr>
          <p:nvPr>
            <p:ph type="subTitle" sz="quarter" idx="1"/>
          </p:nvPr>
        </p:nvSpPr>
        <p:spPr>
          <a:xfrm>
            <a:off x="1947863" y="3255963"/>
            <a:ext cx="5200650" cy="276225"/>
          </a:xfrm>
        </p:spPr>
        <p:txBody>
          <a:bodyPr/>
          <a:lstStyle>
            <a:lvl1pPr marL="0" indent="0" algn="ctr">
              <a:buFontTx/>
              <a:buNone/>
              <a:defRPr/>
            </a:lvl1pPr>
          </a:lstStyle>
          <a:p>
            <a:pPr lvl="0"/>
            <a:r>
              <a:rPr lang="ja-JP" altLang="en-US" noProof="0" smtClean="0"/>
              <a:t>マスタ サブタイトルの書式設定</a:t>
            </a:r>
          </a:p>
        </p:txBody>
      </p:sp>
      <p:pic>
        <p:nvPicPr>
          <p:cNvPr id="5125" name="Picture 5" descr="広島大学ロゴJ"/>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8063" y="5599113"/>
            <a:ext cx="2014537" cy="577850"/>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807462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765175"/>
            <a:ext cx="2000250" cy="5089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539750" y="765175"/>
            <a:ext cx="5851525" cy="5089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418353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079581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extLst>
      <p:ext uri="{BB962C8B-B14F-4D97-AF65-F5344CB8AC3E}">
        <p14:creationId xmlns:p14="http://schemas.microsoft.com/office/powerpoint/2010/main" val="156771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15950" y="1438275"/>
            <a:ext cx="3887788" cy="4416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56138" y="1438275"/>
            <a:ext cx="3887787" cy="4416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418554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32867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847925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8645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extLst>
      <p:ext uri="{BB962C8B-B14F-4D97-AF65-F5344CB8AC3E}">
        <p14:creationId xmlns:p14="http://schemas.microsoft.com/office/powerpoint/2010/main" val="1716253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extLst>
      <p:ext uri="{BB962C8B-B14F-4D97-AF65-F5344CB8AC3E}">
        <p14:creationId xmlns:p14="http://schemas.microsoft.com/office/powerpoint/2010/main" val="2651092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098" name="Picture 2" descr="案3_body背景"/>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113" y="-11113"/>
            <a:ext cx="9166226" cy="6880226"/>
          </a:xfrm>
          <a:prstGeom prst="rect">
            <a:avLst/>
          </a:prstGeom>
          <a:noFill/>
          <a:extLst>
            <a:ext uri="{909E8E84-426E-40DD-AFC4-6F175D3DCCD1}">
              <a14:hiddenFill xmlns:a14="http://schemas.microsoft.com/office/drawing/2010/main">
                <a:solidFill>
                  <a:srgbClr val="FFFFFF"/>
                </a:solidFill>
              </a14:hiddenFill>
            </a:ext>
          </a:extLst>
        </p:spPr>
      </p:pic>
      <p:sp>
        <p:nvSpPr>
          <p:cNvPr id="4099" name="Text Box 3"/>
          <p:cNvSpPr txBox="1">
            <a:spLocks noChangeArrowheads="1"/>
          </p:cNvSpPr>
          <p:nvPr/>
        </p:nvSpPr>
        <p:spPr bwMode="auto">
          <a:xfrm>
            <a:off x="3805238" y="6181725"/>
            <a:ext cx="1543050" cy="138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lgn="l" defTabSz="803275">
              <a:spcBef>
                <a:spcPct val="0"/>
              </a:spcBef>
              <a:defRPr kumimoji="1">
                <a:solidFill>
                  <a:schemeClr val="tx1"/>
                </a:solidFill>
                <a:latin typeface="Arial" charset="0"/>
                <a:ea typeface="ＭＳ Ｐゴシック" charset="-128"/>
              </a:defRPr>
            </a:lvl1pPr>
            <a:lvl2pPr marL="401638" algn="l" defTabSz="803275">
              <a:spcBef>
                <a:spcPct val="0"/>
              </a:spcBef>
              <a:defRPr kumimoji="1">
                <a:solidFill>
                  <a:schemeClr val="tx1"/>
                </a:solidFill>
                <a:latin typeface="Arial" charset="0"/>
                <a:ea typeface="ＭＳ Ｐゴシック" charset="-128"/>
              </a:defRPr>
            </a:lvl2pPr>
            <a:lvl3pPr marL="803275" algn="l" defTabSz="803275">
              <a:spcBef>
                <a:spcPct val="0"/>
              </a:spcBef>
              <a:defRPr kumimoji="1">
                <a:solidFill>
                  <a:schemeClr val="tx1"/>
                </a:solidFill>
                <a:latin typeface="Arial" charset="0"/>
                <a:ea typeface="ＭＳ Ｐゴシック" charset="-128"/>
              </a:defRPr>
            </a:lvl3pPr>
            <a:lvl4pPr marL="1204913" algn="l" defTabSz="803275">
              <a:spcBef>
                <a:spcPct val="0"/>
              </a:spcBef>
              <a:defRPr kumimoji="1">
                <a:solidFill>
                  <a:schemeClr val="tx1"/>
                </a:solidFill>
                <a:latin typeface="Arial" charset="0"/>
                <a:ea typeface="ＭＳ Ｐゴシック" charset="-128"/>
              </a:defRPr>
            </a:lvl4pPr>
            <a:lvl5pPr marL="1606550" algn="l" defTabSz="803275">
              <a:spcBef>
                <a:spcPct val="0"/>
              </a:spcBef>
              <a:defRPr kumimoji="1">
                <a:solidFill>
                  <a:schemeClr val="tx1"/>
                </a:solidFill>
                <a:latin typeface="Arial" charset="0"/>
                <a:ea typeface="ＭＳ Ｐゴシック" charset="-128"/>
              </a:defRPr>
            </a:lvl5pPr>
            <a:lvl6pPr marL="2063750" defTabSz="803275" fontAlgn="base">
              <a:spcBef>
                <a:spcPct val="0"/>
              </a:spcBef>
              <a:spcAft>
                <a:spcPct val="0"/>
              </a:spcAft>
              <a:defRPr kumimoji="1">
                <a:solidFill>
                  <a:schemeClr val="tx1"/>
                </a:solidFill>
                <a:latin typeface="Arial" charset="0"/>
                <a:ea typeface="ＭＳ Ｐゴシック" charset="-128"/>
              </a:defRPr>
            </a:lvl6pPr>
            <a:lvl7pPr marL="2520950" defTabSz="803275" fontAlgn="base">
              <a:spcBef>
                <a:spcPct val="0"/>
              </a:spcBef>
              <a:spcAft>
                <a:spcPct val="0"/>
              </a:spcAft>
              <a:defRPr kumimoji="1">
                <a:solidFill>
                  <a:schemeClr val="tx1"/>
                </a:solidFill>
                <a:latin typeface="Arial" charset="0"/>
                <a:ea typeface="ＭＳ Ｐゴシック" charset="-128"/>
              </a:defRPr>
            </a:lvl7pPr>
            <a:lvl8pPr marL="2978150" defTabSz="803275" fontAlgn="base">
              <a:spcBef>
                <a:spcPct val="0"/>
              </a:spcBef>
              <a:spcAft>
                <a:spcPct val="0"/>
              </a:spcAft>
              <a:defRPr kumimoji="1">
                <a:solidFill>
                  <a:schemeClr val="tx1"/>
                </a:solidFill>
                <a:latin typeface="Arial" charset="0"/>
                <a:ea typeface="ＭＳ Ｐゴシック" charset="-128"/>
              </a:defRPr>
            </a:lvl8pPr>
            <a:lvl9pPr marL="3435350" defTabSz="803275" fontAlgn="base">
              <a:spcBef>
                <a:spcPct val="0"/>
              </a:spcBef>
              <a:spcAft>
                <a:spcPct val="0"/>
              </a:spcAft>
              <a:defRPr kumimoji="1">
                <a:solidFill>
                  <a:schemeClr val="tx1"/>
                </a:solidFill>
                <a:latin typeface="Arial" charset="0"/>
                <a:ea typeface="ＭＳ Ｐゴシック" charset="-128"/>
              </a:defRPr>
            </a:lvl9pPr>
          </a:lstStyle>
          <a:p>
            <a:pPr algn="ctr">
              <a:spcBef>
                <a:spcPct val="50000"/>
              </a:spcBef>
            </a:pPr>
            <a:fld id="{4AFB1644-50BA-48DD-9AC3-9DB14F7A00C0}" type="slidenum">
              <a:rPr lang="en-US" altLang="ja-JP" sz="900">
                <a:latin typeface="ＭＳ Ｐゴシック" charset="-128"/>
              </a:rPr>
              <a:pPr algn="ctr">
                <a:spcBef>
                  <a:spcPct val="50000"/>
                </a:spcBef>
              </a:pPr>
              <a:t>‹#›</a:t>
            </a:fld>
            <a:endParaRPr lang="en-US" altLang="ja-JP" sz="900">
              <a:latin typeface="ＭＳ Ｐゴシック" charset="-128"/>
            </a:endParaRPr>
          </a:p>
        </p:txBody>
      </p:sp>
      <p:sp>
        <p:nvSpPr>
          <p:cNvPr id="4100" name="Rectangle 4"/>
          <p:cNvSpPr>
            <a:spLocks noGrp="1" noChangeArrowheads="1"/>
          </p:cNvSpPr>
          <p:nvPr>
            <p:ph type="title"/>
          </p:nvPr>
        </p:nvSpPr>
        <p:spPr bwMode="auto">
          <a:xfrm>
            <a:off x="539750" y="765175"/>
            <a:ext cx="7926388"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ja-JP" altLang="en-US" smtClean="0"/>
              <a:t>マスタ タイトルの書式設定</a:t>
            </a:r>
          </a:p>
        </p:txBody>
      </p:sp>
      <p:sp>
        <p:nvSpPr>
          <p:cNvPr id="4101" name="Rectangle 5"/>
          <p:cNvSpPr>
            <a:spLocks noGrp="1" noChangeArrowheads="1"/>
          </p:cNvSpPr>
          <p:nvPr>
            <p:ph type="body" idx="1"/>
          </p:nvPr>
        </p:nvSpPr>
        <p:spPr bwMode="auto">
          <a:xfrm>
            <a:off x="615950" y="1438275"/>
            <a:ext cx="7927975" cy="441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4102" name="Picture 6" descr="広島大学ロゴJ"/>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380288" y="179388"/>
            <a:ext cx="1325562" cy="37941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906463" rtl="0" fontAlgn="base">
        <a:spcBef>
          <a:spcPct val="0"/>
        </a:spcBef>
        <a:spcAft>
          <a:spcPct val="0"/>
        </a:spcAft>
        <a:defRPr kumimoji="1" sz="2800">
          <a:solidFill>
            <a:schemeClr val="tx2"/>
          </a:solidFill>
          <a:latin typeface="+mj-lt"/>
          <a:ea typeface="+mj-ea"/>
          <a:cs typeface="+mj-cs"/>
        </a:defRPr>
      </a:lvl1pPr>
      <a:lvl2pPr algn="ctr" defTabSz="906463" rtl="0" fontAlgn="base">
        <a:spcBef>
          <a:spcPct val="0"/>
        </a:spcBef>
        <a:spcAft>
          <a:spcPct val="0"/>
        </a:spcAft>
        <a:defRPr kumimoji="1" sz="2800">
          <a:solidFill>
            <a:schemeClr val="tx2"/>
          </a:solidFill>
          <a:latin typeface="ＭＳ Ｐゴシック" charset="-128"/>
          <a:ea typeface="ＭＳ Ｐゴシック" charset="-128"/>
        </a:defRPr>
      </a:lvl2pPr>
      <a:lvl3pPr algn="ctr" defTabSz="906463" rtl="0" fontAlgn="base">
        <a:spcBef>
          <a:spcPct val="0"/>
        </a:spcBef>
        <a:spcAft>
          <a:spcPct val="0"/>
        </a:spcAft>
        <a:defRPr kumimoji="1" sz="2800">
          <a:solidFill>
            <a:schemeClr val="tx2"/>
          </a:solidFill>
          <a:latin typeface="ＭＳ Ｐゴシック" charset="-128"/>
          <a:ea typeface="ＭＳ Ｐゴシック" charset="-128"/>
        </a:defRPr>
      </a:lvl3pPr>
      <a:lvl4pPr algn="ctr" defTabSz="906463" rtl="0" fontAlgn="base">
        <a:spcBef>
          <a:spcPct val="0"/>
        </a:spcBef>
        <a:spcAft>
          <a:spcPct val="0"/>
        </a:spcAft>
        <a:defRPr kumimoji="1" sz="2800">
          <a:solidFill>
            <a:schemeClr val="tx2"/>
          </a:solidFill>
          <a:latin typeface="ＭＳ Ｐゴシック" charset="-128"/>
          <a:ea typeface="ＭＳ Ｐゴシック" charset="-128"/>
        </a:defRPr>
      </a:lvl4pPr>
      <a:lvl5pPr algn="ctr" defTabSz="906463" rtl="0" fontAlgn="base">
        <a:spcBef>
          <a:spcPct val="0"/>
        </a:spcBef>
        <a:spcAft>
          <a:spcPct val="0"/>
        </a:spcAft>
        <a:defRPr kumimoji="1" sz="2800">
          <a:solidFill>
            <a:schemeClr val="tx2"/>
          </a:solidFill>
          <a:latin typeface="ＭＳ Ｐゴシック" charset="-128"/>
          <a:ea typeface="ＭＳ Ｐゴシック" charset="-128"/>
        </a:defRPr>
      </a:lvl5pPr>
      <a:lvl6pPr marL="457200" algn="ctr" defTabSz="906463" rtl="0" fontAlgn="base">
        <a:spcBef>
          <a:spcPct val="0"/>
        </a:spcBef>
        <a:spcAft>
          <a:spcPct val="0"/>
        </a:spcAft>
        <a:defRPr kumimoji="1" sz="2800">
          <a:solidFill>
            <a:schemeClr val="tx2"/>
          </a:solidFill>
          <a:latin typeface="ＭＳ Ｐゴシック" charset="-128"/>
          <a:ea typeface="ＭＳ Ｐゴシック" charset="-128"/>
        </a:defRPr>
      </a:lvl6pPr>
      <a:lvl7pPr marL="914400" algn="ctr" defTabSz="906463" rtl="0" fontAlgn="base">
        <a:spcBef>
          <a:spcPct val="0"/>
        </a:spcBef>
        <a:spcAft>
          <a:spcPct val="0"/>
        </a:spcAft>
        <a:defRPr kumimoji="1" sz="2800">
          <a:solidFill>
            <a:schemeClr val="tx2"/>
          </a:solidFill>
          <a:latin typeface="ＭＳ Ｐゴシック" charset="-128"/>
          <a:ea typeface="ＭＳ Ｐゴシック" charset="-128"/>
        </a:defRPr>
      </a:lvl7pPr>
      <a:lvl8pPr marL="1371600" algn="ctr" defTabSz="906463" rtl="0" fontAlgn="base">
        <a:spcBef>
          <a:spcPct val="0"/>
        </a:spcBef>
        <a:spcAft>
          <a:spcPct val="0"/>
        </a:spcAft>
        <a:defRPr kumimoji="1" sz="2800">
          <a:solidFill>
            <a:schemeClr val="tx2"/>
          </a:solidFill>
          <a:latin typeface="ＭＳ Ｐゴシック" charset="-128"/>
          <a:ea typeface="ＭＳ Ｐゴシック" charset="-128"/>
        </a:defRPr>
      </a:lvl8pPr>
      <a:lvl9pPr marL="1828800" algn="ctr" defTabSz="906463" rtl="0" fontAlgn="base">
        <a:spcBef>
          <a:spcPct val="0"/>
        </a:spcBef>
        <a:spcAft>
          <a:spcPct val="0"/>
        </a:spcAft>
        <a:defRPr kumimoji="1" sz="2800">
          <a:solidFill>
            <a:schemeClr val="tx2"/>
          </a:solidFill>
          <a:latin typeface="ＭＳ Ｐゴシック" charset="-128"/>
          <a:ea typeface="ＭＳ Ｐゴシック" charset="-128"/>
        </a:defRPr>
      </a:lvl9pPr>
    </p:titleStyle>
    <p:bodyStyle>
      <a:lvl1pPr marL="338138" indent="-338138" algn="l" defTabSz="906463" rtl="0" fontAlgn="base">
        <a:spcBef>
          <a:spcPct val="20000"/>
        </a:spcBef>
        <a:spcAft>
          <a:spcPct val="0"/>
        </a:spcAft>
        <a:buChar char="•"/>
        <a:defRPr kumimoji="1">
          <a:solidFill>
            <a:schemeClr val="tx1"/>
          </a:solidFill>
          <a:latin typeface="+mn-lt"/>
          <a:ea typeface="+mn-ea"/>
          <a:cs typeface="+mn-cs"/>
        </a:defRPr>
      </a:lvl1pPr>
      <a:lvl2pPr marL="735013" indent="-280988" algn="l" defTabSz="906463" rtl="0" fontAlgn="base">
        <a:spcBef>
          <a:spcPct val="20000"/>
        </a:spcBef>
        <a:spcAft>
          <a:spcPct val="0"/>
        </a:spcAft>
        <a:buChar char="–"/>
        <a:defRPr kumimoji="1" sz="1600">
          <a:solidFill>
            <a:schemeClr val="tx1"/>
          </a:solidFill>
          <a:latin typeface="+mn-lt"/>
          <a:ea typeface="+mn-ea"/>
        </a:defRPr>
      </a:lvl2pPr>
      <a:lvl3pPr marL="1131888" indent="-225425" algn="l" defTabSz="906463" rtl="0" fontAlgn="base">
        <a:spcBef>
          <a:spcPct val="20000"/>
        </a:spcBef>
        <a:spcAft>
          <a:spcPct val="0"/>
        </a:spcAft>
        <a:buChar char="•"/>
        <a:defRPr kumimoji="1" sz="1400">
          <a:solidFill>
            <a:schemeClr val="tx1"/>
          </a:solidFill>
          <a:latin typeface="+mn-lt"/>
          <a:ea typeface="+mn-ea"/>
        </a:defRPr>
      </a:lvl3pPr>
      <a:lvl4pPr marL="1585913" indent="-227013" algn="l" defTabSz="906463" rtl="0" fontAlgn="base">
        <a:spcBef>
          <a:spcPct val="20000"/>
        </a:spcBef>
        <a:spcAft>
          <a:spcPct val="0"/>
        </a:spcAft>
        <a:buChar char="–"/>
        <a:defRPr kumimoji="1" sz="1200">
          <a:solidFill>
            <a:schemeClr val="tx1"/>
          </a:solidFill>
          <a:latin typeface="+mn-lt"/>
          <a:ea typeface="+mn-ea"/>
        </a:defRPr>
      </a:lvl4pPr>
      <a:lvl5pPr marL="2036763" indent="-225425" algn="l" defTabSz="906463" rtl="0" fontAlgn="base">
        <a:spcBef>
          <a:spcPct val="20000"/>
        </a:spcBef>
        <a:spcAft>
          <a:spcPct val="0"/>
        </a:spcAft>
        <a:buChar char="»"/>
        <a:defRPr kumimoji="1" sz="1100">
          <a:solidFill>
            <a:schemeClr val="tx1"/>
          </a:solidFill>
          <a:latin typeface="+mn-lt"/>
          <a:ea typeface="+mn-ea"/>
        </a:defRPr>
      </a:lvl5pPr>
      <a:lvl6pPr marL="2493963" indent="-225425" algn="l" defTabSz="906463" rtl="0" fontAlgn="base">
        <a:spcBef>
          <a:spcPct val="20000"/>
        </a:spcBef>
        <a:spcAft>
          <a:spcPct val="0"/>
        </a:spcAft>
        <a:buChar char="»"/>
        <a:defRPr kumimoji="1" sz="1100">
          <a:solidFill>
            <a:schemeClr val="tx1"/>
          </a:solidFill>
          <a:latin typeface="+mn-lt"/>
          <a:ea typeface="+mn-ea"/>
        </a:defRPr>
      </a:lvl6pPr>
      <a:lvl7pPr marL="2951163" indent="-225425" algn="l" defTabSz="906463" rtl="0" fontAlgn="base">
        <a:spcBef>
          <a:spcPct val="20000"/>
        </a:spcBef>
        <a:spcAft>
          <a:spcPct val="0"/>
        </a:spcAft>
        <a:buChar char="»"/>
        <a:defRPr kumimoji="1" sz="1100">
          <a:solidFill>
            <a:schemeClr val="tx1"/>
          </a:solidFill>
          <a:latin typeface="+mn-lt"/>
          <a:ea typeface="+mn-ea"/>
        </a:defRPr>
      </a:lvl7pPr>
      <a:lvl8pPr marL="3408363" indent="-225425" algn="l" defTabSz="906463" rtl="0" fontAlgn="base">
        <a:spcBef>
          <a:spcPct val="20000"/>
        </a:spcBef>
        <a:spcAft>
          <a:spcPct val="0"/>
        </a:spcAft>
        <a:buChar char="»"/>
        <a:defRPr kumimoji="1" sz="1100">
          <a:solidFill>
            <a:schemeClr val="tx1"/>
          </a:solidFill>
          <a:latin typeface="+mn-lt"/>
          <a:ea typeface="+mn-ea"/>
        </a:defRPr>
      </a:lvl8pPr>
      <a:lvl9pPr marL="3865563" indent="-225425" algn="l" defTabSz="906463" rtl="0" fontAlgn="base">
        <a:spcBef>
          <a:spcPct val="20000"/>
        </a:spcBef>
        <a:spcAft>
          <a:spcPct val="0"/>
        </a:spcAft>
        <a:buChar char="»"/>
        <a:defRPr kumimoji="1" sz="11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43608" y="980728"/>
            <a:ext cx="7272808" cy="1440160"/>
          </a:xfrm>
        </p:spPr>
        <p:txBody>
          <a:bodyPr/>
          <a:lstStyle/>
          <a:p>
            <a:r>
              <a:rPr lang="ja-JP" altLang="en-US" sz="4400" dirty="0"/>
              <a:t>大学が大型計画に参与し</a:t>
            </a:r>
            <a:r>
              <a:rPr lang="ja-JP" altLang="en-US" sz="4400" dirty="0" smtClean="0"/>
              <a:t>易い</a:t>
            </a:r>
            <a:r>
              <a:rPr lang="en-US" altLang="ja-JP" sz="4400" dirty="0" smtClean="0"/>
              <a:t/>
            </a:r>
            <a:br>
              <a:rPr lang="en-US" altLang="ja-JP" sz="4400" dirty="0" smtClean="0"/>
            </a:br>
            <a:r>
              <a:rPr lang="ja-JP" altLang="en-US" sz="4400" dirty="0" smtClean="0"/>
              <a:t>枠組み</a:t>
            </a:r>
            <a:r>
              <a:rPr lang="ja-JP" altLang="en-US" sz="4400" dirty="0"/>
              <a:t>の構築へ向けて</a:t>
            </a:r>
            <a:endParaRPr lang="ja-JP" altLang="ja-JP" sz="4400" dirty="0"/>
          </a:p>
        </p:txBody>
      </p:sp>
      <p:sp>
        <p:nvSpPr>
          <p:cNvPr id="2051" name="Rectangle 3"/>
          <p:cNvSpPr>
            <a:spLocks noGrp="1" noChangeArrowheads="1"/>
          </p:cNvSpPr>
          <p:nvPr>
            <p:ph type="subTitle" idx="1"/>
          </p:nvPr>
        </p:nvSpPr>
        <p:spPr>
          <a:xfrm>
            <a:off x="971600" y="3573016"/>
            <a:ext cx="7200800" cy="1656184"/>
          </a:xfrm>
        </p:spPr>
        <p:txBody>
          <a:bodyPr/>
          <a:lstStyle/>
          <a:p>
            <a:r>
              <a:rPr lang="ja-JP" altLang="en-US" sz="2800" dirty="0"/>
              <a:t>広島</a:t>
            </a:r>
            <a:r>
              <a:rPr lang="ja-JP" altLang="en-US" sz="2800" dirty="0" smtClean="0"/>
              <a:t>大学　宇宙科学</a:t>
            </a:r>
            <a:r>
              <a:rPr lang="ja-JP" altLang="en-US" sz="2800" dirty="0" smtClean="0"/>
              <a:t>センター　川端</a:t>
            </a:r>
            <a:r>
              <a:rPr lang="ja-JP" altLang="en-US" sz="2800" dirty="0" smtClean="0"/>
              <a:t>　弘</a:t>
            </a:r>
            <a:r>
              <a:rPr lang="ja-JP" altLang="en-US" sz="2800" dirty="0" smtClean="0"/>
              <a:t>治</a:t>
            </a:r>
            <a:endParaRPr lang="en-US" altLang="ja-JP" sz="2800" dirty="0" smtClean="0"/>
          </a:p>
          <a:p>
            <a:endParaRPr lang="en-US" altLang="ja-JP" sz="2400" dirty="0" smtClean="0"/>
          </a:p>
          <a:p>
            <a:r>
              <a:rPr lang="ja-JP" altLang="en-US" sz="2400" dirty="0" smtClean="0"/>
              <a:t>（</a:t>
            </a:r>
            <a:r>
              <a:rPr lang="en-US" altLang="ja-JP" sz="2400" dirty="0" smtClean="0"/>
              <a:t>TMT</a:t>
            </a:r>
            <a:r>
              <a:rPr lang="ja-JP" altLang="en-US" sz="2400" dirty="0" smtClean="0"/>
              <a:t>推進小委員会外部委員）</a:t>
            </a:r>
            <a:endParaRPr lang="ja-JP" altLang="ja-JP"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大型計画を進めやすい枠組みの構築に向けて１</a:t>
            </a:r>
            <a:endParaRPr kumimoji="1" lang="ja-JP" altLang="en-US" dirty="0"/>
          </a:p>
        </p:txBody>
      </p:sp>
      <p:sp>
        <p:nvSpPr>
          <p:cNvPr id="3" name="コンテンツ プレースホルダー 2"/>
          <p:cNvSpPr>
            <a:spLocks noGrp="1"/>
          </p:cNvSpPr>
          <p:nvPr>
            <p:ph idx="1"/>
          </p:nvPr>
        </p:nvSpPr>
        <p:spPr>
          <a:xfrm>
            <a:off x="615950" y="1700808"/>
            <a:ext cx="7927975" cy="4153892"/>
          </a:xfrm>
        </p:spPr>
        <p:txBody>
          <a:bodyPr/>
          <a:lstStyle/>
          <a:p>
            <a:r>
              <a:rPr lang="ja-JP" altLang="en-US" sz="2400" dirty="0" smtClean="0"/>
              <a:t>大きな変革はムリ・時間が掛かる</a:t>
            </a:r>
            <a:r>
              <a:rPr lang="ja-JP" altLang="en-US" sz="2400" dirty="0" smtClean="0"/>
              <a:t> </a:t>
            </a:r>
            <a:endParaRPr lang="en-US" altLang="ja-JP" sz="2400" dirty="0" smtClean="0"/>
          </a:p>
          <a:p>
            <a:pPr lvl="1"/>
            <a:r>
              <a:rPr lang="ja-JP" altLang="en-US" sz="2200" dirty="0" smtClean="0"/>
              <a:t>個人的な研究を続けたい人は必ずいる</a:t>
            </a:r>
            <a:endParaRPr lang="en-US" altLang="ja-JP" sz="2200" dirty="0" smtClean="0"/>
          </a:p>
          <a:p>
            <a:pPr lvl="1"/>
            <a:r>
              <a:rPr lang="ja-JP" altLang="en-US" sz="2200" dirty="0" smtClean="0"/>
              <a:t>ステップを踏んで少しずつすすめるしかない</a:t>
            </a:r>
            <a:endParaRPr lang="en-US" altLang="ja-JP" sz="2200" dirty="0" smtClean="0"/>
          </a:p>
          <a:p>
            <a:pPr lvl="1"/>
            <a:endParaRPr lang="en-US" altLang="ja-JP" sz="2200" dirty="0" smtClean="0"/>
          </a:p>
          <a:p>
            <a:r>
              <a:rPr lang="ja-JP" altLang="en-US" sz="2400" dirty="0" smtClean="0"/>
              <a:t>ある程度のビジョンが必要</a:t>
            </a:r>
            <a:endParaRPr lang="en-US" altLang="ja-JP" sz="2400" dirty="0" smtClean="0"/>
          </a:p>
          <a:p>
            <a:pPr lvl="1"/>
            <a:r>
              <a:rPr lang="ja-JP" altLang="en-US" sz="2200" dirty="0" smtClean="0"/>
              <a:t>各大学、大学共同利用機関、コミュニティ、個人全般に関わる</a:t>
            </a:r>
            <a:endParaRPr lang="en-US" altLang="ja-JP" sz="2200" dirty="0" smtClean="0"/>
          </a:p>
          <a:p>
            <a:pPr lvl="1"/>
            <a:r>
              <a:rPr lang="ja-JP" altLang="en-US" sz="2200" dirty="0" smtClean="0"/>
              <a:t>最初から枠組みの完成形を決めてしまうのは難しい</a:t>
            </a:r>
            <a:endParaRPr lang="en-US" altLang="ja-JP" sz="2200" dirty="0" smtClean="0"/>
          </a:p>
          <a:p>
            <a:pPr lvl="1"/>
            <a:r>
              <a:rPr lang="ja-JP" altLang="en-US" sz="2200" dirty="0" smtClean="0"/>
              <a:t>理念を掲げて共有</a:t>
            </a:r>
            <a:endParaRPr lang="en-US" altLang="ja-JP" sz="2200" dirty="0" smtClean="0"/>
          </a:p>
          <a:p>
            <a:pPr lvl="1"/>
            <a:r>
              <a:rPr lang="ja-JP" altLang="en-US" sz="2200" dirty="0"/>
              <a:t>な</a:t>
            </a:r>
            <a:r>
              <a:rPr lang="ja-JP" altLang="en-US" sz="2200" dirty="0" smtClean="0"/>
              <a:t>にが「肝」</a:t>
            </a:r>
            <a:r>
              <a:rPr lang="ja-JP" altLang="en-US" sz="2200" dirty="0"/>
              <a:t>になるか</a:t>
            </a:r>
            <a:endParaRPr lang="en-US" altLang="ja-JP" sz="2200" dirty="0" smtClean="0"/>
          </a:p>
        </p:txBody>
      </p:sp>
    </p:spTree>
    <p:extLst>
      <p:ext uri="{BB962C8B-B14F-4D97-AF65-F5344CB8AC3E}">
        <p14:creationId xmlns:p14="http://schemas.microsoft.com/office/powerpoint/2010/main" val="1654259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大型計画を進めやすい枠組みの構築に向けて２</a:t>
            </a:r>
            <a:endParaRPr kumimoji="1" lang="ja-JP" altLang="en-US" dirty="0"/>
          </a:p>
        </p:txBody>
      </p:sp>
      <p:sp>
        <p:nvSpPr>
          <p:cNvPr id="3" name="コンテンツ プレースホルダー 2"/>
          <p:cNvSpPr>
            <a:spLocks noGrp="1"/>
          </p:cNvSpPr>
          <p:nvPr>
            <p:ph idx="1"/>
          </p:nvPr>
        </p:nvSpPr>
        <p:spPr>
          <a:xfrm>
            <a:off x="615950" y="1700808"/>
            <a:ext cx="7927975" cy="4392488"/>
          </a:xfrm>
        </p:spPr>
        <p:txBody>
          <a:bodyPr/>
          <a:lstStyle/>
          <a:p>
            <a:r>
              <a:rPr lang="ja-JP" altLang="en-US" sz="2400" dirty="0" smtClean="0"/>
              <a:t>その１　個人の意識改革と努力（特に大学教員）</a:t>
            </a:r>
            <a:r>
              <a:rPr lang="ja-JP" altLang="en-US" sz="2400" dirty="0" smtClean="0"/>
              <a:t> </a:t>
            </a:r>
            <a:endParaRPr lang="en-US" altLang="ja-JP" sz="2400" dirty="0" smtClean="0"/>
          </a:p>
          <a:p>
            <a:pPr lvl="1"/>
            <a:r>
              <a:rPr lang="ja-JP" altLang="en-US" sz="2200" dirty="0" smtClean="0"/>
              <a:t>「</a:t>
            </a:r>
            <a:r>
              <a:rPr lang="ja-JP" altLang="en-US" sz="2200" dirty="0"/>
              <a:t>エフォート」の一部</a:t>
            </a:r>
            <a:r>
              <a:rPr lang="ja-JP" altLang="en-US" sz="2200" dirty="0" smtClean="0"/>
              <a:t>を、ポテンシャルユーザーである大型</a:t>
            </a:r>
            <a:r>
              <a:rPr lang="ja-JP" altLang="en-US" sz="2200" dirty="0"/>
              <a:t>計画に</a:t>
            </a:r>
            <a:r>
              <a:rPr lang="ja-JP" altLang="en-US" sz="2200" dirty="0" smtClean="0"/>
              <a:t>充て、関わって支える</a:t>
            </a:r>
            <a:endParaRPr lang="en-US" altLang="ja-JP" sz="2200" dirty="0" smtClean="0"/>
          </a:p>
          <a:p>
            <a:pPr lvl="1"/>
            <a:r>
              <a:rPr lang="ja-JP" altLang="en-US" sz="2200" dirty="0" smtClean="0"/>
              <a:t>小規模の仕事を引き受ける（装置開発、評価、パイプライン、観測計画、観測シミュレーション、</a:t>
            </a:r>
            <a:r>
              <a:rPr lang="en-US" altLang="ja-JP" sz="2200" dirty="0" err="1" smtClean="0"/>
              <a:t>etc</a:t>
            </a:r>
            <a:r>
              <a:rPr lang="ja-JP" altLang="en-US" sz="2200" dirty="0" smtClean="0"/>
              <a:t>； 一か月スケールから）</a:t>
            </a:r>
            <a:endParaRPr lang="en-US" altLang="ja-JP" sz="2200" dirty="0" smtClean="0"/>
          </a:p>
          <a:p>
            <a:pPr lvl="1"/>
            <a:r>
              <a:rPr lang="ja-JP" altLang="en-US" sz="2200" dirty="0" smtClean="0"/>
              <a:t>学生に一つのテーマだけやり続けてもらうのではなく、いろいろ経験させる方針で（バランスは</a:t>
            </a:r>
            <a:r>
              <a:rPr lang="ja-JP" altLang="en-US" sz="2200" dirty="0"/>
              <a:t>ケースバイケース</a:t>
            </a:r>
            <a:r>
              <a:rPr lang="ja-JP" altLang="en-US" sz="2200" dirty="0" smtClean="0"/>
              <a:t>）　</a:t>
            </a:r>
            <a:endParaRPr lang="en-US" altLang="ja-JP" sz="2200" dirty="0" smtClean="0"/>
          </a:p>
          <a:p>
            <a:pPr lvl="1"/>
            <a:r>
              <a:rPr lang="ja-JP" altLang="en-US" sz="2200" dirty="0" smtClean="0"/>
              <a:t>大型計画のネームバリューを活用してアピール</a:t>
            </a:r>
            <a:endParaRPr lang="en-US" altLang="ja-JP" sz="2200" dirty="0" smtClean="0"/>
          </a:p>
          <a:p>
            <a:pPr lvl="1"/>
            <a:r>
              <a:rPr lang="ja-JP" altLang="en-US" sz="2200" dirty="0" smtClean="0"/>
              <a:t>日頃からコミュニティの計画に対して高い意識</a:t>
            </a:r>
            <a:r>
              <a:rPr lang="ja-JP" altLang="en-US" sz="2200" dirty="0"/>
              <a:t>を</a:t>
            </a:r>
            <a:r>
              <a:rPr lang="ja-JP" altLang="en-US" sz="2200" dirty="0" smtClean="0"/>
              <a:t>もつ（議論が活発に。個々に知識がついて妥協案も見つけやすくなる）</a:t>
            </a:r>
            <a:endParaRPr lang="en-US" altLang="ja-JP" sz="2200" dirty="0" smtClean="0"/>
          </a:p>
          <a:p>
            <a:pPr lvl="1"/>
            <a:endParaRPr lang="en-US" altLang="ja-JP" sz="1100" dirty="0"/>
          </a:p>
          <a:p>
            <a:pPr lvl="1"/>
            <a:r>
              <a:rPr lang="ja-JP" altLang="en-US" sz="2200" dirty="0" smtClean="0"/>
              <a:t>仕事をするからには、何ら</a:t>
            </a:r>
            <a:r>
              <a:rPr lang="ja-JP" altLang="en-US" sz="2200" dirty="0"/>
              <a:t>かのインセンティブは</a:t>
            </a:r>
            <a:r>
              <a:rPr lang="ja-JP" altLang="en-US" sz="2200" dirty="0" smtClean="0"/>
              <a:t>欲しい</a:t>
            </a:r>
            <a:endParaRPr lang="en-US" altLang="ja-JP" sz="2200" dirty="0"/>
          </a:p>
        </p:txBody>
      </p:sp>
    </p:spTree>
    <p:extLst>
      <p:ext uri="{BB962C8B-B14F-4D97-AF65-F5344CB8AC3E}">
        <p14:creationId xmlns:p14="http://schemas.microsoft.com/office/powerpoint/2010/main" val="1216500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大型計画を進めやすい枠組みの構築に向けて３</a:t>
            </a:r>
            <a:endParaRPr kumimoji="1" lang="ja-JP" altLang="en-US" dirty="0"/>
          </a:p>
        </p:txBody>
      </p:sp>
      <p:sp>
        <p:nvSpPr>
          <p:cNvPr id="3" name="コンテンツ プレースホルダー 2"/>
          <p:cNvSpPr>
            <a:spLocks noGrp="1"/>
          </p:cNvSpPr>
          <p:nvPr>
            <p:ph idx="1"/>
          </p:nvPr>
        </p:nvSpPr>
        <p:spPr>
          <a:xfrm>
            <a:off x="467545" y="1412776"/>
            <a:ext cx="8136904" cy="4968552"/>
          </a:xfrm>
        </p:spPr>
        <p:txBody>
          <a:bodyPr/>
          <a:lstStyle/>
          <a:p>
            <a:r>
              <a:rPr lang="ja-JP" altLang="en-US" sz="2400" dirty="0" smtClean="0"/>
              <a:t>その２　大型プロジェクト室・コミュニティ</a:t>
            </a:r>
            <a:r>
              <a:rPr lang="ja-JP" altLang="en-US" sz="2400" dirty="0" smtClean="0"/>
              <a:t> の小改革</a:t>
            </a:r>
            <a:endParaRPr lang="en-US" altLang="ja-JP" sz="2400" dirty="0" smtClean="0"/>
          </a:p>
          <a:p>
            <a:pPr lvl="1"/>
            <a:r>
              <a:rPr lang="ja-JP" altLang="en-US" sz="2200" dirty="0" smtClean="0"/>
              <a:t>大型プロジェクトの仕事をブレークダウンする組織（開発マネジメント部門）とマネージャーがどうしても必要だろう</a:t>
            </a:r>
            <a:endParaRPr lang="en-US" altLang="ja-JP" sz="2200" dirty="0" smtClean="0"/>
          </a:p>
          <a:p>
            <a:pPr lvl="1"/>
            <a:r>
              <a:rPr lang="ja-JP" altLang="en-US" sz="2200" dirty="0" smtClean="0"/>
              <a:t>コミュニティ側は、ＴＭＴ推進小委やすばる小委を通じてその活動をサポートする</a:t>
            </a:r>
            <a:endParaRPr lang="en-US" altLang="ja-JP" sz="2200" dirty="0" smtClean="0"/>
          </a:p>
          <a:p>
            <a:pPr lvl="1"/>
            <a:r>
              <a:rPr lang="ja-JP" altLang="en-US" sz="2200" dirty="0" smtClean="0"/>
              <a:t>議論する場を定期的に設ける（一定の決定権を有するものに）</a:t>
            </a:r>
            <a:endParaRPr lang="en-US" altLang="ja-JP" sz="2200" dirty="0" smtClean="0"/>
          </a:p>
          <a:p>
            <a:pPr lvl="1"/>
            <a:r>
              <a:rPr lang="ja-JP" altLang="en-US" sz="2200" dirty="0" smtClean="0"/>
              <a:t>最近本格化した装置開発ワークショップの存在もフィット</a:t>
            </a:r>
            <a:endParaRPr lang="en-US" altLang="ja-JP" sz="2200" dirty="0" smtClean="0"/>
          </a:p>
          <a:p>
            <a:r>
              <a:rPr lang="ja-JP" altLang="en-US" sz="2400" dirty="0" smtClean="0"/>
              <a:t>インセンティブの一案</a:t>
            </a:r>
            <a:endParaRPr lang="en-US" altLang="ja-JP" sz="2400" dirty="0" smtClean="0"/>
          </a:p>
          <a:p>
            <a:pPr lvl="1"/>
            <a:r>
              <a:rPr lang="ja-JP" altLang="en-US" sz="2200" dirty="0" smtClean="0"/>
              <a:t>ＴＭＴの日本時間の中に、開発グループＧＴ枠を設けて、貢献のあった人たちで使うようにしてはどうか？</a:t>
            </a:r>
            <a:endParaRPr lang="en-US" altLang="ja-JP" sz="2200" dirty="0" smtClean="0"/>
          </a:p>
          <a:p>
            <a:pPr lvl="1"/>
            <a:r>
              <a:rPr lang="ja-JP" altLang="en-US" sz="2200" dirty="0"/>
              <a:t>使い方</a:t>
            </a:r>
            <a:r>
              <a:rPr lang="ja-JP" altLang="en-US" sz="2200" dirty="0" smtClean="0"/>
              <a:t>はその人たちで議論</a:t>
            </a:r>
            <a:endParaRPr lang="en-US" altLang="ja-JP" sz="2200" dirty="0" smtClean="0"/>
          </a:p>
          <a:p>
            <a:pPr lvl="1"/>
            <a:r>
              <a:rPr lang="ja-JP" altLang="en-US" sz="2200" dirty="0" smtClean="0"/>
              <a:t>いくつかの有力な観測プログラムをピックアップして実施し、その論文には開発グループ全員の名前を連ねる、など</a:t>
            </a:r>
            <a:endParaRPr lang="en-US" altLang="ja-JP" sz="2200" dirty="0" smtClean="0"/>
          </a:p>
        </p:txBody>
      </p:sp>
    </p:spTree>
    <p:extLst>
      <p:ext uri="{BB962C8B-B14F-4D97-AF65-F5344CB8AC3E}">
        <p14:creationId xmlns:p14="http://schemas.microsoft.com/office/powerpoint/2010/main" val="443150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ＴＭＴの場合、どう取りかかるか</a:t>
            </a:r>
            <a:endParaRPr kumimoji="1" lang="ja-JP" altLang="en-US" dirty="0"/>
          </a:p>
        </p:txBody>
      </p:sp>
      <p:sp>
        <p:nvSpPr>
          <p:cNvPr id="3" name="コンテンツ プレースホルダー 2"/>
          <p:cNvSpPr>
            <a:spLocks noGrp="1"/>
          </p:cNvSpPr>
          <p:nvPr>
            <p:ph idx="1"/>
          </p:nvPr>
        </p:nvSpPr>
        <p:spPr>
          <a:xfrm>
            <a:off x="611560" y="1268760"/>
            <a:ext cx="8071991" cy="5400600"/>
          </a:xfrm>
        </p:spPr>
        <p:txBody>
          <a:bodyPr/>
          <a:lstStyle/>
          <a:p>
            <a:r>
              <a:rPr lang="ja-JP" altLang="en-US" sz="2800" dirty="0" smtClean="0"/>
              <a:t>開発マネジメント部門の整備について議論</a:t>
            </a:r>
            <a:endParaRPr lang="en-US" altLang="ja-JP" sz="2800" dirty="0" smtClean="0"/>
          </a:p>
          <a:p>
            <a:pPr lvl="1"/>
            <a:r>
              <a:rPr lang="ja-JP" altLang="en-US" sz="2000" dirty="0" smtClean="0"/>
              <a:t>望遠鏡</a:t>
            </a:r>
            <a:r>
              <a:rPr lang="ja-JP" altLang="en-US" sz="2000" dirty="0"/>
              <a:t>本体の仕事や第一期装置の仕事を</a:t>
            </a:r>
            <a:r>
              <a:rPr lang="ja-JP" altLang="en-US" sz="2000" dirty="0" smtClean="0"/>
              <a:t>ブレークダウン</a:t>
            </a:r>
            <a:endParaRPr lang="en-US" altLang="ja-JP" sz="2000" dirty="0" smtClean="0"/>
          </a:p>
          <a:p>
            <a:r>
              <a:rPr kumimoji="1" lang="ja-JP" altLang="en-US" sz="2800" dirty="0" smtClean="0"/>
              <a:t>望遠鏡時間の使い方の議論</a:t>
            </a:r>
            <a:endParaRPr lang="en-US" altLang="ja-JP" sz="2800" dirty="0"/>
          </a:p>
          <a:p>
            <a:pPr marL="0" indent="0">
              <a:buNone/>
            </a:pPr>
            <a:r>
              <a:rPr kumimoji="1" lang="ja-JP" altLang="en-US" sz="2000" dirty="0" smtClean="0"/>
              <a:t>以上、ＴＭＴプロジェクト室、国立天文台、各種小委員会、光赤天連運営委</a:t>
            </a:r>
            <a:endParaRPr kumimoji="1" lang="en-US" altLang="ja-JP" sz="2000" dirty="0" smtClean="0"/>
          </a:p>
          <a:p>
            <a:pPr marL="0" indent="0">
              <a:buNone/>
            </a:pPr>
            <a:endParaRPr kumimoji="1" lang="en-US" altLang="ja-JP" sz="2000" dirty="0" smtClean="0"/>
          </a:p>
          <a:p>
            <a:r>
              <a:rPr kumimoji="1" lang="ja-JP" altLang="en-US" sz="2800" dirty="0" smtClean="0"/>
              <a:t>ＴＭＴ第二期装置の検討</a:t>
            </a:r>
            <a:r>
              <a:rPr kumimoji="1" lang="ja-JP" altLang="en-US" sz="2800" dirty="0" smtClean="0"/>
              <a:t>　</a:t>
            </a:r>
            <a:endParaRPr kumimoji="1" lang="en-US" altLang="ja-JP" sz="2800" dirty="0" smtClean="0"/>
          </a:p>
          <a:p>
            <a:pPr lvl="1"/>
            <a:r>
              <a:rPr kumimoji="1" lang="ja-JP" altLang="en-US" sz="2000" dirty="0" smtClean="0"/>
              <a:t>サイエンス＋装置（すでにいくつか提案されている）</a:t>
            </a:r>
            <a:endParaRPr kumimoji="1" lang="en-US" altLang="ja-JP" sz="2000" dirty="0" smtClean="0"/>
          </a:p>
          <a:p>
            <a:pPr lvl="1"/>
            <a:r>
              <a:rPr kumimoji="1" lang="ja-JP" altLang="en-US" sz="2000" dirty="0" smtClean="0"/>
              <a:t>うまくいけば良いが、自分のやりたい観測ができない装置に与するのはハードルが高い</a:t>
            </a:r>
            <a:endParaRPr kumimoji="1" lang="en-US" altLang="ja-JP" sz="2000" dirty="0" smtClean="0"/>
          </a:p>
          <a:p>
            <a:pPr lvl="1"/>
            <a:r>
              <a:rPr lang="ja-JP" altLang="en-US" sz="2000" dirty="0" smtClean="0"/>
              <a:t>なるべく乗り越えてもらう（乗り越えられない人はしょうがない）</a:t>
            </a:r>
            <a:endParaRPr kumimoji="1" lang="en-US" altLang="ja-JP" sz="2000" dirty="0" smtClean="0"/>
          </a:p>
          <a:p>
            <a:pPr marL="0" indent="0">
              <a:buNone/>
            </a:pPr>
            <a:r>
              <a:rPr lang="ja-JP" altLang="en-US" sz="2400" dirty="0" smtClean="0"/>
              <a:t>コミュニティの多くが自主的に参加するような雰囲気が醸成できると良い（究極的な目標）</a:t>
            </a:r>
            <a:endParaRPr lang="en-US" altLang="ja-JP" sz="2400" dirty="0" smtClean="0"/>
          </a:p>
          <a:p>
            <a:pPr marL="0" indent="0">
              <a:buNone/>
            </a:pPr>
            <a:r>
              <a:rPr lang="ja-JP" altLang="en-US" sz="2400" dirty="0"/>
              <a:t>意識</a:t>
            </a:r>
            <a:r>
              <a:rPr lang="ja-JP" altLang="en-US" sz="2400" dirty="0" smtClean="0"/>
              <a:t>改革の呼びかけ</a:t>
            </a:r>
            <a:endParaRPr lang="en-US" altLang="ja-JP" sz="2400" dirty="0" smtClean="0"/>
          </a:p>
          <a:p>
            <a:endParaRPr kumimoji="1" lang="ja-JP" altLang="en-US" sz="2800" dirty="0"/>
          </a:p>
        </p:txBody>
      </p:sp>
    </p:spTree>
    <p:extLst>
      <p:ext uri="{BB962C8B-B14F-4D97-AF65-F5344CB8AC3E}">
        <p14:creationId xmlns:p14="http://schemas.microsoft.com/office/powerpoint/2010/main" val="3192787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サマリー</a:t>
            </a:r>
            <a:endParaRPr kumimoji="1" lang="ja-JP" altLang="en-US" dirty="0"/>
          </a:p>
        </p:txBody>
      </p:sp>
      <p:sp>
        <p:nvSpPr>
          <p:cNvPr id="3" name="コンテンツ プレースホルダー 2"/>
          <p:cNvSpPr>
            <a:spLocks noGrp="1"/>
          </p:cNvSpPr>
          <p:nvPr>
            <p:ph idx="1"/>
          </p:nvPr>
        </p:nvSpPr>
        <p:spPr>
          <a:xfrm>
            <a:off x="611560" y="1196752"/>
            <a:ext cx="7992888" cy="5328592"/>
          </a:xfrm>
        </p:spPr>
        <p:txBody>
          <a:bodyPr/>
          <a:lstStyle/>
          <a:p>
            <a:pPr marL="0" indent="0">
              <a:buNone/>
            </a:pPr>
            <a:r>
              <a:rPr lang="ja-JP" altLang="en-US" sz="2800" dirty="0" smtClean="0"/>
              <a:t>問題設定</a:t>
            </a:r>
            <a:endParaRPr lang="en-US" altLang="ja-JP" sz="2800" dirty="0"/>
          </a:p>
          <a:p>
            <a:r>
              <a:rPr lang="ja-JP" altLang="en-US" sz="2400" dirty="0" smtClean="0"/>
              <a:t>開発が大型化しすぎると大学院教育とフィットしない</a:t>
            </a:r>
            <a:endParaRPr lang="en-US" altLang="ja-JP" sz="2400" dirty="0" smtClean="0"/>
          </a:p>
          <a:p>
            <a:r>
              <a:rPr lang="ja-JP" altLang="en-US" sz="2400" dirty="0" smtClean="0"/>
              <a:t>全国</a:t>
            </a:r>
            <a:r>
              <a:rPr lang="ja-JP" altLang="en-US" sz="2400" dirty="0" smtClean="0"/>
              <a:t>の力</a:t>
            </a:r>
            <a:r>
              <a:rPr lang="ja-JP" altLang="en-US" sz="2400" dirty="0" smtClean="0"/>
              <a:t>をなんとか結集</a:t>
            </a:r>
            <a:r>
              <a:rPr lang="ja-JP" altLang="en-US" sz="2400" dirty="0"/>
              <a:t>できない</a:t>
            </a:r>
            <a:r>
              <a:rPr lang="ja-JP" altLang="en-US" sz="2400" dirty="0" smtClean="0"/>
              <a:t>か</a:t>
            </a:r>
            <a:endParaRPr lang="en-US" altLang="ja-JP" sz="2800" dirty="0" smtClean="0"/>
          </a:p>
          <a:p>
            <a:pPr marL="0" indent="0">
              <a:buNone/>
            </a:pPr>
            <a:endParaRPr lang="en-US" altLang="ja-JP" sz="2800" dirty="0" smtClean="0"/>
          </a:p>
          <a:p>
            <a:pPr marL="0" indent="0">
              <a:buNone/>
            </a:pPr>
            <a:r>
              <a:rPr lang="ja-JP" altLang="en-US" sz="2800" dirty="0" smtClean="0"/>
              <a:t>提案</a:t>
            </a:r>
            <a:endParaRPr lang="en-US" altLang="ja-JP" sz="2800" dirty="0" smtClean="0"/>
          </a:p>
          <a:p>
            <a:r>
              <a:rPr lang="ja-JP" altLang="en-US" sz="2400" dirty="0" smtClean="0"/>
              <a:t>大学教員の多少の意識改革</a:t>
            </a:r>
            <a:endParaRPr lang="en-US" altLang="ja-JP" sz="2400" dirty="0" smtClean="0"/>
          </a:p>
          <a:p>
            <a:r>
              <a:rPr lang="en-US" altLang="ja-JP" sz="2400" dirty="0" smtClean="0"/>
              <a:t>TMT</a:t>
            </a:r>
            <a:r>
              <a:rPr lang="ja-JP" altLang="en-US" sz="2400" dirty="0" smtClean="0"/>
              <a:t>に関わる様々な仕事をブレークダウンする人・枠組みを設けられないか</a:t>
            </a:r>
            <a:r>
              <a:rPr lang="ja-JP" altLang="en-US" sz="2400" dirty="0" smtClean="0"/>
              <a:t>？</a:t>
            </a:r>
            <a:endParaRPr lang="en-US" altLang="ja-JP" sz="2400" dirty="0" smtClean="0"/>
          </a:p>
          <a:p>
            <a:r>
              <a:rPr lang="ja-JP" altLang="en-US" sz="2400" dirty="0" smtClean="0"/>
              <a:t>半年～１年程度の短いインターバルで将来計画の調整を議論する会合を開いてはどうか</a:t>
            </a:r>
            <a:endParaRPr lang="en-US" altLang="ja-JP" sz="2400" dirty="0" smtClean="0"/>
          </a:p>
          <a:p>
            <a:r>
              <a:rPr lang="ja-JP" altLang="en-US" sz="2400" dirty="0" smtClean="0"/>
              <a:t>日本の割り当て時間の中に、貢献のあった人・</a:t>
            </a:r>
            <a:r>
              <a:rPr lang="ja-JP" altLang="en-US" sz="2400" dirty="0" smtClean="0"/>
              <a:t>グループが使える「開発グループ枠</a:t>
            </a:r>
            <a:r>
              <a:rPr lang="ja-JP" altLang="en-US" sz="2400" dirty="0" smtClean="0"/>
              <a:t>」を設けてはどうか？</a:t>
            </a:r>
            <a:endParaRPr lang="en-US" altLang="ja-JP" sz="2400" dirty="0" smtClean="0"/>
          </a:p>
          <a:p>
            <a:endParaRPr lang="en-US" altLang="ja-JP" sz="2400" dirty="0" smtClean="0"/>
          </a:p>
          <a:p>
            <a:pPr marL="0" indent="0">
              <a:buNone/>
            </a:pPr>
            <a:endParaRPr lang="en-US" altLang="ja-JP" sz="2800" dirty="0"/>
          </a:p>
        </p:txBody>
      </p:sp>
    </p:spTree>
    <p:extLst>
      <p:ext uri="{BB962C8B-B14F-4D97-AF65-F5344CB8AC3E}">
        <p14:creationId xmlns:p14="http://schemas.microsoft.com/office/powerpoint/2010/main" val="1523469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サマリー</a:t>
            </a:r>
            <a:endParaRPr kumimoji="1" lang="ja-JP" altLang="en-US" dirty="0"/>
          </a:p>
        </p:txBody>
      </p:sp>
      <p:sp>
        <p:nvSpPr>
          <p:cNvPr id="3" name="コンテンツ プレースホルダー 2"/>
          <p:cNvSpPr>
            <a:spLocks noGrp="1"/>
          </p:cNvSpPr>
          <p:nvPr>
            <p:ph idx="1"/>
          </p:nvPr>
        </p:nvSpPr>
        <p:spPr>
          <a:xfrm>
            <a:off x="611560" y="1196752"/>
            <a:ext cx="7992888" cy="5328592"/>
          </a:xfrm>
        </p:spPr>
        <p:txBody>
          <a:bodyPr/>
          <a:lstStyle/>
          <a:p>
            <a:pPr marL="0" indent="0">
              <a:buNone/>
            </a:pPr>
            <a:r>
              <a:rPr lang="ja-JP" altLang="en-US" sz="2800" dirty="0" smtClean="0"/>
              <a:t>問題設定</a:t>
            </a:r>
            <a:endParaRPr lang="en-US" altLang="ja-JP" sz="2800" dirty="0"/>
          </a:p>
          <a:p>
            <a:r>
              <a:rPr lang="ja-JP" altLang="en-US" sz="2400" dirty="0" smtClean="0"/>
              <a:t>開発が大型化しすぎると大学院教育とフィットしない</a:t>
            </a:r>
            <a:endParaRPr lang="en-US" altLang="ja-JP" sz="2400" dirty="0" smtClean="0"/>
          </a:p>
          <a:p>
            <a:r>
              <a:rPr lang="ja-JP" altLang="en-US" sz="2400" dirty="0" smtClean="0"/>
              <a:t>全国</a:t>
            </a:r>
            <a:r>
              <a:rPr lang="ja-JP" altLang="en-US" sz="2400" dirty="0" smtClean="0"/>
              <a:t>の力</a:t>
            </a:r>
            <a:r>
              <a:rPr lang="ja-JP" altLang="en-US" sz="2400" dirty="0" smtClean="0"/>
              <a:t>をなんとか結集</a:t>
            </a:r>
            <a:r>
              <a:rPr lang="ja-JP" altLang="en-US" sz="2400" dirty="0"/>
              <a:t>できない</a:t>
            </a:r>
            <a:r>
              <a:rPr lang="ja-JP" altLang="en-US" sz="2400" dirty="0" smtClean="0"/>
              <a:t>か</a:t>
            </a:r>
            <a:endParaRPr lang="en-US" altLang="ja-JP" sz="2800" dirty="0" smtClean="0"/>
          </a:p>
          <a:p>
            <a:pPr marL="0" indent="0">
              <a:buNone/>
            </a:pPr>
            <a:endParaRPr lang="en-US" altLang="ja-JP" sz="2800" dirty="0" smtClean="0"/>
          </a:p>
          <a:p>
            <a:pPr marL="0" indent="0">
              <a:buNone/>
            </a:pPr>
            <a:r>
              <a:rPr lang="ja-JP" altLang="en-US" sz="2800" dirty="0" smtClean="0"/>
              <a:t>提案</a:t>
            </a:r>
            <a:endParaRPr lang="en-US" altLang="ja-JP" sz="2800" dirty="0" smtClean="0"/>
          </a:p>
          <a:p>
            <a:r>
              <a:rPr lang="ja-JP" altLang="en-US" sz="2400" dirty="0" smtClean="0"/>
              <a:t>大学教員の多少の意識改革</a:t>
            </a:r>
            <a:endParaRPr lang="en-US" altLang="ja-JP" sz="2400" dirty="0" smtClean="0"/>
          </a:p>
          <a:p>
            <a:r>
              <a:rPr lang="en-US" altLang="ja-JP" sz="2400" dirty="0" smtClean="0"/>
              <a:t>TMT</a:t>
            </a:r>
            <a:r>
              <a:rPr lang="ja-JP" altLang="en-US" sz="2400" dirty="0" smtClean="0"/>
              <a:t>に関わる様々な仕事をブレークダウンする人・枠組みを設けられないか</a:t>
            </a:r>
            <a:r>
              <a:rPr lang="ja-JP" altLang="en-US" sz="2400" dirty="0" smtClean="0"/>
              <a:t>？</a:t>
            </a:r>
            <a:endParaRPr lang="en-US" altLang="ja-JP" sz="2400" dirty="0" smtClean="0"/>
          </a:p>
          <a:p>
            <a:r>
              <a:rPr lang="ja-JP" altLang="en-US" sz="2400" dirty="0" smtClean="0"/>
              <a:t>半年～１年程度の短いインターバルで将来計画の調整を議論する会合を開いてはどうか</a:t>
            </a:r>
            <a:endParaRPr lang="en-US" altLang="ja-JP" sz="2400" dirty="0" smtClean="0"/>
          </a:p>
          <a:p>
            <a:r>
              <a:rPr lang="ja-JP" altLang="en-US" sz="2400" dirty="0" smtClean="0"/>
              <a:t>日本の割り当て時間の中に、貢献のあった人・</a:t>
            </a:r>
            <a:r>
              <a:rPr lang="ja-JP" altLang="en-US" sz="2400" dirty="0" smtClean="0"/>
              <a:t>グループが使える「開発グループ枠</a:t>
            </a:r>
            <a:r>
              <a:rPr lang="ja-JP" altLang="en-US" sz="2400" dirty="0" smtClean="0"/>
              <a:t>」を設けてはどうか？</a:t>
            </a:r>
            <a:endParaRPr lang="en-US" altLang="ja-JP" sz="2400" dirty="0" smtClean="0"/>
          </a:p>
          <a:p>
            <a:endParaRPr lang="en-US" altLang="ja-JP" sz="2400" dirty="0" smtClean="0"/>
          </a:p>
          <a:p>
            <a:pPr marL="0" indent="0">
              <a:buNone/>
            </a:pPr>
            <a:endParaRPr lang="en-US" altLang="ja-JP" sz="2800" dirty="0"/>
          </a:p>
        </p:txBody>
      </p:sp>
    </p:spTree>
    <p:extLst>
      <p:ext uri="{BB962C8B-B14F-4D97-AF65-F5344CB8AC3E}">
        <p14:creationId xmlns:p14="http://schemas.microsoft.com/office/powerpoint/2010/main" val="1565781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大学の研究室の事情１</a:t>
            </a:r>
            <a:endParaRPr kumimoji="1" lang="ja-JP" altLang="en-US" dirty="0"/>
          </a:p>
        </p:txBody>
      </p:sp>
      <p:sp>
        <p:nvSpPr>
          <p:cNvPr id="3" name="コンテンツ プレースホルダー 2"/>
          <p:cNvSpPr>
            <a:spLocks noGrp="1"/>
          </p:cNvSpPr>
          <p:nvPr>
            <p:ph idx="1"/>
          </p:nvPr>
        </p:nvSpPr>
        <p:spPr>
          <a:xfrm>
            <a:off x="539552" y="1438275"/>
            <a:ext cx="8136904" cy="4294981"/>
          </a:xfrm>
        </p:spPr>
        <p:txBody>
          <a:bodyPr/>
          <a:lstStyle/>
          <a:p>
            <a:r>
              <a:rPr lang="ja-JP" altLang="en-US" sz="2400" dirty="0" smtClean="0"/>
              <a:t>効率化係数に基づく人員削減（研究室淘汰）</a:t>
            </a:r>
            <a:endParaRPr lang="en-US" altLang="ja-JP" sz="2400" dirty="0" smtClean="0"/>
          </a:p>
          <a:p>
            <a:pPr lvl="1"/>
            <a:r>
              <a:rPr lang="ja-JP" altLang="en-US" sz="2200" dirty="0"/>
              <a:t>黙って</a:t>
            </a:r>
            <a:r>
              <a:rPr lang="ja-JP" altLang="en-US" sz="2200" dirty="0" smtClean="0"/>
              <a:t>いれば減らされる</a:t>
            </a:r>
            <a:endParaRPr lang="en-US" altLang="ja-JP" sz="2200" dirty="0" smtClean="0"/>
          </a:p>
          <a:p>
            <a:pPr lvl="1"/>
            <a:r>
              <a:rPr lang="ja-JP" altLang="en-US" sz="2200" dirty="0" smtClean="0"/>
              <a:t>他研究室と無言の競争</a:t>
            </a:r>
            <a:endParaRPr lang="en-US" altLang="ja-JP" sz="2200" dirty="0" smtClean="0"/>
          </a:p>
          <a:p>
            <a:pPr lvl="1"/>
            <a:r>
              <a:rPr lang="ja-JP" altLang="en-US" sz="2200" dirty="0" smtClean="0"/>
              <a:t>成果をアピールし続けないと発言力は得られない</a:t>
            </a:r>
            <a:endParaRPr lang="en-US" altLang="ja-JP" sz="2200" dirty="0" smtClean="0"/>
          </a:p>
          <a:p>
            <a:pPr lvl="1"/>
            <a:endParaRPr lang="en-US" altLang="ja-JP" sz="2200" dirty="0"/>
          </a:p>
          <a:p>
            <a:r>
              <a:rPr kumimoji="1" lang="ja-JP" altLang="en-US" sz="2400" dirty="0" smtClean="0"/>
              <a:t>学生の維持</a:t>
            </a:r>
            <a:endParaRPr kumimoji="1" lang="en-US" altLang="ja-JP" sz="2400" dirty="0" smtClean="0"/>
          </a:p>
          <a:p>
            <a:pPr lvl="1"/>
            <a:r>
              <a:rPr lang="ja-JP" altLang="en-US" sz="2200" dirty="0" smtClean="0"/>
              <a:t>魅力ある研究テーマを掲げてリクルート</a:t>
            </a:r>
            <a:endParaRPr lang="en-US" altLang="ja-JP" sz="2200" dirty="0" smtClean="0"/>
          </a:p>
          <a:p>
            <a:pPr lvl="1"/>
            <a:r>
              <a:rPr kumimoji="1" lang="ja-JP" altLang="en-US" sz="2200" dirty="0" smtClean="0"/>
              <a:t>しかし博士課程まで残る人はマイナーになってきた</a:t>
            </a:r>
            <a:endParaRPr kumimoji="1" lang="en-US" altLang="ja-JP" sz="2200" dirty="0" smtClean="0"/>
          </a:p>
          <a:p>
            <a:pPr lvl="1"/>
            <a:r>
              <a:rPr lang="ja-JP" altLang="en-US" sz="2200" dirty="0" smtClean="0"/>
              <a:t>卒論・修論向けの手頃なテーマ</a:t>
            </a:r>
            <a:endParaRPr kumimoji="1" lang="en-US" altLang="ja-JP" sz="2200" dirty="0" smtClean="0"/>
          </a:p>
          <a:p>
            <a:pPr marL="0" indent="0">
              <a:buNone/>
            </a:pPr>
            <a:endParaRPr kumimoji="1" lang="ja-JP" altLang="en-US" sz="2200" dirty="0"/>
          </a:p>
        </p:txBody>
      </p:sp>
    </p:spTree>
    <p:extLst>
      <p:ext uri="{BB962C8B-B14F-4D97-AF65-F5344CB8AC3E}">
        <p14:creationId xmlns:p14="http://schemas.microsoft.com/office/powerpoint/2010/main" val="2080714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大学の研究室の事情２</a:t>
            </a:r>
            <a:endParaRPr kumimoji="1" lang="ja-JP" altLang="en-US" dirty="0"/>
          </a:p>
        </p:txBody>
      </p:sp>
      <p:sp>
        <p:nvSpPr>
          <p:cNvPr id="3" name="コンテンツ プレースホルダー 2"/>
          <p:cNvSpPr>
            <a:spLocks noGrp="1"/>
          </p:cNvSpPr>
          <p:nvPr>
            <p:ph idx="1"/>
          </p:nvPr>
        </p:nvSpPr>
        <p:spPr>
          <a:xfrm>
            <a:off x="539552" y="1438275"/>
            <a:ext cx="8136904" cy="3987785"/>
          </a:xfrm>
        </p:spPr>
        <p:txBody>
          <a:bodyPr/>
          <a:lstStyle/>
          <a:p>
            <a:r>
              <a:rPr kumimoji="1" lang="ja-JP" altLang="en-US" sz="2400" dirty="0" smtClean="0"/>
              <a:t>研究成果のアピール</a:t>
            </a:r>
            <a:endParaRPr kumimoji="1" lang="en-US" altLang="ja-JP" sz="2400" dirty="0" smtClean="0"/>
          </a:p>
          <a:p>
            <a:pPr lvl="1"/>
            <a:r>
              <a:rPr lang="ja-JP" altLang="en-US" sz="2200" dirty="0"/>
              <a:t>（特に物理の人を相手にする場合は） 原理的な「動機」「目標」を設定することが大事</a:t>
            </a:r>
            <a:endParaRPr lang="en-US" altLang="ja-JP" sz="2200" dirty="0"/>
          </a:p>
          <a:p>
            <a:pPr lvl="1"/>
            <a:r>
              <a:rPr lang="ja-JP" altLang="en-US" sz="2200" dirty="0" smtClean="0"/>
              <a:t>他分野の</a:t>
            </a:r>
            <a:r>
              <a:rPr lang="ja-JP" altLang="en-US" sz="2200" dirty="0" smtClean="0"/>
              <a:t>人たちにも判り易い</a:t>
            </a:r>
            <a:r>
              <a:rPr lang="ja-JP" altLang="en-US" sz="2200" dirty="0" smtClean="0"/>
              <a:t>動機</a:t>
            </a:r>
            <a:r>
              <a:rPr lang="ja-JP" altLang="en-US" sz="2200" dirty="0" smtClean="0"/>
              <a:t>が求められる</a:t>
            </a:r>
            <a:endParaRPr lang="en-US" altLang="ja-JP" sz="2200" dirty="0" smtClean="0"/>
          </a:p>
          <a:p>
            <a:pPr lvl="1"/>
            <a:r>
              <a:rPr lang="ja-JP" altLang="en-US" sz="2200" dirty="0" smtClean="0"/>
              <a:t>「</a:t>
            </a:r>
            <a:r>
              <a:rPr lang="ja-JP" altLang="en-US" sz="2200" dirty="0" smtClean="0"/>
              <a:t>最新の望遠鏡による新観測」「次世代の観測機器の開発</a:t>
            </a:r>
            <a:r>
              <a:rPr lang="ja-JP" altLang="en-US" sz="2200" dirty="0" smtClean="0"/>
              <a:t>」「そのシミュレーション・評価」は</a:t>
            </a:r>
            <a:r>
              <a:rPr lang="ja-JP" altLang="en-US" sz="2200" dirty="0" smtClean="0"/>
              <a:t>判り易い謳い文句</a:t>
            </a:r>
            <a:endParaRPr lang="en-US" altLang="ja-JP" sz="2200" dirty="0" smtClean="0"/>
          </a:p>
          <a:p>
            <a:pPr lvl="1"/>
            <a:r>
              <a:rPr lang="ja-JP" altLang="en-US" sz="2200" dirty="0" smtClean="0"/>
              <a:t>大学運営サイド（首脳陣）へのアピール</a:t>
            </a:r>
            <a:endParaRPr lang="en-US" altLang="ja-JP" sz="2200" dirty="0" smtClean="0"/>
          </a:p>
          <a:p>
            <a:pPr lvl="1"/>
            <a:r>
              <a:rPr kumimoji="1" lang="ja-JP" altLang="en-US" sz="2200" dirty="0" smtClean="0"/>
              <a:t>学生の勧誘材料にもなる</a:t>
            </a:r>
            <a:endParaRPr kumimoji="1" lang="en-US" altLang="ja-JP" sz="2200" dirty="0" smtClean="0"/>
          </a:p>
          <a:p>
            <a:pPr lvl="1"/>
            <a:r>
              <a:rPr lang="ja-JP" altLang="en-US" sz="2200" dirty="0" smtClean="0"/>
              <a:t>何より、最先端の観測データを得られる、ないしはそういった研究に関われることは魅力</a:t>
            </a:r>
            <a:endParaRPr kumimoji="1" lang="ja-JP" altLang="en-US" sz="2200" dirty="0"/>
          </a:p>
        </p:txBody>
      </p:sp>
      <p:sp>
        <p:nvSpPr>
          <p:cNvPr id="5" name="テキスト ボックス 4"/>
          <p:cNvSpPr txBox="1"/>
          <p:nvPr/>
        </p:nvSpPr>
        <p:spPr>
          <a:xfrm>
            <a:off x="1068796" y="5426059"/>
            <a:ext cx="6912768" cy="954107"/>
          </a:xfrm>
          <a:prstGeom prst="rect">
            <a:avLst/>
          </a:prstGeom>
          <a:solidFill>
            <a:schemeClr val="accent1"/>
          </a:solidFill>
        </p:spPr>
        <p:txBody>
          <a:bodyPr wrap="square" rtlCol="0">
            <a:spAutoFit/>
          </a:bodyPr>
          <a:lstStyle/>
          <a:p>
            <a:pPr algn="l"/>
            <a:r>
              <a:rPr lang="ja-JP" altLang="en-US" sz="2800" dirty="0" smtClean="0"/>
              <a:t>次</a:t>
            </a:r>
            <a:r>
              <a:rPr lang="ja-JP" altLang="en-US" sz="2800" dirty="0" smtClean="0"/>
              <a:t>世代の大型</a:t>
            </a:r>
            <a:r>
              <a:rPr lang="ja-JP" altLang="en-US" sz="2800" dirty="0" smtClean="0"/>
              <a:t>計画と関わることは地方大学の教員にとってメリット</a:t>
            </a:r>
            <a:endParaRPr kumimoji="1" lang="ja-JP" altLang="en-US" sz="2800" dirty="0"/>
          </a:p>
        </p:txBody>
      </p:sp>
    </p:spTree>
    <p:extLst>
      <p:ext uri="{BB962C8B-B14F-4D97-AF65-F5344CB8AC3E}">
        <p14:creationId xmlns:p14="http://schemas.microsoft.com/office/powerpoint/2010/main" val="3124331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光赤外分野の現状</a:t>
            </a:r>
            <a:endParaRPr kumimoji="1" lang="ja-JP" altLang="en-US" dirty="0"/>
          </a:p>
        </p:txBody>
      </p:sp>
      <p:sp>
        <p:nvSpPr>
          <p:cNvPr id="3" name="コンテンツ プレースホルダー 2"/>
          <p:cNvSpPr>
            <a:spLocks noGrp="1"/>
          </p:cNvSpPr>
          <p:nvPr>
            <p:ph idx="1"/>
          </p:nvPr>
        </p:nvSpPr>
        <p:spPr>
          <a:xfrm>
            <a:off x="615950" y="1438275"/>
            <a:ext cx="7927975" cy="4943053"/>
          </a:xfrm>
        </p:spPr>
        <p:txBody>
          <a:bodyPr/>
          <a:lstStyle/>
          <a:p>
            <a:r>
              <a:rPr lang="ja-JP" altLang="en-US" sz="2400" dirty="0" smtClean="0"/>
              <a:t>共同利用の枠組みが整っており、</a:t>
            </a:r>
            <a:r>
              <a:rPr kumimoji="1" lang="ja-JP" altLang="en-US" sz="2400" dirty="0" smtClean="0"/>
              <a:t>地方の小研究室でも独自に観測研究は行うことができる　「一国一城」可能</a:t>
            </a:r>
            <a:endParaRPr kumimoji="1" lang="en-US" altLang="ja-JP" sz="2400" dirty="0" smtClean="0"/>
          </a:p>
          <a:p>
            <a:endParaRPr kumimoji="1" lang="en-US" altLang="ja-JP" sz="1100" dirty="0" smtClean="0"/>
          </a:p>
          <a:p>
            <a:r>
              <a:rPr lang="ja-JP" altLang="en-US" sz="2400" dirty="0" smtClean="0"/>
              <a:t>機関・グループごとの小さな単位でまとまっている</a:t>
            </a:r>
            <a:endParaRPr lang="en-US" altLang="ja-JP" sz="2400" dirty="0" smtClean="0"/>
          </a:p>
          <a:p>
            <a:endParaRPr lang="en-US" altLang="ja-JP" sz="1000" dirty="0" smtClean="0"/>
          </a:p>
          <a:p>
            <a:r>
              <a:rPr kumimoji="1" lang="ja-JP" altLang="en-US" sz="2400" dirty="0" smtClean="0"/>
              <a:t>サイエンスも幅広い（層は薄いが）   </a:t>
            </a:r>
            <a:endParaRPr kumimoji="1" lang="en-US" altLang="ja-JP" sz="2400" dirty="0" smtClean="0"/>
          </a:p>
          <a:p>
            <a:pPr lvl="1"/>
            <a:r>
              <a:rPr lang="ja-JP" altLang="en-US" sz="2200" dirty="0" smtClean="0"/>
              <a:t>国内での個々のサイエンスでの競争意識は高くはない</a:t>
            </a:r>
            <a:endParaRPr lang="en-US" altLang="ja-JP" sz="2200" dirty="0" smtClean="0"/>
          </a:p>
          <a:p>
            <a:pPr lvl="1"/>
            <a:endParaRPr kumimoji="1" lang="en-US" altLang="ja-JP" sz="1000" dirty="0" smtClean="0"/>
          </a:p>
          <a:p>
            <a:r>
              <a:rPr lang="ja-JP" altLang="en-US" sz="2400" dirty="0" smtClean="0"/>
              <a:t>すばる、あかり、中小望遠鏡</a:t>
            </a:r>
            <a:r>
              <a:rPr lang="en-US" altLang="ja-JP" sz="2400" dirty="0" smtClean="0"/>
              <a:t>…</a:t>
            </a:r>
            <a:r>
              <a:rPr lang="ja-JP" altLang="en-US" sz="2400" dirty="0" smtClean="0"/>
              <a:t>それぞれに潤ってきた</a:t>
            </a:r>
            <a:endParaRPr lang="en-US" altLang="ja-JP" sz="2400" dirty="0" smtClean="0"/>
          </a:p>
          <a:p>
            <a:pPr lvl="1"/>
            <a:r>
              <a:rPr lang="ja-JP" altLang="en-US" sz="2200" dirty="0" smtClean="0"/>
              <a:t>欲しいデータを自ら観測して得ることができてきた</a:t>
            </a:r>
            <a:endParaRPr kumimoji="1" lang="en-US" altLang="ja-JP" sz="2400" dirty="0" smtClean="0"/>
          </a:p>
          <a:p>
            <a:r>
              <a:rPr kumimoji="1" lang="ja-JP" altLang="en-US" sz="2400" dirty="0" smtClean="0"/>
              <a:t>長期的にまとまって大きな仕事をする必要性は少なかった</a:t>
            </a:r>
            <a:endParaRPr kumimoji="1" lang="en-US" altLang="ja-JP" sz="2400" dirty="0" smtClean="0"/>
          </a:p>
          <a:p>
            <a:pPr marL="0" indent="0">
              <a:buNone/>
            </a:pPr>
            <a:r>
              <a:rPr lang="ja-JP" altLang="en-US" sz="2400" dirty="0"/>
              <a:t>　</a:t>
            </a:r>
            <a:r>
              <a:rPr lang="ja-JP" altLang="en-US" sz="2400" dirty="0" smtClean="0"/>
              <a:t>　（ある意味で成熟していた）</a:t>
            </a:r>
            <a:endParaRPr kumimoji="1" lang="en-US" altLang="ja-JP" sz="2400" dirty="0" smtClean="0"/>
          </a:p>
        </p:txBody>
      </p:sp>
    </p:spTree>
    <p:extLst>
      <p:ext uri="{BB962C8B-B14F-4D97-AF65-F5344CB8AC3E}">
        <p14:creationId xmlns:p14="http://schemas.microsoft.com/office/powerpoint/2010/main" val="2985529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大学の研究室の</a:t>
            </a:r>
            <a:r>
              <a:rPr kumimoji="1" lang="ja-JP" altLang="en-US" dirty="0" smtClean="0"/>
              <a:t>事情３</a:t>
            </a:r>
            <a:endParaRPr kumimoji="1" lang="ja-JP" altLang="en-US" dirty="0"/>
          </a:p>
        </p:txBody>
      </p:sp>
      <p:sp>
        <p:nvSpPr>
          <p:cNvPr id="3" name="コンテンツ プレースホルダー 2"/>
          <p:cNvSpPr>
            <a:spLocks noGrp="1"/>
          </p:cNvSpPr>
          <p:nvPr>
            <p:ph idx="1"/>
          </p:nvPr>
        </p:nvSpPr>
        <p:spPr>
          <a:xfrm>
            <a:off x="539552" y="1438275"/>
            <a:ext cx="8136904" cy="3987784"/>
          </a:xfrm>
        </p:spPr>
        <p:txBody>
          <a:bodyPr/>
          <a:lstStyle/>
          <a:p>
            <a:r>
              <a:rPr kumimoji="1" lang="ja-JP" altLang="en-US" sz="2400" dirty="0" smtClean="0"/>
              <a:t>国際化・淘汰の時代にどう対応するか</a:t>
            </a:r>
            <a:endParaRPr kumimoji="1" lang="en-US" altLang="ja-JP" sz="2400" dirty="0" smtClean="0"/>
          </a:p>
          <a:p>
            <a:pPr lvl="1"/>
            <a:r>
              <a:rPr lang="ja-JP" altLang="en-US" sz="2200" dirty="0" smtClean="0"/>
              <a:t>小さいままでは切られやすい</a:t>
            </a:r>
            <a:endParaRPr lang="en-US" altLang="ja-JP" sz="2200" dirty="0" smtClean="0"/>
          </a:p>
          <a:p>
            <a:pPr lvl="1"/>
            <a:r>
              <a:rPr lang="ja-JP" altLang="en-US" sz="2200" dirty="0" smtClean="0"/>
              <a:t>学外との連携は有効</a:t>
            </a:r>
            <a:endParaRPr lang="en-US" altLang="ja-JP" sz="2200" dirty="0" smtClean="0"/>
          </a:p>
          <a:p>
            <a:pPr lvl="1"/>
            <a:r>
              <a:rPr lang="ja-JP" altLang="en-US" sz="2200" dirty="0" smtClean="0"/>
              <a:t>外部資金が入る </a:t>
            </a:r>
            <a:r>
              <a:rPr lang="en-US" altLang="ja-JP" sz="2200" dirty="0" smtClean="0"/>
              <a:t>– </a:t>
            </a:r>
            <a:r>
              <a:rPr lang="ja-JP" altLang="en-US" sz="2200" dirty="0" smtClean="0"/>
              <a:t>大学の首脳陣に「形」が見えるとなお良い</a:t>
            </a:r>
            <a:endParaRPr lang="en-US" altLang="ja-JP" sz="2200" dirty="0" smtClean="0"/>
          </a:p>
          <a:p>
            <a:pPr lvl="1"/>
            <a:endParaRPr kumimoji="1" lang="en-US" altLang="ja-JP" sz="2200" dirty="0" smtClean="0"/>
          </a:p>
          <a:p>
            <a:r>
              <a:rPr kumimoji="1" lang="ja-JP" altLang="en-US" sz="2400" dirty="0" smtClean="0"/>
              <a:t>従前の「常識」に従っていて</a:t>
            </a:r>
            <a:r>
              <a:rPr lang="ja-JP" altLang="en-US" sz="2400" dirty="0" smtClean="0"/>
              <a:t>は破たん</a:t>
            </a:r>
            <a:endParaRPr lang="en-US" altLang="ja-JP" sz="2400" dirty="0"/>
          </a:p>
          <a:p>
            <a:pPr lvl="1"/>
            <a:r>
              <a:rPr kumimoji="1" lang="ja-JP" altLang="en-US" sz="2200" dirty="0" smtClean="0"/>
              <a:t>資金難、学生数少　　パイは限られる</a:t>
            </a:r>
            <a:endParaRPr kumimoji="1" lang="en-US" altLang="ja-JP" sz="2200" dirty="0" smtClean="0"/>
          </a:p>
          <a:p>
            <a:pPr lvl="1"/>
            <a:r>
              <a:rPr kumimoji="1" lang="ja-JP" altLang="en-US" sz="2200" dirty="0" smtClean="0"/>
              <a:t>「黙っていても与えられる」ことの保証は無い</a:t>
            </a:r>
            <a:endParaRPr kumimoji="1" lang="en-US" altLang="ja-JP" sz="2200" dirty="0" smtClean="0"/>
          </a:p>
          <a:p>
            <a:pPr lvl="1"/>
            <a:r>
              <a:rPr lang="ja-JP" altLang="en-US" sz="2200" dirty="0" smtClean="0"/>
              <a:t>より大きいところから切られる可能性もある</a:t>
            </a:r>
            <a:endParaRPr kumimoji="1" lang="en-US" altLang="ja-JP" sz="2200" dirty="0" smtClean="0"/>
          </a:p>
        </p:txBody>
      </p:sp>
      <p:sp>
        <p:nvSpPr>
          <p:cNvPr id="5" name="テキスト ボックス 4"/>
          <p:cNvSpPr txBox="1"/>
          <p:nvPr/>
        </p:nvSpPr>
        <p:spPr>
          <a:xfrm>
            <a:off x="611560" y="5642084"/>
            <a:ext cx="7992888" cy="523220"/>
          </a:xfrm>
          <a:prstGeom prst="rect">
            <a:avLst/>
          </a:prstGeom>
          <a:solidFill>
            <a:schemeClr val="accent1"/>
          </a:solidFill>
        </p:spPr>
        <p:txBody>
          <a:bodyPr wrap="square" rtlCol="0">
            <a:spAutoFit/>
          </a:bodyPr>
          <a:lstStyle/>
          <a:p>
            <a:r>
              <a:rPr kumimoji="1" lang="ja-JP" altLang="en-US" sz="2800" dirty="0" smtClean="0"/>
              <a:t>個々の考え方・活動方針の変革が迫られている</a:t>
            </a:r>
            <a:endParaRPr kumimoji="1" lang="ja-JP" altLang="en-US" sz="2800" dirty="0"/>
          </a:p>
        </p:txBody>
      </p:sp>
    </p:spTree>
    <p:extLst>
      <p:ext uri="{BB962C8B-B14F-4D97-AF65-F5344CB8AC3E}">
        <p14:creationId xmlns:p14="http://schemas.microsoft.com/office/powerpoint/2010/main" val="3795575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次世代大型計画へ参画する際の難点</a:t>
            </a:r>
            <a:endParaRPr kumimoji="1" lang="ja-JP" altLang="en-US" dirty="0"/>
          </a:p>
        </p:txBody>
      </p:sp>
      <p:sp>
        <p:nvSpPr>
          <p:cNvPr id="3" name="コンテンツ プレースホルダー 2"/>
          <p:cNvSpPr>
            <a:spLocks noGrp="1"/>
          </p:cNvSpPr>
          <p:nvPr>
            <p:ph idx="1"/>
          </p:nvPr>
        </p:nvSpPr>
        <p:spPr>
          <a:xfrm>
            <a:off x="755576" y="1700808"/>
            <a:ext cx="7788349" cy="2880320"/>
          </a:xfrm>
        </p:spPr>
        <p:txBody>
          <a:bodyPr/>
          <a:lstStyle/>
          <a:p>
            <a:r>
              <a:rPr lang="ja-JP" altLang="en-US" sz="2400" dirty="0" smtClean="0"/>
              <a:t>装置・施設の大型化・精密化 </a:t>
            </a:r>
            <a:endParaRPr lang="en-US" altLang="ja-JP" sz="2400" dirty="0" smtClean="0"/>
          </a:p>
          <a:p>
            <a:pPr lvl="1"/>
            <a:r>
              <a:rPr lang="ja-JP" altLang="en-US" sz="2200" dirty="0" smtClean="0"/>
              <a:t>個々の研究室ではなかなか切り込んで行けない</a:t>
            </a:r>
            <a:endParaRPr lang="en-US" altLang="ja-JP" sz="2200" dirty="0" smtClean="0"/>
          </a:p>
          <a:p>
            <a:r>
              <a:rPr lang="ja-JP" altLang="en-US" sz="2400" dirty="0" smtClean="0"/>
              <a:t>大組織化・国際化</a:t>
            </a:r>
            <a:endParaRPr lang="en-US" altLang="ja-JP" sz="2400" dirty="0" smtClean="0"/>
          </a:p>
          <a:p>
            <a:pPr lvl="1"/>
            <a:r>
              <a:rPr lang="ja-JP" altLang="en-US" sz="2200" dirty="0"/>
              <a:t>苦手</a:t>
            </a:r>
            <a:endParaRPr lang="en-US" altLang="ja-JP" sz="2200" dirty="0" smtClean="0"/>
          </a:p>
          <a:p>
            <a:r>
              <a:rPr lang="ja-JP" altLang="en-US" sz="2400" dirty="0" smtClean="0"/>
              <a:t>自分のモチベーションに直結しない</a:t>
            </a:r>
            <a:endParaRPr lang="en-US" altLang="ja-JP" sz="2400" dirty="0" smtClean="0"/>
          </a:p>
          <a:p>
            <a:r>
              <a:rPr lang="ja-JP" altLang="en-US" sz="2400" dirty="0" smtClean="0"/>
              <a:t>別の中小計画を推進している（したい）</a:t>
            </a:r>
            <a:endParaRPr lang="en-US" altLang="ja-JP" sz="2400" dirty="0" smtClean="0"/>
          </a:p>
        </p:txBody>
      </p:sp>
      <p:sp>
        <p:nvSpPr>
          <p:cNvPr id="4" name="テキスト ボックス 3"/>
          <p:cNvSpPr txBox="1"/>
          <p:nvPr/>
        </p:nvSpPr>
        <p:spPr>
          <a:xfrm>
            <a:off x="932547" y="4933842"/>
            <a:ext cx="7128792" cy="1040285"/>
          </a:xfrm>
          <a:prstGeom prst="rect">
            <a:avLst/>
          </a:prstGeom>
          <a:solidFill>
            <a:schemeClr val="accent1"/>
          </a:solidFill>
        </p:spPr>
        <p:txBody>
          <a:bodyPr wrap="square" rtlCol="0">
            <a:spAutoFit/>
          </a:bodyPr>
          <a:lstStyle/>
          <a:p>
            <a:r>
              <a:rPr kumimoji="1" lang="ja-JP" altLang="en-US" sz="2800" dirty="0" smtClean="0"/>
              <a:t>より大きな競争の中にいることを強く認識して</a:t>
            </a:r>
            <a:endParaRPr kumimoji="1" lang="en-US" altLang="ja-JP" sz="2800" dirty="0" smtClean="0"/>
          </a:p>
          <a:p>
            <a:r>
              <a:rPr kumimoji="1" lang="ja-JP" altLang="en-US" sz="2800" dirty="0" smtClean="0"/>
              <a:t>自</a:t>
            </a:r>
            <a:r>
              <a:rPr lang="ja-JP" altLang="en-US" sz="2800" dirty="0" smtClean="0"/>
              <a:t>ら</a:t>
            </a:r>
            <a:r>
              <a:rPr kumimoji="1" lang="ja-JP" altLang="en-US" sz="2800" dirty="0" smtClean="0"/>
              <a:t>変えるしかない</a:t>
            </a:r>
            <a:endParaRPr kumimoji="1" lang="ja-JP" altLang="en-US" sz="2800" dirty="0"/>
          </a:p>
        </p:txBody>
      </p:sp>
    </p:spTree>
    <p:extLst>
      <p:ext uri="{BB962C8B-B14F-4D97-AF65-F5344CB8AC3E}">
        <p14:creationId xmlns:p14="http://schemas.microsoft.com/office/powerpoint/2010/main" val="533522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日本の高エネルギー宇宙観測グループ</a:t>
            </a:r>
            <a:endParaRPr kumimoji="1" lang="ja-JP" altLang="en-US" dirty="0"/>
          </a:p>
        </p:txBody>
      </p:sp>
      <p:sp>
        <p:nvSpPr>
          <p:cNvPr id="3" name="コンテンツ プレースホルダー 2"/>
          <p:cNvSpPr>
            <a:spLocks noGrp="1"/>
          </p:cNvSpPr>
          <p:nvPr>
            <p:ph idx="1"/>
          </p:nvPr>
        </p:nvSpPr>
        <p:spPr>
          <a:xfrm>
            <a:off x="683568" y="1463987"/>
            <a:ext cx="7927975" cy="4392488"/>
          </a:xfrm>
        </p:spPr>
        <p:txBody>
          <a:bodyPr/>
          <a:lstStyle/>
          <a:p>
            <a:r>
              <a:rPr lang="ja-JP" altLang="en-US" sz="2800" dirty="0" smtClean="0"/>
              <a:t>力</a:t>
            </a:r>
            <a:r>
              <a:rPr lang="ja-JP" altLang="en-US" sz="2800" dirty="0" smtClean="0"/>
              <a:t>を結集</a:t>
            </a:r>
            <a:r>
              <a:rPr lang="ja-JP" altLang="en-US" sz="2800" dirty="0" smtClean="0"/>
              <a:t>して大きな観測</a:t>
            </a:r>
            <a:r>
              <a:rPr kumimoji="1" lang="ja-JP" altLang="en-US" sz="2800" dirty="0" smtClean="0"/>
              <a:t>衛星を開発</a:t>
            </a:r>
            <a:endParaRPr kumimoji="1" lang="en-US" altLang="ja-JP" sz="2800" dirty="0" smtClean="0"/>
          </a:p>
          <a:p>
            <a:pPr lvl="1"/>
            <a:r>
              <a:rPr lang="ja-JP" altLang="en-US" sz="2000" dirty="0" smtClean="0"/>
              <a:t>それ以外の観測衛星も並行して出来ている</a:t>
            </a:r>
            <a:endParaRPr kumimoji="1" lang="en-US" altLang="ja-JP" sz="2000" dirty="0" smtClean="0"/>
          </a:p>
          <a:p>
            <a:r>
              <a:rPr lang="ja-JP" altLang="en-US" sz="2800" dirty="0"/>
              <a:t>開発作業のブレークダウンと各大学への</a:t>
            </a:r>
            <a:r>
              <a:rPr lang="ja-JP" altLang="en-US" sz="2800" dirty="0" smtClean="0"/>
              <a:t>分担</a:t>
            </a:r>
            <a:endParaRPr lang="en-US" altLang="ja-JP" sz="2800" dirty="0" smtClean="0"/>
          </a:p>
          <a:p>
            <a:pPr lvl="1"/>
            <a:r>
              <a:rPr kumimoji="1" lang="ja-JP" altLang="en-US" sz="2000" dirty="0" smtClean="0"/>
              <a:t>修論・卒論、もっと小さい仕事も</a:t>
            </a:r>
            <a:endParaRPr kumimoji="1" lang="en-US" altLang="ja-JP" sz="2000" dirty="0" smtClean="0"/>
          </a:p>
          <a:p>
            <a:pPr lvl="1"/>
            <a:r>
              <a:rPr lang="ja-JP" altLang="en-US" sz="2000" dirty="0"/>
              <a:t>他</a:t>
            </a:r>
            <a:r>
              <a:rPr lang="ja-JP" altLang="en-US" sz="2000" dirty="0" smtClean="0"/>
              <a:t>機関で分担 </a:t>
            </a:r>
            <a:r>
              <a:rPr lang="en-US" altLang="ja-JP" sz="2000" dirty="0" smtClean="0"/>
              <a:t>– </a:t>
            </a:r>
            <a:r>
              <a:rPr lang="ja-JP" altLang="en-US" sz="2000" dirty="0" smtClean="0"/>
              <a:t>開発に関わる知識・経験のひろがり</a:t>
            </a:r>
            <a:endParaRPr kumimoji="1" lang="en-US" altLang="ja-JP" sz="2000" dirty="0" smtClean="0"/>
          </a:p>
          <a:p>
            <a:r>
              <a:rPr lang="ja-JP" altLang="en-US" sz="2800" dirty="0" smtClean="0"/>
              <a:t>衛星の</a:t>
            </a:r>
            <a:r>
              <a:rPr lang="ja-JP" altLang="en-US" sz="2800" dirty="0" smtClean="0"/>
              <a:t>運用デューティーなどを分担</a:t>
            </a:r>
            <a:endParaRPr lang="en-US" altLang="ja-JP" sz="2800" dirty="0" smtClean="0"/>
          </a:p>
          <a:p>
            <a:pPr lvl="1"/>
            <a:r>
              <a:rPr lang="ja-JP" altLang="en-US" sz="2000" dirty="0" smtClean="0"/>
              <a:t>力を結集</a:t>
            </a:r>
            <a:r>
              <a:rPr lang="ja-JP" altLang="en-US" sz="2000" dirty="0"/>
              <a:t>できる</a:t>
            </a:r>
            <a:r>
              <a:rPr lang="ja-JP" altLang="en-US" sz="2000" dirty="0" smtClean="0"/>
              <a:t>源泉のひとつ？</a:t>
            </a:r>
            <a:endParaRPr lang="en-US" altLang="ja-JP" sz="2000" dirty="0" smtClean="0"/>
          </a:p>
          <a:p>
            <a:r>
              <a:rPr lang="ja-JP" altLang="en-US" sz="2800" dirty="0" smtClean="0"/>
              <a:t>学生の教育</a:t>
            </a:r>
            <a:endParaRPr lang="en-US" altLang="ja-JP" sz="2800" dirty="0" smtClean="0"/>
          </a:p>
          <a:p>
            <a:pPr lvl="1"/>
            <a:r>
              <a:rPr lang="ja-JP" altLang="en-US" sz="2200" dirty="0" smtClean="0"/>
              <a:t>「開発だけ」「サイエンスだけ」はなるべく避ける</a:t>
            </a:r>
            <a:endParaRPr lang="en-US" altLang="ja-JP" sz="2200" dirty="0" smtClean="0"/>
          </a:p>
          <a:p>
            <a:pPr lvl="1"/>
            <a:r>
              <a:rPr lang="ja-JP" altLang="en-US" sz="2200" dirty="0" smtClean="0"/>
              <a:t>サイエンスではアーカイブデータ</a:t>
            </a:r>
            <a:r>
              <a:rPr lang="ja-JP" altLang="en-US" sz="2200" dirty="0"/>
              <a:t>を</a:t>
            </a:r>
            <a:r>
              <a:rPr lang="ja-JP" altLang="en-US" sz="2200" dirty="0" smtClean="0"/>
              <a:t>活用</a:t>
            </a:r>
            <a:endParaRPr lang="en-US" altLang="ja-JP" sz="2200" dirty="0" smtClean="0"/>
          </a:p>
          <a:p>
            <a:pPr lvl="1"/>
            <a:endParaRPr lang="en-US" altLang="ja-JP" sz="2200" dirty="0"/>
          </a:p>
        </p:txBody>
      </p:sp>
      <p:sp>
        <p:nvSpPr>
          <p:cNvPr id="4" name="テキスト ボックス 3"/>
          <p:cNvSpPr txBox="1"/>
          <p:nvPr/>
        </p:nvSpPr>
        <p:spPr>
          <a:xfrm>
            <a:off x="5580112" y="5892079"/>
            <a:ext cx="2805576" cy="461665"/>
          </a:xfrm>
          <a:prstGeom prst="rect">
            <a:avLst/>
          </a:prstGeom>
          <a:solidFill>
            <a:schemeClr val="accent1">
              <a:lumMod val="40000"/>
              <a:lumOff val="60000"/>
            </a:schemeClr>
          </a:solidFill>
        </p:spPr>
        <p:txBody>
          <a:bodyPr wrap="none" rtlCol="0">
            <a:spAutoFit/>
          </a:bodyPr>
          <a:lstStyle/>
          <a:p>
            <a:pPr algn="l"/>
            <a:r>
              <a:rPr kumimoji="1" lang="ja-JP" altLang="en-US" dirty="0" smtClean="0"/>
              <a:t>参考になる面がある</a:t>
            </a:r>
            <a:endParaRPr kumimoji="1" lang="ja-JP" altLang="en-US" dirty="0"/>
          </a:p>
        </p:txBody>
      </p:sp>
    </p:spTree>
    <p:extLst>
      <p:ext uri="{BB962C8B-B14F-4D97-AF65-F5344CB8AC3E}">
        <p14:creationId xmlns:p14="http://schemas.microsoft.com/office/powerpoint/2010/main" val="552915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5" name="円/楕円 4"/>
          <p:cNvSpPr/>
          <p:nvPr/>
        </p:nvSpPr>
        <p:spPr bwMode="auto">
          <a:xfrm>
            <a:off x="1043608" y="1412776"/>
            <a:ext cx="4248472" cy="3096344"/>
          </a:xfrm>
          <a:prstGeom prst="ellipse">
            <a:avLst/>
          </a:prstGeom>
          <a:noFill/>
          <a:ln w="3175" cap="flat" cmpd="sng" algn="ctr">
            <a:solidFill>
              <a:schemeClr val="tx1"/>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1031875" rtl="0" eaLnBrk="1" fontAlgn="base" latinLnBrk="0" hangingPunct="1">
              <a:lnSpc>
                <a:spcPct val="100000"/>
              </a:lnSpc>
              <a:spcBef>
                <a:spcPct val="2000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charset="0"/>
              <a:ea typeface="ＭＳ Ｐゴシック" charset="-128"/>
            </a:endParaRPr>
          </a:p>
        </p:txBody>
      </p:sp>
      <p:sp>
        <p:nvSpPr>
          <p:cNvPr id="6" name="円/楕円 5"/>
          <p:cNvSpPr/>
          <p:nvPr/>
        </p:nvSpPr>
        <p:spPr bwMode="auto">
          <a:xfrm>
            <a:off x="4355976" y="1412776"/>
            <a:ext cx="4248472" cy="3096344"/>
          </a:xfrm>
          <a:prstGeom prst="ellipse">
            <a:avLst/>
          </a:prstGeom>
          <a:noFill/>
          <a:ln w="3175" cap="flat" cmpd="sng" algn="ctr">
            <a:solidFill>
              <a:schemeClr val="tx1"/>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1031875" rtl="0" eaLnBrk="1" fontAlgn="base" latinLnBrk="0" hangingPunct="1">
              <a:lnSpc>
                <a:spcPct val="100000"/>
              </a:lnSpc>
              <a:spcBef>
                <a:spcPct val="2000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charset="0"/>
              <a:ea typeface="ＭＳ Ｐゴシック" charset="-128"/>
            </a:endParaRPr>
          </a:p>
        </p:txBody>
      </p:sp>
      <p:sp>
        <p:nvSpPr>
          <p:cNvPr id="7" name="テキスト ボックス 6"/>
          <p:cNvSpPr txBox="1"/>
          <p:nvPr/>
        </p:nvSpPr>
        <p:spPr>
          <a:xfrm>
            <a:off x="5733854" y="2636912"/>
            <a:ext cx="1492717" cy="646331"/>
          </a:xfrm>
          <a:prstGeom prst="rect">
            <a:avLst/>
          </a:prstGeom>
          <a:noFill/>
        </p:spPr>
        <p:txBody>
          <a:bodyPr wrap="none" rtlCol="0">
            <a:spAutoFit/>
          </a:bodyPr>
          <a:lstStyle/>
          <a:p>
            <a:r>
              <a:rPr kumimoji="1" lang="en-US" altLang="ja-JP" sz="3600" dirty="0" smtClean="0"/>
              <a:t>SPICA</a:t>
            </a:r>
            <a:endParaRPr kumimoji="1" lang="ja-JP" altLang="en-US" sz="3600" dirty="0"/>
          </a:p>
        </p:txBody>
      </p:sp>
      <p:sp>
        <p:nvSpPr>
          <p:cNvPr id="8" name="テキスト ボックス 7"/>
          <p:cNvSpPr txBox="1"/>
          <p:nvPr/>
        </p:nvSpPr>
        <p:spPr>
          <a:xfrm>
            <a:off x="2071249" y="2281179"/>
            <a:ext cx="1923925" cy="972574"/>
          </a:xfrm>
          <a:prstGeom prst="rect">
            <a:avLst/>
          </a:prstGeom>
          <a:noFill/>
        </p:spPr>
        <p:txBody>
          <a:bodyPr wrap="none" rtlCol="0">
            <a:spAutoFit/>
          </a:bodyPr>
          <a:lstStyle/>
          <a:p>
            <a:r>
              <a:rPr kumimoji="1" lang="ja-JP" altLang="en-US" sz="1400" dirty="0" smtClean="0"/>
              <a:t>すばる </a:t>
            </a:r>
            <a:r>
              <a:rPr lang="ja-JP" altLang="en-US" sz="1400" dirty="0"/>
              <a:t>マウナケア</a:t>
            </a:r>
            <a:r>
              <a:rPr kumimoji="1" lang="ja-JP" altLang="en-US" sz="1400" dirty="0" smtClean="0"/>
              <a:t>国際</a:t>
            </a:r>
            <a:endParaRPr kumimoji="1" lang="en-US" altLang="ja-JP" sz="1400" dirty="0" smtClean="0"/>
          </a:p>
          <a:p>
            <a:r>
              <a:rPr kumimoji="1" lang="en-US" altLang="ja-JP" sz="3600" dirty="0" smtClean="0"/>
              <a:t>TMT</a:t>
            </a:r>
            <a:endParaRPr kumimoji="1" lang="ja-JP" altLang="en-US" sz="3600" dirty="0"/>
          </a:p>
        </p:txBody>
      </p:sp>
      <p:sp>
        <p:nvSpPr>
          <p:cNvPr id="9" name="角丸四角形 8"/>
          <p:cNvSpPr/>
          <p:nvPr/>
        </p:nvSpPr>
        <p:spPr bwMode="auto">
          <a:xfrm>
            <a:off x="467544" y="4149080"/>
            <a:ext cx="8280920" cy="1800200"/>
          </a:xfrm>
          <a:prstGeom prst="roundRect">
            <a:avLst/>
          </a:prstGeom>
          <a:noFill/>
          <a:ln w="3175" cap="flat" cmpd="sng" algn="ctr">
            <a:solidFill>
              <a:schemeClr val="tx1"/>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1031875" rtl="0" eaLnBrk="1" fontAlgn="base" latinLnBrk="0" hangingPunct="1">
              <a:lnSpc>
                <a:spcPct val="100000"/>
              </a:lnSpc>
              <a:spcBef>
                <a:spcPct val="2000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charset="0"/>
              <a:ea typeface="ＭＳ Ｐゴシック" charset="-128"/>
            </a:endParaRPr>
          </a:p>
        </p:txBody>
      </p:sp>
      <p:sp>
        <p:nvSpPr>
          <p:cNvPr id="10" name="テキスト ボックス 9"/>
          <p:cNvSpPr txBox="1"/>
          <p:nvPr/>
        </p:nvSpPr>
        <p:spPr>
          <a:xfrm>
            <a:off x="2369259" y="5279957"/>
            <a:ext cx="4583306" cy="461665"/>
          </a:xfrm>
          <a:prstGeom prst="rect">
            <a:avLst/>
          </a:prstGeom>
          <a:noFill/>
        </p:spPr>
        <p:txBody>
          <a:bodyPr wrap="none" rtlCol="0">
            <a:spAutoFit/>
          </a:bodyPr>
          <a:lstStyle/>
          <a:p>
            <a:r>
              <a:rPr kumimoji="1" lang="ja-JP" altLang="en-US" dirty="0" smtClean="0"/>
              <a:t>各大学・グループ：中・小規模計画</a:t>
            </a:r>
            <a:endParaRPr kumimoji="1" lang="ja-JP" altLang="en-US" dirty="0"/>
          </a:p>
        </p:txBody>
      </p:sp>
      <p:sp>
        <p:nvSpPr>
          <p:cNvPr id="11" name="三方向矢印 10"/>
          <p:cNvSpPr/>
          <p:nvPr/>
        </p:nvSpPr>
        <p:spPr bwMode="auto">
          <a:xfrm rot="10800000">
            <a:off x="3268228" y="3283243"/>
            <a:ext cx="2785368" cy="2029353"/>
          </a:xfrm>
          <a:prstGeom prst="leftRightUpArrow">
            <a:avLst/>
          </a:prstGeom>
          <a:solidFill>
            <a:srgbClr val="FFFFFF"/>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1031875" rtl="0" eaLnBrk="1" fontAlgn="base" latinLnBrk="0" hangingPunct="1">
              <a:lnSpc>
                <a:spcPct val="100000"/>
              </a:lnSpc>
              <a:spcBef>
                <a:spcPct val="20000"/>
              </a:spcBef>
              <a:spcAft>
                <a:spcPct val="0"/>
              </a:spcAft>
              <a:buClrTx/>
              <a:buSzTx/>
              <a:buFontTx/>
              <a:buNone/>
              <a:tabLst/>
            </a:pPr>
            <a:endParaRPr kumimoji="1" lang="ja-JP" altLang="en-US" sz="2400" b="0" i="0" u="none" strike="noStrike" cap="none" normalizeH="0" baseline="0" dirty="0" smtClean="0">
              <a:ln>
                <a:noFill/>
              </a:ln>
              <a:solidFill>
                <a:schemeClr val="tx1"/>
              </a:solidFill>
              <a:effectLst/>
              <a:latin typeface="Times New Roman" charset="0"/>
              <a:ea typeface="ＭＳ Ｐゴシック" charset="-128"/>
            </a:endParaRPr>
          </a:p>
        </p:txBody>
      </p:sp>
      <p:sp>
        <p:nvSpPr>
          <p:cNvPr id="12" name="テキスト ボックス 11"/>
          <p:cNvSpPr txBox="1"/>
          <p:nvPr/>
        </p:nvSpPr>
        <p:spPr>
          <a:xfrm>
            <a:off x="3491791" y="3573016"/>
            <a:ext cx="2366353" cy="400110"/>
          </a:xfrm>
          <a:prstGeom prst="rect">
            <a:avLst/>
          </a:prstGeom>
          <a:noFill/>
        </p:spPr>
        <p:txBody>
          <a:bodyPr wrap="none" rtlCol="0">
            <a:spAutoFit/>
          </a:bodyPr>
          <a:lstStyle/>
          <a:p>
            <a:r>
              <a:rPr kumimoji="1" lang="ja-JP" altLang="en-US" sz="2000" dirty="0" smtClean="0"/>
              <a:t>ここが太くならないと</a:t>
            </a:r>
            <a:endParaRPr kumimoji="1" lang="ja-JP" altLang="en-US" sz="2000" dirty="0"/>
          </a:p>
        </p:txBody>
      </p:sp>
      <p:sp>
        <p:nvSpPr>
          <p:cNvPr id="13" name="テキスト ボックス 12"/>
          <p:cNvSpPr txBox="1"/>
          <p:nvPr/>
        </p:nvSpPr>
        <p:spPr>
          <a:xfrm>
            <a:off x="4431614" y="4063759"/>
            <a:ext cx="492443" cy="1002839"/>
          </a:xfrm>
          <a:prstGeom prst="rect">
            <a:avLst/>
          </a:prstGeom>
          <a:noFill/>
        </p:spPr>
        <p:txBody>
          <a:bodyPr vert="eaVert" wrap="none" rtlCol="0">
            <a:spAutoFit/>
          </a:bodyPr>
          <a:lstStyle/>
          <a:p>
            <a:r>
              <a:rPr kumimoji="1" lang="ja-JP" altLang="en-US" sz="2000" dirty="0" smtClean="0"/>
              <a:t>いけない</a:t>
            </a:r>
            <a:endParaRPr kumimoji="1" lang="ja-JP" altLang="en-US" sz="2000" dirty="0"/>
          </a:p>
        </p:txBody>
      </p:sp>
    </p:spTree>
    <p:extLst>
      <p:ext uri="{BB962C8B-B14F-4D97-AF65-F5344CB8AC3E}">
        <p14:creationId xmlns:p14="http://schemas.microsoft.com/office/powerpoint/2010/main" val="3732880371"/>
      </p:ext>
    </p:extLst>
  </p:cSld>
  <p:clrMapOvr>
    <a:masterClrMapping/>
  </p:clrMapOvr>
</p:sld>
</file>

<file path=ppt/theme/theme1.xml><?xml version="1.0" encoding="utf-8"?>
<a:theme xmlns:a="http://schemas.openxmlformats.org/drawingml/2006/main" name="第3案_J">
  <a:themeElements>
    <a:clrScheme name="">
      <a:dk1>
        <a:srgbClr val="000000"/>
      </a:dk1>
      <a:lt1>
        <a:srgbClr val="DDDDDD"/>
      </a:lt1>
      <a:dk2>
        <a:srgbClr val="000000"/>
      </a:dk2>
      <a:lt2>
        <a:srgbClr val="808080"/>
      </a:lt2>
      <a:accent1>
        <a:srgbClr val="00CC99"/>
      </a:accent1>
      <a:accent2>
        <a:srgbClr val="3333CC"/>
      </a:accent2>
      <a:accent3>
        <a:srgbClr val="EBEBEB"/>
      </a:accent3>
      <a:accent4>
        <a:srgbClr val="000000"/>
      </a:accent4>
      <a:accent5>
        <a:srgbClr val="AAE2CA"/>
      </a:accent5>
      <a:accent6>
        <a:srgbClr val="2D2DB9"/>
      </a:accent6>
      <a:hlink>
        <a:srgbClr val="CCCCFF"/>
      </a:hlink>
      <a:folHlink>
        <a:srgbClr val="B2B2B2"/>
      </a:folHlink>
    </a:clrScheme>
    <a:fontScheme name="第3案_J">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1031875" rtl="0" eaLnBrk="1" fontAlgn="base" latinLnBrk="0" hangingPunct="1">
          <a:lnSpc>
            <a:spcPct val="100000"/>
          </a:lnSpc>
          <a:spcBef>
            <a:spcPct val="20000"/>
          </a:spcBef>
          <a:spcAft>
            <a:spcPct val="0"/>
          </a:spcAft>
          <a:buClrTx/>
          <a:buSzTx/>
          <a:buFontTx/>
          <a:buNone/>
          <a:tabLst/>
          <a:defRPr kumimoji="1" lang="ja-JP" altLang="en-US" sz="2400" b="0" i="0" u="none" strike="noStrike" cap="none" normalizeH="0" baseline="0" smtClean="0">
            <a:ln>
              <a:noFill/>
            </a:ln>
            <a:solidFill>
              <a:schemeClr val="tx1"/>
            </a:solidFill>
            <a:effectLst/>
            <a:latin typeface="Times New Roman" charset="0"/>
            <a:ea typeface="ＭＳ Ｐゴシック" charset="-128"/>
          </a:defRPr>
        </a:defPPr>
      </a:lstStyle>
    </a:spDef>
    <a:lnDef>
      <a:spPr bwMode="auto">
        <a:xfrm>
          <a:off x="0" y="0"/>
          <a:ext cx="1" cy="1"/>
        </a:xfrm>
        <a:custGeom>
          <a:avLst/>
          <a:gdLst/>
          <a:ahLst/>
          <a:cxnLst/>
          <a:rect l="0" t="0" r="0" b="0"/>
          <a:pathLst/>
        </a:custGeom>
        <a:solidFill>
          <a:srgbClr val="FFFFFF"/>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1031875" rtl="0" eaLnBrk="1" fontAlgn="base" latinLnBrk="0" hangingPunct="1">
          <a:lnSpc>
            <a:spcPct val="100000"/>
          </a:lnSpc>
          <a:spcBef>
            <a:spcPct val="20000"/>
          </a:spcBef>
          <a:spcAft>
            <a:spcPct val="0"/>
          </a:spcAft>
          <a:buClrTx/>
          <a:buSzTx/>
          <a:buFontTx/>
          <a:buNone/>
          <a:tabLst/>
          <a:defRPr kumimoji="1" lang="ja-JP" altLang="en-US" sz="2400" b="0" i="0" u="none" strike="noStrike" cap="none" normalizeH="0" baseline="0" smtClean="0">
            <a:ln>
              <a:noFill/>
            </a:ln>
            <a:solidFill>
              <a:schemeClr val="tx1"/>
            </a:solidFill>
            <a:effectLst/>
            <a:latin typeface="Times New Roman" charset="0"/>
            <a:ea typeface="ＭＳ Ｐゴシック" charset="-128"/>
          </a:defRPr>
        </a:defPPr>
      </a:lstStyle>
    </a:lnDef>
  </a:objectDefaults>
  <a:extraClrSchemeLst>
    <a:extraClrScheme>
      <a:clrScheme name="第3案_J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第3案_J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第3案_J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第3案_J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第3案_J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第3案_J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第3案_J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第3案_J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3802</TotalTime>
  <Words>812</Words>
  <Application>Microsoft Office PowerPoint</Application>
  <PresentationFormat>画面に合わせる (4:3)</PresentationFormat>
  <Paragraphs>134</Paragraphs>
  <Slides>14</Slides>
  <Notes>0</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第3案_J</vt:lpstr>
      <vt:lpstr>大学が大型計画に参与し易い 枠組みの構築へ向けて</vt:lpstr>
      <vt:lpstr>サマリー</vt:lpstr>
      <vt:lpstr>大学の研究室の事情１</vt:lpstr>
      <vt:lpstr>大学の研究室の事情２</vt:lpstr>
      <vt:lpstr>光赤外分野の現状</vt:lpstr>
      <vt:lpstr>大学の研究室の事情３</vt:lpstr>
      <vt:lpstr>次世代大型計画へ参画する際の難点</vt:lpstr>
      <vt:lpstr>日本の高エネルギー宇宙観測グループ</vt:lpstr>
      <vt:lpstr>PowerPoint プレゼンテーション</vt:lpstr>
      <vt:lpstr>大型計画を進めやすい枠組みの構築に向けて１</vt:lpstr>
      <vt:lpstr>大型計画を進めやすい枠組みの構築に向けて２</vt:lpstr>
      <vt:lpstr>大型計画を進めやすい枠組みの構築に向けて３</vt:lpstr>
      <vt:lpstr>ＴＭＴの場合、どう取りかかるか</vt:lpstr>
      <vt:lpstr>サマリー</vt:lpstr>
    </vt:vector>
  </TitlesOfParts>
  <Company>Hiroshima Univ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Ｔakehiro　HAYASHI</dc:creator>
  <cp:lastModifiedBy>kawabata</cp:lastModifiedBy>
  <cp:revision>158</cp:revision>
  <dcterms:created xsi:type="dcterms:W3CDTF">2006-07-16T06:24:12Z</dcterms:created>
  <dcterms:modified xsi:type="dcterms:W3CDTF">2012-08-10T03:09:11Z</dcterms:modified>
</cp:coreProperties>
</file>