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60" r:id="rId5"/>
    <p:sldId id="262" r:id="rId6"/>
    <p:sldId id="272" r:id="rId7"/>
    <p:sldId id="265" r:id="rId8"/>
    <p:sldId id="266" r:id="rId9"/>
    <p:sldId id="267" r:id="rId10"/>
    <p:sldId id="268" r:id="rId11"/>
    <p:sldId id="273" r:id="rId12"/>
    <p:sldId id="274" r:id="rId13"/>
    <p:sldId id="275" r:id="rId14"/>
    <p:sldId id="276" r:id="rId15"/>
    <p:sldId id="279" r:id="rId16"/>
    <p:sldId id="277" r:id="rId17"/>
    <p:sldId id="278" r:id="rId18"/>
    <p:sldId id="281" r:id="rId19"/>
    <p:sldId id="280" r:id="rId20"/>
    <p:sldId id="257" r:id="rId21"/>
    <p:sldId id="282"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7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3A7F554-996E-4A95-8176-7C78919503A6}" type="datetimeFigureOut">
              <a:rPr kumimoji="1" lang="ja-JP" altLang="en-US" smtClean="0"/>
              <a:t>2012/8/7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0C960EA-306B-4FA1-9852-FCB984CAED37}" type="slidenum">
              <a:rPr kumimoji="1" lang="ja-JP" altLang="en-US" smtClean="0"/>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3A7F554-996E-4A95-8176-7C78919503A6}" type="datetimeFigureOut">
              <a:rPr kumimoji="1" lang="ja-JP" altLang="en-US" smtClean="0"/>
              <a:t>2012/8/7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0C960EA-306B-4FA1-9852-FCB984CAED37}" type="slidenum">
              <a:rPr kumimoji="1" lang="ja-JP" altLang="en-US" smtClean="0"/>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3A7F554-996E-4A95-8176-7C78919503A6}" type="datetimeFigureOut">
              <a:rPr kumimoji="1" lang="ja-JP" altLang="en-US" smtClean="0"/>
              <a:t>2012/8/7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0C960EA-306B-4FA1-9852-FCB984CAED37}" type="slidenum">
              <a:rPr kumimoji="1" lang="ja-JP" altLang="en-US" smtClean="0"/>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3A7F554-996E-4A95-8176-7C78919503A6}" type="datetimeFigureOut">
              <a:rPr kumimoji="1" lang="ja-JP" altLang="en-US" smtClean="0"/>
              <a:t>2012/8/7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0C960EA-306B-4FA1-9852-FCB984CAED37}" type="slidenum">
              <a:rPr kumimoji="1" lang="ja-JP" altLang="en-US" smtClean="0"/>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3A7F554-996E-4A95-8176-7C78919503A6}" type="datetimeFigureOut">
              <a:rPr kumimoji="1" lang="ja-JP" altLang="en-US" smtClean="0"/>
              <a:t>2012/8/7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0C960EA-306B-4FA1-9852-FCB984CAED37}" type="slidenum">
              <a:rPr kumimoji="1" lang="ja-JP" altLang="en-US" smtClean="0"/>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3A7F554-996E-4A95-8176-7C78919503A6}" type="datetimeFigureOut">
              <a:rPr kumimoji="1" lang="ja-JP" altLang="en-US" smtClean="0"/>
              <a:t>2012/8/7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0C960EA-306B-4FA1-9852-FCB984CAED37}" type="slidenum">
              <a:rPr kumimoji="1" lang="ja-JP" altLang="en-US" smtClean="0"/>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3A7F554-996E-4A95-8176-7C78919503A6}" type="datetimeFigureOut">
              <a:rPr kumimoji="1" lang="ja-JP" altLang="en-US" smtClean="0"/>
              <a:t>2012/8/7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0C960EA-306B-4FA1-9852-FCB984CAED37}" type="slidenum">
              <a:rPr kumimoji="1" lang="ja-JP" altLang="en-US" smtClean="0"/>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3A7F554-996E-4A95-8176-7C78919503A6}" type="datetimeFigureOut">
              <a:rPr kumimoji="1" lang="ja-JP" altLang="en-US" smtClean="0"/>
              <a:t>2012/8/7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0C960EA-306B-4FA1-9852-FCB984CAED37}" type="slidenum">
              <a:rPr kumimoji="1" lang="ja-JP" altLang="en-US" smtClean="0"/>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3A7F554-996E-4A95-8176-7C78919503A6}" type="datetimeFigureOut">
              <a:rPr kumimoji="1" lang="ja-JP" altLang="en-US" smtClean="0"/>
              <a:t>2012/8/7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0C960EA-306B-4FA1-9852-FCB984CAED37}" type="slidenum">
              <a:rPr kumimoji="1" lang="ja-JP" altLang="en-US" smtClean="0"/>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3A7F554-996E-4A95-8176-7C78919503A6}" type="datetimeFigureOut">
              <a:rPr kumimoji="1" lang="ja-JP" altLang="en-US" smtClean="0"/>
              <a:t>2012/8/7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0C960EA-306B-4FA1-9852-FCB984CAED37}" type="slidenum">
              <a:rPr kumimoji="1" lang="ja-JP" altLang="en-US" smtClean="0"/>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3A7F554-996E-4A95-8176-7C78919503A6}" type="datetimeFigureOut">
              <a:rPr kumimoji="1" lang="ja-JP" altLang="en-US" smtClean="0"/>
              <a:t>2012/8/7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0C960EA-306B-4FA1-9852-FCB984CAED37}" type="slidenum">
              <a:rPr kumimoji="1" lang="ja-JP" altLang="en-US" smtClean="0"/>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7F554-996E-4A95-8176-7C78919503A6}" type="datetimeFigureOut">
              <a:rPr kumimoji="1" lang="ja-JP" altLang="en-US" smtClean="0"/>
              <a:t>2012/8/7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960EA-306B-4FA1-9852-FCB984CAED37}"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b="1" dirty="0" smtClean="0">
                <a:effectLst>
                  <a:outerShdw blurRad="38100" dist="38100" dir="2700000" algn="tl">
                    <a:srgbClr val="000000">
                      <a:alpha val="43137"/>
                    </a:srgbClr>
                  </a:outerShdw>
                </a:effectLst>
              </a:rPr>
              <a:t>すばるの中期長期計画</a:t>
            </a:r>
            <a:r>
              <a:rPr kumimoji="1" lang="en-US" altLang="ja-JP" b="1" dirty="0" smtClean="0">
                <a:effectLst>
                  <a:outerShdw blurRad="38100" dist="38100" dir="2700000" algn="tl">
                    <a:srgbClr val="000000">
                      <a:alpha val="43137"/>
                    </a:srgbClr>
                  </a:outerShdw>
                </a:effectLst>
              </a:rPr>
              <a:t/>
            </a:r>
            <a:br>
              <a:rPr kumimoji="1" lang="en-US" altLang="ja-JP" b="1" dirty="0" smtClean="0">
                <a:effectLst>
                  <a:outerShdw blurRad="38100" dist="38100" dir="2700000" algn="tl">
                    <a:srgbClr val="000000">
                      <a:alpha val="43137"/>
                    </a:srgbClr>
                  </a:outerShdw>
                </a:effectLst>
              </a:rPr>
            </a:br>
            <a:r>
              <a:rPr lang="ja-JP" altLang="en-US" b="1" dirty="0">
                <a:effectLst>
                  <a:outerShdw blurRad="38100" dist="38100" dir="2700000" algn="tl">
                    <a:srgbClr val="000000">
                      <a:alpha val="43137"/>
                    </a:srgbClr>
                  </a:outerShdw>
                </a:effectLst>
              </a:rPr>
              <a:t>国際連携</a:t>
            </a:r>
            <a:endParaRPr kumimoji="1" lang="ja-JP" altLang="en-US" b="1" dirty="0">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p:txBody>
          <a:bodyPr/>
          <a:lstStyle/>
          <a:p>
            <a:r>
              <a:rPr kumimoji="1" lang="ja-JP" altLang="en-US" b="1" dirty="0" smtClean="0">
                <a:solidFill>
                  <a:schemeClr val="tx1"/>
                </a:solidFill>
              </a:rPr>
              <a:t>有本信雄</a:t>
            </a:r>
            <a:endParaRPr kumimoji="1" lang="en-US" altLang="ja-JP" b="1" dirty="0" smtClean="0">
              <a:solidFill>
                <a:schemeClr val="tx1"/>
              </a:solidFill>
            </a:endParaRPr>
          </a:p>
          <a:p>
            <a:r>
              <a:rPr kumimoji="1" lang="ja-JP" altLang="en-US" b="1" dirty="0" smtClean="0">
                <a:solidFill>
                  <a:schemeClr val="tx1"/>
                </a:solidFill>
              </a:rPr>
              <a:t>国立天文台・ハワイ観測所</a:t>
            </a:r>
            <a:endParaRPr kumimoji="1" lang="ja-JP" alt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 y="-27384"/>
            <a:ext cx="9180513" cy="6885384"/>
          </a:xfrm>
          <a:prstGeom prst="rect">
            <a:avLst/>
          </a:prstGeom>
          <a:noFill/>
          <a:ln w="9525">
            <a:noFill/>
            <a:miter lim="800000"/>
            <a:headEnd/>
            <a:tailEnd/>
          </a:ln>
          <a:effectLst/>
        </p:spPr>
      </p:pic>
      <p:sp>
        <p:nvSpPr>
          <p:cNvPr id="2" name="タイトル 1"/>
          <p:cNvSpPr>
            <a:spLocks noGrp="1"/>
          </p:cNvSpPr>
          <p:nvPr>
            <p:ph type="title"/>
          </p:nvPr>
        </p:nvSpPr>
        <p:spPr/>
        <p:txBody>
          <a:bodyPr/>
          <a:lstStyle/>
          <a:p>
            <a:r>
              <a:rPr kumimoji="1" lang="ja-JP" altLang="en-US" b="1" dirty="0" smtClean="0">
                <a:solidFill>
                  <a:schemeClr val="bg1"/>
                </a:solidFill>
                <a:effectLst>
                  <a:outerShdw blurRad="38100" dist="38100" dir="2700000" algn="tl">
                    <a:srgbClr val="000000">
                      <a:alpha val="43137"/>
                    </a:srgbClr>
                  </a:outerShdw>
                </a:effectLst>
              </a:rPr>
              <a:t>キュー・サービス観測の実施</a:t>
            </a:r>
            <a:endParaRPr kumimoji="1" lang="ja-JP" altLang="en-US" b="1" dirty="0">
              <a:solidFill>
                <a:schemeClr val="bg1"/>
              </a:solidFill>
              <a:effectLst>
                <a:outerShdw blurRad="38100" dist="38100" dir="2700000" algn="tl">
                  <a:srgbClr val="000000">
                    <a:alpha val="43137"/>
                  </a:srgbClr>
                </a:outerShdw>
              </a:effectLst>
            </a:endParaRPr>
          </a:p>
        </p:txBody>
      </p:sp>
      <p:sp>
        <p:nvSpPr>
          <p:cNvPr id="4" name="角丸四角形 3"/>
          <p:cNvSpPr/>
          <p:nvPr/>
        </p:nvSpPr>
        <p:spPr>
          <a:xfrm>
            <a:off x="683568" y="1484784"/>
            <a:ext cx="7920880" cy="504056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すばるのデータアーカイブを構築する。</a:t>
            </a:r>
            <a:endParaRPr kumimoji="1" lang="en-US" altLang="ja-JP" sz="2400" b="1" dirty="0" smtClean="0">
              <a:solidFill>
                <a:schemeClr val="tx1"/>
              </a:solidFill>
            </a:endParaRPr>
          </a:p>
          <a:p>
            <a:pPr algn="ctr"/>
            <a:r>
              <a:rPr lang="ja-JP" altLang="en-US" sz="2400" b="1" dirty="0">
                <a:solidFill>
                  <a:schemeClr val="tx1"/>
                </a:solidFill>
              </a:rPr>
              <a:t>このために</a:t>
            </a:r>
            <a:r>
              <a:rPr lang="ja-JP" altLang="en-US" sz="2400" b="1" dirty="0" smtClean="0">
                <a:solidFill>
                  <a:schemeClr val="tx1"/>
                </a:solidFill>
              </a:rPr>
              <a:t>は均質なデータの取得が必須となる。</a:t>
            </a:r>
            <a:endParaRPr lang="en-US" altLang="ja-JP" sz="2400" b="1" dirty="0" smtClean="0">
              <a:solidFill>
                <a:schemeClr val="tx1"/>
              </a:solidFill>
            </a:endParaRPr>
          </a:p>
          <a:p>
            <a:pPr algn="ctr"/>
            <a:r>
              <a:rPr kumimoji="1" lang="ja-JP" altLang="en-US" sz="2400" b="1" dirty="0" smtClean="0">
                <a:solidFill>
                  <a:schemeClr val="tx1"/>
                </a:solidFill>
              </a:rPr>
              <a:t>研究者の誰もが再解析できるように、</a:t>
            </a:r>
            <a:endParaRPr kumimoji="1" lang="en-US" altLang="ja-JP" sz="2400" b="1" dirty="0" smtClean="0">
              <a:solidFill>
                <a:schemeClr val="tx1"/>
              </a:solidFill>
            </a:endParaRPr>
          </a:p>
          <a:p>
            <a:pPr algn="ctr"/>
            <a:r>
              <a:rPr kumimoji="1" lang="ja-JP" altLang="en-US" sz="2400" b="1" dirty="0" smtClean="0">
                <a:solidFill>
                  <a:schemeClr val="tx1"/>
                </a:solidFill>
              </a:rPr>
              <a:t>基準を満たすデータの取得を要請する。</a:t>
            </a:r>
            <a:endParaRPr kumimoji="1" lang="en-US" altLang="ja-JP" sz="2400" b="1" dirty="0" smtClean="0">
              <a:solidFill>
                <a:schemeClr val="tx1"/>
              </a:solidFill>
            </a:endParaRPr>
          </a:p>
          <a:p>
            <a:pPr algn="ctr"/>
            <a:r>
              <a:rPr lang="ja-JP" altLang="en-US" sz="2400" b="1" dirty="0" smtClean="0">
                <a:solidFill>
                  <a:schemeClr val="tx1"/>
                </a:solidFill>
              </a:rPr>
              <a:t>キュー・サービス観測が望ましい。</a:t>
            </a:r>
            <a:endParaRPr lang="en-US" altLang="ja-JP" sz="2400" b="1" dirty="0" smtClean="0">
              <a:solidFill>
                <a:schemeClr val="tx1"/>
              </a:solidFill>
            </a:endParaRPr>
          </a:p>
          <a:p>
            <a:pPr algn="ctr"/>
            <a:r>
              <a:rPr lang="ja-JP" altLang="en-US" sz="2400" b="1" dirty="0" smtClean="0">
                <a:solidFill>
                  <a:schemeClr val="tx1"/>
                </a:solidFill>
              </a:rPr>
              <a:t>オペレーターとサポートアストロノマーで実施する。</a:t>
            </a:r>
            <a:endParaRPr lang="en-US" altLang="ja-JP" sz="2400" b="1" dirty="0" smtClean="0">
              <a:solidFill>
                <a:schemeClr val="tx1"/>
              </a:solidFill>
            </a:endParaRPr>
          </a:p>
          <a:p>
            <a:pPr algn="ctr"/>
            <a:r>
              <a:rPr kumimoji="1" lang="ja-JP" altLang="en-US" sz="2400" b="1" dirty="0" smtClean="0">
                <a:solidFill>
                  <a:schemeClr val="tx1"/>
                </a:solidFill>
              </a:rPr>
              <a:t>観測所のリソースの再配置が可能となる。</a:t>
            </a:r>
            <a:endParaRPr kumimoji="1" lang="en-US" altLang="ja-JP" sz="2400" b="1" dirty="0" smtClean="0">
              <a:solidFill>
                <a:schemeClr val="tx1"/>
              </a:solidFill>
            </a:endParaRPr>
          </a:p>
          <a:p>
            <a:pPr algn="ctr"/>
            <a:r>
              <a:rPr lang="ja-JP" altLang="en-US" sz="2400" b="1" dirty="0" smtClean="0">
                <a:solidFill>
                  <a:schemeClr val="tx1"/>
                </a:solidFill>
              </a:rPr>
              <a:t>観測所所員のキャリアパスの多様化にも繋がる。</a:t>
            </a:r>
            <a:endParaRPr kumimoji="1" lang="ja-JP" alt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90056"/>
            <a:ext cx="8229600" cy="1143000"/>
          </a:xfrm>
        </p:spPr>
        <p:txBody>
          <a:bodyPr>
            <a:normAutofit/>
          </a:bodyPr>
          <a:lstStyle/>
          <a:p>
            <a:r>
              <a:rPr lang="ja-JP" altLang="en-US" b="1" dirty="0">
                <a:effectLst>
                  <a:outerShdw blurRad="38100" dist="38100" dir="2700000" algn="tl">
                    <a:srgbClr val="000000">
                      <a:alpha val="43137"/>
                    </a:srgbClr>
                  </a:outerShdw>
                </a:effectLst>
              </a:rPr>
              <a:t>他</a:t>
            </a:r>
            <a:r>
              <a:rPr lang="ja-JP" altLang="en-US" b="1" dirty="0" smtClean="0">
                <a:effectLst>
                  <a:outerShdw blurRad="38100" dist="38100" dir="2700000" algn="tl">
                    <a:srgbClr val="000000">
                      <a:alpha val="43137"/>
                    </a:srgbClr>
                  </a:outerShdw>
                </a:effectLst>
              </a:rPr>
              <a:t>の望遠鏡との時間交換</a:t>
            </a:r>
            <a:endParaRPr kumimoji="1" lang="ja-JP" alt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americathebeautifulconspiracy.com/images/kea.jpg"/>
          <p:cNvPicPr>
            <a:picLocks noChangeAspect="1" noChangeArrowheads="1"/>
          </p:cNvPicPr>
          <p:nvPr/>
        </p:nvPicPr>
        <p:blipFill>
          <a:blip r:embed="rId2" cstate="print"/>
          <a:srcRect/>
          <a:stretch>
            <a:fillRect/>
          </a:stretch>
        </p:blipFill>
        <p:spPr bwMode="auto">
          <a:xfrm>
            <a:off x="-180528" y="-27384"/>
            <a:ext cx="9636595" cy="6885384"/>
          </a:xfrm>
          <a:prstGeom prst="rect">
            <a:avLst/>
          </a:prstGeom>
          <a:noFill/>
        </p:spPr>
      </p:pic>
      <p:sp>
        <p:nvSpPr>
          <p:cNvPr id="2" name="タイトル 1"/>
          <p:cNvSpPr>
            <a:spLocks noGrp="1"/>
          </p:cNvSpPr>
          <p:nvPr>
            <p:ph type="title"/>
          </p:nvPr>
        </p:nvSpPr>
        <p:spPr/>
        <p:txBody>
          <a:bodyPr>
            <a:normAutofit/>
          </a:bodyPr>
          <a:lstStyle/>
          <a:p>
            <a:r>
              <a:rPr kumimoji="1" lang="ja-JP" altLang="en-US" b="1" dirty="0" smtClean="0">
                <a:effectLst>
                  <a:outerShdw blurRad="38100" dist="38100" dir="2700000" algn="tl">
                    <a:srgbClr val="000000">
                      <a:alpha val="43137"/>
                    </a:srgbClr>
                  </a:outerShdw>
                </a:effectLst>
              </a:rPr>
              <a:t>観測時間の交換</a:t>
            </a:r>
            <a:endParaRPr kumimoji="1" lang="ja-JP" altLang="en-US" sz="2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l="12728" r="12728"/>
          <a:stretch>
            <a:fillRect/>
          </a:stretch>
        </p:blipFill>
        <p:spPr bwMode="auto">
          <a:xfrm>
            <a:off x="-324544" y="-457200"/>
            <a:ext cx="9699006" cy="7315200"/>
          </a:xfrm>
          <a:prstGeom prst="rect">
            <a:avLst/>
          </a:prstGeom>
          <a:noFill/>
          <a:ln w="9525">
            <a:noFill/>
            <a:miter lim="800000"/>
            <a:headEnd/>
            <a:tailEnd/>
          </a:ln>
        </p:spPr>
      </p:pic>
      <p:sp>
        <p:nvSpPr>
          <p:cNvPr id="2" name="タイトル 1"/>
          <p:cNvSpPr>
            <a:spLocks noGrp="1"/>
          </p:cNvSpPr>
          <p:nvPr>
            <p:ph type="title"/>
          </p:nvPr>
        </p:nvSpPr>
        <p:spPr/>
        <p:txBody>
          <a:bodyPr>
            <a:normAutofit fontScale="90000"/>
          </a:bodyPr>
          <a:lstStyle/>
          <a:p>
            <a:r>
              <a:rPr lang="ja-JP" altLang="en-US" sz="4900" b="1" dirty="0" smtClean="0">
                <a:solidFill>
                  <a:schemeClr val="bg1"/>
                </a:solidFill>
                <a:effectLst>
                  <a:outerShdw blurRad="38100" dist="38100" dir="2700000" algn="tl">
                    <a:srgbClr val="000000">
                      <a:alpha val="43137"/>
                    </a:srgbClr>
                  </a:outerShdw>
                </a:effectLst>
              </a:rPr>
              <a:t>時間交換</a:t>
            </a:r>
            <a:r>
              <a:rPr lang="en-US" altLang="ja-JP" sz="4900" b="1" dirty="0" smtClean="0">
                <a:solidFill>
                  <a:schemeClr val="bg1"/>
                </a:solidFill>
                <a:effectLst>
                  <a:outerShdw blurRad="38100" dist="38100" dir="2700000" algn="tl">
                    <a:srgbClr val="000000">
                      <a:alpha val="43137"/>
                    </a:srgbClr>
                  </a:outerShdw>
                </a:effectLst>
              </a:rPr>
              <a:t/>
            </a:r>
            <a:br>
              <a:rPr lang="en-US" altLang="ja-JP" sz="4900" b="1" dirty="0" smtClean="0">
                <a:solidFill>
                  <a:schemeClr val="bg1"/>
                </a:solidFill>
                <a:effectLst>
                  <a:outerShdw blurRad="38100" dist="38100" dir="2700000" algn="tl">
                    <a:srgbClr val="000000">
                      <a:alpha val="43137"/>
                    </a:srgbClr>
                  </a:outerShdw>
                </a:effectLst>
              </a:rPr>
            </a:br>
            <a:r>
              <a:rPr lang="ja-JP" altLang="en-US" sz="3100" b="1" dirty="0" smtClean="0">
                <a:solidFill>
                  <a:schemeClr val="bg1"/>
                </a:solidFill>
                <a:effectLst>
                  <a:outerShdw blurRad="38100" dist="38100" dir="2700000" algn="tl">
                    <a:srgbClr val="000000">
                      <a:alpha val="43137"/>
                    </a:srgbClr>
                  </a:outerShdw>
                </a:effectLst>
              </a:rPr>
              <a:t>セメスター当たり</a:t>
            </a:r>
            <a:endParaRPr kumimoji="1" lang="ja-JP" altLang="en-US" sz="3100" b="1" dirty="0">
              <a:solidFill>
                <a:schemeClr val="bg1"/>
              </a:solidFill>
              <a:effectLst>
                <a:outerShdw blurRad="38100" dist="38100" dir="2700000" algn="tl">
                  <a:srgbClr val="000000">
                    <a:alpha val="43137"/>
                  </a:srgbClr>
                </a:outerShdw>
              </a:effectLst>
            </a:endParaRPr>
          </a:p>
        </p:txBody>
      </p:sp>
      <p:sp>
        <p:nvSpPr>
          <p:cNvPr id="5" name="テキスト ボックス 4"/>
          <p:cNvSpPr txBox="1"/>
          <p:nvPr/>
        </p:nvSpPr>
        <p:spPr>
          <a:xfrm>
            <a:off x="487531" y="4881934"/>
            <a:ext cx="3004349" cy="923330"/>
          </a:xfrm>
          <a:prstGeom prst="rect">
            <a:avLst/>
          </a:prstGeom>
          <a:noFill/>
        </p:spPr>
        <p:txBody>
          <a:bodyPr wrap="none" rtlCol="0">
            <a:spAutoFit/>
          </a:bodyPr>
          <a:lstStyle/>
          <a:p>
            <a:r>
              <a:rPr kumimoji="1" lang="ja-JP" altLang="en-US" sz="5400" b="1" dirty="0" smtClean="0">
                <a:solidFill>
                  <a:schemeClr val="bg1"/>
                </a:solidFill>
                <a:effectLst>
                  <a:outerShdw blurRad="38100" dist="38100" dir="2700000" algn="tl">
                    <a:srgbClr val="000000">
                      <a:alpha val="43137"/>
                    </a:srgbClr>
                  </a:outerShdw>
                </a:effectLst>
              </a:rPr>
              <a:t>５～１０夜</a:t>
            </a:r>
            <a:endParaRPr kumimoji="1" lang="ja-JP" altLang="en-US" sz="5400" b="1" dirty="0">
              <a:solidFill>
                <a:schemeClr val="bg1"/>
              </a:solidFill>
              <a:effectLst>
                <a:outerShdw blurRad="38100" dist="38100" dir="2700000" algn="tl">
                  <a:srgbClr val="000000">
                    <a:alpha val="43137"/>
                  </a:srgbClr>
                </a:outerShdw>
              </a:effectLst>
            </a:endParaRPr>
          </a:p>
        </p:txBody>
      </p:sp>
      <p:sp>
        <p:nvSpPr>
          <p:cNvPr id="6" name="テキスト ボックス 5"/>
          <p:cNvSpPr txBox="1"/>
          <p:nvPr/>
        </p:nvSpPr>
        <p:spPr>
          <a:xfrm>
            <a:off x="5508104" y="4869160"/>
            <a:ext cx="2515432" cy="923330"/>
          </a:xfrm>
          <a:prstGeom prst="rect">
            <a:avLst/>
          </a:prstGeom>
          <a:noFill/>
        </p:spPr>
        <p:txBody>
          <a:bodyPr wrap="none" rtlCol="0">
            <a:spAutoFit/>
          </a:bodyPr>
          <a:lstStyle/>
          <a:p>
            <a:r>
              <a:rPr kumimoji="1" lang="ja-JP" altLang="en-US" sz="5400" b="1" dirty="0" smtClean="0">
                <a:solidFill>
                  <a:schemeClr val="bg1"/>
                </a:solidFill>
                <a:effectLst>
                  <a:outerShdw blurRad="38100" dist="38100" dir="2700000" algn="tl">
                    <a:srgbClr val="000000">
                      <a:alpha val="43137"/>
                    </a:srgbClr>
                  </a:outerShdw>
                </a:effectLst>
              </a:rPr>
              <a:t>４～６夜</a:t>
            </a:r>
            <a:endParaRPr kumimoji="1" lang="ja-JP" altLang="en-US" sz="5400" b="1" dirty="0">
              <a:solidFill>
                <a:schemeClr val="bg1"/>
              </a:solidFill>
              <a:effectLst>
                <a:outerShdw blurRad="38100" dist="38100" dir="2700000" algn="tl">
                  <a:srgbClr val="000000">
                    <a:alpha val="43137"/>
                  </a:srgbClr>
                </a:outerShdw>
              </a:effectLst>
            </a:endParaRPr>
          </a:p>
        </p:txBody>
      </p:sp>
      <p:sp>
        <p:nvSpPr>
          <p:cNvPr id="8" name="テキスト ボックス 7"/>
          <p:cNvSpPr txBox="1"/>
          <p:nvPr/>
        </p:nvSpPr>
        <p:spPr>
          <a:xfrm>
            <a:off x="5796136" y="1700808"/>
            <a:ext cx="1832553" cy="923330"/>
          </a:xfrm>
          <a:prstGeom prst="rect">
            <a:avLst/>
          </a:prstGeom>
          <a:noFill/>
        </p:spPr>
        <p:txBody>
          <a:bodyPr wrap="none" rtlCol="0">
            <a:spAutoFit/>
          </a:bodyPr>
          <a:lstStyle/>
          <a:p>
            <a:r>
              <a:rPr kumimoji="1" lang="ja-JP" altLang="en-US" sz="5400" b="1" dirty="0" smtClean="0">
                <a:solidFill>
                  <a:schemeClr val="bg1"/>
                </a:solidFill>
                <a:effectLst>
                  <a:outerShdw blurRad="38100" dist="38100" dir="2700000" algn="tl">
                    <a:srgbClr val="000000">
                      <a:alpha val="43137"/>
                    </a:srgbClr>
                  </a:outerShdw>
                </a:effectLst>
              </a:rPr>
              <a:t>２０夜</a:t>
            </a:r>
            <a:endParaRPr kumimoji="1" lang="ja-JP" altLang="en-US" sz="5400" b="1" dirty="0">
              <a:solidFill>
                <a:schemeClr val="bg1"/>
              </a:solidFill>
              <a:effectLst>
                <a:outerShdw blurRad="38100" dist="38100" dir="2700000" algn="tl">
                  <a:srgbClr val="000000">
                    <a:alpha val="43137"/>
                  </a:srgbClr>
                </a:outerShdw>
              </a:effectLst>
            </a:endParaRPr>
          </a:p>
        </p:txBody>
      </p:sp>
      <p:sp>
        <p:nvSpPr>
          <p:cNvPr id="9" name="テキスト ボックス 8"/>
          <p:cNvSpPr txBox="1"/>
          <p:nvPr/>
        </p:nvSpPr>
        <p:spPr>
          <a:xfrm>
            <a:off x="939247" y="1713582"/>
            <a:ext cx="1832553" cy="923330"/>
          </a:xfrm>
          <a:prstGeom prst="rect">
            <a:avLst/>
          </a:prstGeom>
          <a:noFill/>
        </p:spPr>
        <p:txBody>
          <a:bodyPr wrap="none" rtlCol="0">
            <a:spAutoFit/>
          </a:bodyPr>
          <a:lstStyle/>
          <a:p>
            <a:r>
              <a:rPr kumimoji="1" lang="ja-JP" altLang="en-US" sz="5400" b="1" dirty="0" smtClean="0">
                <a:solidFill>
                  <a:schemeClr val="bg1"/>
                </a:solidFill>
                <a:effectLst>
                  <a:outerShdw blurRad="38100" dist="38100" dir="2700000" algn="tl">
                    <a:srgbClr val="000000">
                      <a:alpha val="43137"/>
                    </a:srgbClr>
                  </a:outerShdw>
                </a:effectLst>
              </a:rPr>
              <a:t>２０夜</a:t>
            </a:r>
            <a:endParaRPr kumimoji="1" lang="ja-JP" altLang="en-US" sz="5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effectLst>
                  <a:outerShdw blurRad="38100" dist="38100" dir="2700000" algn="tl">
                    <a:srgbClr val="000000">
                      <a:alpha val="43137"/>
                    </a:srgbClr>
                  </a:outerShdw>
                </a:effectLst>
              </a:rPr>
              <a:t>時間交換</a:t>
            </a:r>
            <a:endParaRPr kumimoji="1" lang="ja-JP" altLang="en-US" b="1" dirty="0">
              <a:effectLst>
                <a:outerShdw blurRad="38100" dist="38100" dir="2700000" algn="tl">
                  <a:srgbClr val="000000">
                    <a:alpha val="43137"/>
                  </a:srgbClr>
                </a:outerShdw>
              </a:effectLst>
            </a:endParaRPr>
          </a:p>
        </p:txBody>
      </p:sp>
      <p:sp>
        <p:nvSpPr>
          <p:cNvPr id="3" name="角丸四角形 2"/>
          <p:cNvSpPr/>
          <p:nvPr/>
        </p:nvSpPr>
        <p:spPr>
          <a:xfrm>
            <a:off x="683568" y="1484784"/>
            <a:ext cx="7920880" cy="504056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他の</a:t>
            </a:r>
            <a:r>
              <a:rPr kumimoji="1" lang="en-US" altLang="ja-JP" sz="2400" b="1" dirty="0" smtClean="0">
                <a:solidFill>
                  <a:schemeClr val="tx1"/>
                </a:solidFill>
              </a:rPr>
              <a:t>8-10m</a:t>
            </a:r>
            <a:r>
              <a:rPr kumimoji="1" lang="ja-JP" altLang="en-US" sz="2400" b="1" dirty="0" smtClean="0">
                <a:solidFill>
                  <a:schemeClr val="tx1"/>
                </a:solidFill>
              </a:rPr>
              <a:t>級望遠鏡との</a:t>
            </a:r>
            <a:endParaRPr kumimoji="1" lang="en-US" altLang="ja-JP" sz="2400" b="1" dirty="0" smtClean="0">
              <a:solidFill>
                <a:schemeClr val="tx1"/>
              </a:solidFill>
            </a:endParaRPr>
          </a:p>
          <a:p>
            <a:pPr algn="ctr"/>
            <a:r>
              <a:rPr kumimoji="1" lang="ja-JP" altLang="en-US" sz="2400" b="1" dirty="0" smtClean="0">
                <a:solidFill>
                  <a:schemeClr val="tx1"/>
                </a:solidFill>
              </a:rPr>
              <a:t>観測時間の交換を</a:t>
            </a:r>
            <a:r>
              <a:rPr lang="ja-JP" altLang="en-US" sz="2400" b="1" dirty="0" smtClean="0">
                <a:solidFill>
                  <a:schemeClr val="tx1"/>
                </a:solidFill>
              </a:rPr>
              <a:t>積極的に進める。</a:t>
            </a:r>
            <a:endParaRPr lang="en-US" altLang="ja-JP" sz="2400" b="1" dirty="0" smtClean="0">
              <a:solidFill>
                <a:schemeClr val="tx1"/>
              </a:solidFill>
            </a:endParaRPr>
          </a:p>
          <a:p>
            <a:pPr algn="ctr"/>
            <a:r>
              <a:rPr kumimoji="1" lang="en-US" altLang="ja-JP" sz="2400" b="1" dirty="0" smtClean="0">
                <a:solidFill>
                  <a:schemeClr val="tx1"/>
                </a:solidFill>
              </a:rPr>
              <a:t>VLT</a:t>
            </a:r>
            <a:r>
              <a:rPr kumimoji="1" lang="ja-JP" altLang="en-US" sz="2400" b="1" dirty="0" smtClean="0">
                <a:solidFill>
                  <a:schemeClr val="tx1"/>
                </a:solidFill>
              </a:rPr>
              <a:t>とはこの秋に交渉を始め、</a:t>
            </a:r>
            <a:endParaRPr kumimoji="1" lang="en-US" altLang="ja-JP" sz="2400" b="1" dirty="0" smtClean="0">
              <a:solidFill>
                <a:schemeClr val="tx1"/>
              </a:solidFill>
            </a:endParaRPr>
          </a:p>
          <a:p>
            <a:pPr algn="ctr"/>
            <a:r>
              <a:rPr kumimoji="1" lang="ja-JP" altLang="en-US" sz="2400" b="1" dirty="0" smtClean="0">
                <a:solidFill>
                  <a:schemeClr val="tx1"/>
                </a:solidFill>
              </a:rPr>
              <a:t>来季での時間交換を目指す。</a:t>
            </a:r>
            <a:endParaRPr kumimoji="1" lang="en-US" altLang="ja-JP" sz="2400" b="1" dirty="0" smtClean="0">
              <a:solidFill>
                <a:schemeClr val="tx1"/>
              </a:solidFill>
            </a:endParaRPr>
          </a:p>
          <a:p>
            <a:pPr algn="ctr"/>
            <a:r>
              <a:rPr lang="ja-JP" altLang="en-US" sz="2400" b="1" dirty="0" smtClean="0">
                <a:solidFill>
                  <a:schemeClr val="tx1"/>
                </a:solidFill>
              </a:rPr>
              <a:t>当面は</a:t>
            </a:r>
            <a:r>
              <a:rPr lang="en-US" altLang="ja-JP" sz="2400" b="1" dirty="0" smtClean="0">
                <a:solidFill>
                  <a:schemeClr val="tx1"/>
                </a:solidFill>
              </a:rPr>
              <a:t>Keck, Gemini, VLT</a:t>
            </a:r>
            <a:r>
              <a:rPr lang="ja-JP" altLang="en-US" sz="2400" b="1" dirty="0" smtClean="0">
                <a:solidFill>
                  <a:schemeClr val="tx1"/>
                </a:solidFill>
              </a:rPr>
              <a:t>と</a:t>
            </a:r>
            <a:endParaRPr lang="en-US" altLang="ja-JP" sz="2400" b="1" dirty="0" smtClean="0">
              <a:solidFill>
                <a:schemeClr val="tx1"/>
              </a:solidFill>
            </a:endParaRPr>
          </a:p>
          <a:p>
            <a:pPr algn="ctr"/>
            <a:r>
              <a:rPr lang="ja-JP" altLang="en-US" sz="2400" b="1" dirty="0" smtClean="0">
                <a:solidFill>
                  <a:schemeClr val="tx1"/>
                </a:solidFill>
              </a:rPr>
              <a:t>最大で</a:t>
            </a:r>
            <a:r>
              <a:rPr lang="en-US" altLang="ja-JP" sz="2400" b="1" dirty="0" smtClean="0">
                <a:solidFill>
                  <a:schemeClr val="tx1"/>
                </a:solidFill>
              </a:rPr>
              <a:t>36</a:t>
            </a:r>
            <a:r>
              <a:rPr lang="ja-JP" altLang="en-US" sz="2400" b="1" dirty="0" smtClean="0">
                <a:solidFill>
                  <a:schemeClr val="tx1"/>
                </a:solidFill>
              </a:rPr>
              <a:t>夜の時間交換を行う</a:t>
            </a:r>
            <a:endParaRPr lang="en-US" altLang="ja-JP" sz="2400" b="1" dirty="0" smtClean="0">
              <a:solidFill>
                <a:schemeClr val="tx1"/>
              </a:solidFill>
            </a:endParaRPr>
          </a:p>
          <a:p>
            <a:pPr algn="ctr"/>
            <a:r>
              <a:rPr kumimoji="1" lang="ja-JP" altLang="en-US" sz="2400" b="1" dirty="0" smtClean="0">
                <a:solidFill>
                  <a:schemeClr val="tx1"/>
                </a:solidFill>
              </a:rPr>
              <a:t>（</a:t>
            </a:r>
            <a:r>
              <a:rPr kumimoji="1" lang="en-US" altLang="ja-JP" sz="2400" b="1" dirty="0" smtClean="0">
                <a:solidFill>
                  <a:schemeClr val="tx1"/>
                </a:solidFill>
              </a:rPr>
              <a:t>2020</a:t>
            </a:r>
            <a:r>
              <a:rPr kumimoji="1" lang="ja-JP" altLang="en-US" sz="2400" b="1" dirty="0" smtClean="0">
                <a:solidFill>
                  <a:schemeClr val="tx1"/>
                </a:solidFill>
              </a:rPr>
              <a:t>年以降は</a:t>
            </a:r>
            <a:r>
              <a:rPr kumimoji="1" lang="en-US" altLang="ja-JP" sz="2400" b="1" dirty="0" err="1" smtClean="0">
                <a:solidFill>
                  <a:schemeClr val="tx1"/>
                </a:solidFill>
              </a:rPr>
              <a:t>ngCFHT</a:t>
            </a:r>
            <a:r>
              <a:rPr kumimoji="1" lang="ja-JP" altLang="en-US" sz="2400" b="1" dirty="0" smtClean="0">
                <a:solidFill>
                  <a:schemeClr val="tx1"/>
                </a:solidFill>
              </a:rPr>
              <a:t>とも</a:t>
            </a:r>
            <a:r>
              <a:rPr kumimoji="1" lang="en-US" altLang="ja-JP" sz="2400" b="1" dirty="0" smtClean="0">
                <a:solidFill>
                  <a:schemeClr val="tx1"/>
                </a:solidFill>
              </a:rPr>
              <a:t>20</a:t>
            </a:r>
            <a:r>
              <a:rPr kumimoji="1" lang="ja-JP" altLang="en-US" sz="2400" b="1" dirty="0" smtClean="0">
                <a:solidFill>
                  <a:schemeClr val="tx1"/>
                </a:solidFill>
              </a:rPr>
              <a:t>夜程度）。</a:t>
            </a:r>
            <a:endParaRPr kumimoji="1" lang="en-US" altLang="ja-JP" sz="2400" b="1" dirty="0" smtClean="0">
              <a:solidFill>
                <a:schemeClr val="tx1"/>
              </a:solidFill>
            </a:endParaRPr>
          </a:p>
          <a:p>
            <a:pPr algn="ctr"/>
            <a:r>
              <a:rPr lang="en-US" altLang="ja-JP" sz="2400" b="1" dirty="0" smtClean="0">
                <a:solidFill>
                  <a:schemeClr val="tx1"/>
                </a:solidFill>
              </a:rPr>
              <a:t>Keck, Gemini</a:t>
            </a:r>
            <a:r>
              <a:rPr lang="ja-JP" altLang="en-US" sz="2400" b="1" dirty="0" smtClean="0">
                <a:solidFill>
                  <a:schemeClr val="tx1"/>
                </a:solidFill>
              </a:rPr>
              <a:t>とは交換枠増を交渉する。</a:t>
            </a:r>
            <a:endParaRPr lang="en-US" altLang="ja-JP" sz="2400" b="1" dirty="0" smtClean="0">
              <a:solidFill>
                <a:schemeClr val="tx1"/>
              </a:solidFill>
            </a:endParaRPr>
          </a:p>
          <a:p>
            <a:pPr algn="ctr"/>
            <a:r>
              <a:rPr kumimoji="1" lang="ja-JP" altLang="en-US" sz="2400" b="1" dirty="0" smtClean="0">
                <a:solidFill>
                  <a:schemeClr val="tx1"/>
                </a:solidFill>
              </a:rPr>
              <a:t>外国人</a:t>
            </a:r>
            <a:r>
              <a:rPr lang="en-US" altLang="ja-JP" sz="2400" b="1" dirty="0" smtClean="0">
                <a:solidFill>
                  <a:schemeClr val="tx1"/>
                </a:solidFill>
              </a:rPr>
              <a:t>PI</a:t>
            </a:r>
            <a:r>
              <a:rPr lang="ja-JP" altLang="en-US" sz="2400" b="1" dirty="0" smtClean="0">
                <a:solidFill>
                  <a:schemeClr val="tx1"/>
                </a:solidFill>
              </a:rPr>
              <a:t>のすばる公募への応募を原則禁止する。</a:t>
            </a:r>
            <a:endParaRPr lang="en-US" altLang="ja-JP" sz="2400" b="1" dirty="0" smtClean="0">
              <a:solidFill>
                <a:schemeClr val="tx1"/>
              </a:solidFill>
            </a:endParaRPr>
          </a:p>
          <a:p>
            <a:pPr algn="ctr"/>
            <a:r>
              <a:rPr kumimoji="1" lang="ja-JP" altLang="en-US" sz="2400" b="1" dirty="0" smtClean="0">
                <a:solidFill>
                  <a:schemeClr val="tx1"/>
                </a:solidFill>
              </a:rPr>
              <a:t>アジア諸国の研究者には別途対応する。</a:t>
            </a:r>
            <a:endParaRPr kumimoji="1" lang="ja-JP" altLang="en-US" sz="2400" b="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時間交換の必要性</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sz="3000" dirty="0" smtClean="0"/>
              <a:t>すばるは広視野・サーベイ型の望遠鏡になる。</a:t>
            </a:r>
            <a:endParaRPr kumimoji="1" lang="en-US" altLang="ja-JP" sz="3000" dirty="0" smtClean="0"/>
          </a:p>
          <a:p>
            <a:r>
              <a:rPr lang="ja-JP" altLang="en-US" sz="3000" dirty="0" smtClean="0"/>
              <a:t>日本の天文学の多様性を維持するには、他の望遠鏡・観測装置を利用することが必須。</a:t>
            </a:r>
            <a:endParaRPr lang="en-US" altLang="ja-JP" sz="3000" dirty="0" smtClean="0"/>
          </a:p>
          <a:p>
            <a:r>
              <a:rPr lang="ja-JP" altLang="en-US" sz="3000" dirty="0" smtClean="0"/>
              <a:t>外国人研究者</a:t>
            </a:r>
            <a:r>
              <a:rPr lang="ja-JP" altLang="en-US" sz="3000" dirty="0"/>
              <a:t>に</a:t>
            </a:r>
            <a:r>
              <a:rPr lang="ja-JP" altLang="en-US" sz="3000" dirty="0" smtClean="0"/>
              <a:t>は時間交換枠で応募してもらう。これによって、現在の公募時間の</a:t>
            </a:r>
            <a:r>
              <a:rPr lang="en-US" altLang="ja-JP" sz="3000" dirty="0" smtClean="0"/>
              <a:t>20</a:t>
            </a:r>
            <a:r>
              <a:rPr lang="ja-JP" altLang="en-US" sz="3000" dirty="0" smtClean="0"/>
              <a:t>％を、他の望遠鏡を使うことで日本人研究者の実質的な観測夜数が大幅に増える。</a:t>
            </a:r>
            <a:endParaRPr lang="en-US" altLang="ja-JP" sz="3000" dirty="0" smtClean="0"/>
          </a:p>
          <a:p>
            <a:r>
              <a:rPr lang="ja-JP" altLang="en-US" sz="3000" dirty="0"/>
              <a:t>すばるに</a:t>
            </a:r>
            <a:r>
              <a:rPr lang="ja-JP" altLang="en-US" sz="3000" dirty="0" smtClean="0"/>
              <a:t>ないユニークな装置が利用可能になる。</a:t>
            </a:r>
            <a:endParaRPr lang="en-US" altLang="ja-JP" sz="3000" dirty="0" smtClean="0"/>
          </a:p>
          <a:p>
            <a:r>
              <a:rPr lang="ja-JP" altLang="en-US" sz="3000" dirty="0" smtClean="0"/>
              <a:t>南天</a:t>
            </a:r>
            <a:r>
              <a:rPr lang="ja-JP" altLang="en-US" sz="3000" dirty="0"/>
              <a:t>へ</a:t>
            </a:r>
            <a:r>
              <a:rPr lang="ja-JP" altLang="en-US" sz="3000" dirty="0" smtClean="0"/>
              <a:t>のアクセスが大幅に増える。</a:t>
            </a:r>
            <a:r>
              <a:rPr lang="en-US" altLang="ja-JP" sz="3000" dirty="0" smtClean="0"/>
              <a:t>ALMA</a:t>
            </a:r>
            <a:r>
              <a:rPr lang="ja-JP" altLang="en-US" sz="3000" dirty="0" smtClean="0"/>
              <a:t>とのより広範な連携観測が可能となる。</a:t>
            </a:r>
            <a:endParaRPr lang="en-US" altLang="ja-JP" sz="3000" dirty="0" smtClean="0"/>
          </a:p>
          <a:p>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90056"/>
            <a:ext cx="8229600" cy="1143000"/>
          </a:xfrm>
        </p:spPr>
        <p:txBody>
          <a:bodyPr>
            <a:normAutofit/>
          </a:bodyPr>
          <a:lstStyle/>
          <a:p>
            <a:r>
              <a:rPr lang="ja-JP" altLang="en-US" b="1" dirty="0" smtClean="0">
                <a:effectLst>
                  <a:outerShdw blurRad="38100" dist="38100" dir="2700000" algn="tl">
                    <a:srgbClr val="000000">
                      <a:alpha val="43137"/>
                    </a:srgbClr>
                  </a:outerShdw>
                </a:effectLst>
              </a:rPr>
              <a:t>アジア諸国との連携</a:t>
            </a:r>
            <a:endParaRPr kumimoji="1" lang="ja-JP" alt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アジア諸国・地域との連携</a:t>
            </a:r>
            <a:endParaRPr kumimoji="1" lang="ja-JP" altLang="en-US" dirty="0"/>
          </a:p>
        </p:txBody>
      </p:sp>
      <p:sp>
        <p:nvSpPr>
          <p:cNvPr id="3" name="角丸四角形 2"/>
          <p:cNvSpPr/>
          <p:nvPr/>
        </p:nvSpPr>
        <p:spPr>
          <a:xfrm>
            <a:off x="683568" y="1484784"/>
            <a:ext cx="7920880" cy="504056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韓国・台湾・中国・インドとの連携を促進する。</a:t>
            </a:r>
            <a:endParaRPr lang="en-US" altLang="ja-JP" sz="2400" b="1" dirty="0" smtClean="0">
              <a:solidFill>
                <a:schemeClr val="tx1"/>
              </a:solidFill>
            </a:endParaRPr>
          </a:p>
          <a:p>
            <a:pPr algn="ctr"/>
            <a:r>
              <a:rPr kumimoji="1" lang="ja-JP" altLang="en-US" sz="2400" b="1" dirty="0">
                <a:solidFill>
                  <a:schemeClr val="tx1"/>
                </a:solidFill>
              </a:rPr>
              <a:t>これら</a:t>
            </a:r>
            <a:r>
              <a:rPr kumimoji="1" lang="ja-JP" altLang="en-US" sz="2400" b="1" dirty="0" smtClean="0">
                <a:solidFill>
                  <a:schemeClr val="tx1"/>
                </a:solidFill>
              </a:rPr>
              <a:t>のアジア諸国は</a:t>
            </a:r>
            <a:r>
              <a:rPr kumimoji="1" lang="en-US" altLang="ja-JP" sz="2400" b="1" dirty="0" smtClean="0">
                <a:solidFill>
                  <a:schemeClr val="tx1"/>
                </a:solidFill>
              </a:rPr>
              <a:t>TMT</a:t>
            </a:r>
            <a:r>
              <a:rPr kumimoji="1" lang="ja-JP" altLang="en-US" sz="2400" b="1" dirty="0" smtClean="0">
                <a:solidFill>
                  <a:schemeClr val="tx1"/>
                </a:solidFill>
              </a:rPr>
              <a:t>・</a:t>
            </a:r>
            <a:r>
              <a:rPr kumimoji="1" lang="en-US" altLang="ja-JP" sz="2400" b="1" dirty="0" smtClean="0">
                <a:solidFill>
                  <a:schemeClr val="tx1"/>
                </a:solidFill>
              </a:rPr>
              <a:t>GMT</a:t>
            </a:r>
            <a:r>
              <a:rPr kumimoji="1" lang="ja-JP" altLang="en-US" sz="2400" b="1" dirty="0" smtClean="0">
                <a:solidFill>
                  <a:schemeClr val="tx1"/>
                </a:solidFill>
              </a:rPr>
              <a:t>の時代を目前にして、</a:t>
            </a:r>
            <a:endParaRPr kumimoji="1" lang="en-US" altLang="ja-JP" sz="2400" b="1" dirty="0" smtClean="0">
              <a:solidFill>
                <a:schemeClr val="tx1"/>
              </a:solidFill>
            </a:endParaRPr>
          </a:p>
          <a:p>
            <a:pPr algn="ctr"/>
            <a:r>
              <a:rPr lang="en-US" altLang="ja-JP" sz="2400" b="1" dirty="0" smtClean="0">
                <a:solidFill>
                  <a:schemeClr val="tx1"/>
                </a:solidFill>
              </a:rPr>
              <a:t>8-10m</a:t>
            </a:r>
            <a:r>
              <a:rPr lang="ja-JP" altLang="en-US" sz="2400" b="1" dirty="0" smtClean="0">
                <a:solidFill>
                  <a:schemeClr val="tx1"/>
                </a:solidFill>
              </a:rPr>
              <a:t>級望遠鏡へのアクセスを喫緊の課題としている。</a:t>
            </a:r>
            <a:endParaRPr lang="en-US" altLang="ja-JP" sz="2400" b="1" dirty="0" smtClean="0">
              <a:solidFill>
                <a:schemeClr val="tx1"/>
              </a:solidFill>
            </a:endParaRPr>
          </a:p>
          <a:p>
            <a:pPr algn="ctr"/>
            <a:r>
              <a:rPr kumimoji="1" lang="ja-JP" altLang="en-US" sz="2400" b="1" dirty="0">
                <a:solidFill>
                  <a:schemeClr val="tx1"/>
                </a:solidFill>
              </a:rPr>
              <a:t>共同</a:t>
            </a:r>
            <a:r>
              <a:rPr kumimoji="1" lang="ja-JP" altLang="en-US" sz="2400" b="1" dirty="0" smtClean="0">
                <a:solidFill>
                  <a:schemeClr val="tx1"/>
                </a:solidFill>
              </a:rPr>
              <a:t>研究の方向性を見極めるための</a:t>
            </a:r>
            <a:r>
              <a:rPr kumimoji="1" lang="en-US" altLang="ja-JP" sz="2400" b="1" dirty="0" smtClean="0">
                <a:solidFill>
                  <a:schemeClr val="tx1"/>
                </a:solidFill>
              </a:rPr>
              <a:t>WS</a:t>
            </a:r>
            <a:r>
              <a:rPr kumimoji="1" lang="ja-JP" altLang="en-US" sz="2400" b="1" dirty="0" smtClean="0">
                <a:solidFill>
                  <a:schemeClr val="tx1"/>
                </a:solidFill>
              </a:rPr>
              <a:t>の開催。</a:t>
            </a:r>
            <a:endParaRPr kumimoji="1" lang="en-US" altLang="ja-JP" sz="2400" b="1" dirty="0" smtClean="0">
              <a:solidFill>
                <a:schemeClr val="tx1"/>
              </a:solidFill>
            </a:endParaRPr>
          </a:p>
          <a:p>
            <a:pPr algn="ctr"/>
            <a:r>
              <a:rPr lang="ja-JP" altLang="en-US" sz="2400" b="1" dirty="0">
                <a:solidFill>
                  <a:schemeClr val="tx1"/>
                </a:solidFill>
              </a:rPr>
              <a:t>大学</a:t>
            </a:r>
            <a:r>
              <a:rPr lang="ja-JP" altLang="en-US" sz="2400" b="1" dirty="0" smtClean="0">
                <a:solidFill>
                  <a:schemeClr val="tx1"/>
                </a:solidFill>
              </a:rPr>
              <a:t>院生の教育、長期間のインターンシップ、</a:t>
            </a:r>
            <a:endParaRPr lang="en-US" altLang="ja-JP" sz="2400" b="1" dirty="0" smtClean="0">
              <a:solidFill>
                <a:schemeClr val="tx1"/>
              </a:solidFill>
            </a:endParaRPr>
          </a:p>
          <a:p>
            <a:pPr algn="ctr"/>
            <a:r>
              <a:rPr kumimoji="1" lang="ja-JP" altLang="en-US" sz="2400" b="1" dirty="0">
                <a:solidFill>
                  <a:schemeClr val="tx1"/>
                </a:solidFill>
              </a:rPr>
              <a:t>装置</a:t>
            </a:r>
            <a:r>
              <a:rPr kumimoji="1" lang="ja-JP" altLang="en-US" sz="2400" b="1" dirty="0" smtClean="0">
                <a:solidFill>
                  <a:schemeClr val="tx1"/>
                </a:solidFill>
              </a:rPr>
              <a:t>開発の指導など、積極的にハワイ観測所に</a:t>
            </a:r>
            <a:endParaRPr kumimoji="1" lang="en-US" altLang="ja-JP" sz="2400" b="1" dirty="0" smtClean="0">
              <a:solidFill>
                <a:schemeClr val="tx1"/>
              </a:solidFill>
            </a:endParaRPr>
          </a:p>
          <a:p>
            <a:pPr algn="ctr"/>
            <a:r>
              <a:rPr lang="ja-JP" altLang="en-US" sz="2400" b="1" dirty="0">
                <a:solidFill>
                  <a:schemeClr val="tx1"/>
                </a:solidFill>
              </a:rPr>
              <a:t>大学</a:t>
            </a:r>
            <a:r>
              <a:rPr lang="ja-JP" altLang="en-US" sz="2400" b="1" dirty="0" smtClean="0">
                <a:solidFill>
                  <a:schemeClr val="tx1"/>
                </a:solidFill>
              </a:rPr>
              <a:t>院生、若手研究者を受け入れる体制を</a:t>
            </a:r>
            <a:r>
              <a:rPr kumimoji="1" lang="ja-JP" altLang="en-US" sz="2400" b="1" dirty="0" smtClean="0">
                <a:solidFill>
                  <a:schemeClr val="tx1"/>
                </a:solidFill>
              </a:rPr>
              <a:t>整える。</a:t>
            </a:r>
            <a:endParaRPr kumimoji="1" lang="en-US" altLang="ja-JP" sz="2400" b="1" dirty="0" smtClean="0">
              <a:solidFill>
                <a:schemeClr val="tx1"/>
              </a:solidFill>
            </a:endParaRPr>
          </a:p>
          <a:p>
            <a:pPr algn="ctr"/>
            <a:r>
              <a:rPr lang="ja-JP" altLang="en-US" sz="2400" b="1" dirty="0" smtClean="0">
                <a:solidFill>
                  <a:schemeClr val="tx1"/>
                </a:solidFill>
              </a:rPr>
              <a:t>セメスター当たり数夜のアジア枠を創設する。</a:t>
            </a:r>
            <a:endParaRPr kumimoji="1" lang="en-US" altLang="ja-JP" sz="2400" b="1" dirty="0" smtClean="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90056"/>
            <a:ext cx="8229600" cy="1143000"/>
          </a:xfrm>
        </p:spPr>
        <p:txBody>
          <a:bodyPr>
            <a:normAutofit/>
          </a:bodyPr>
          <a:lstStyle/>
          <a:p>
            <a:r>
              <a:rPr lang="ja-JP" altLang="en-US" b="1" dirty="0" smtClean="0">
                <a:effectLst>
                  <a:outerShdw blurRad="38100" dist="38100" dir="2700000" algn="tl">
                    <a:srgbClr val="000000">
                      <a:alpha val="43137"/>
                    </a:srgbClr>
                  </a:outerShdw>
                </a:effectLst>
              </a:rPr>
              <a:t>大学院教育</a:t>
            </a:r>
            <a:endParaRPr kumimoji="1" lang="ja-JP" alt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大学院教育</a:t>
            </a:r>
            <a:endParaRPr kumimoji="1" lang="ja-JP" altLang="en-US" dirty="0"/>
          </a:p>
        </p:txBody>
      </p:sp>
      <p:sp>
        <p:nvSpPr>
          <p:cNvPr id="3" name="角丸四角形 2"/>
          <p:cNvSpPr/>
          <p:nvPr/>
        </p:nvSpPr>
        <p:spPr>
          <a:xfrm>
            <a:off x="683568" y="1484784"/>
            <a:ext cx="7920880" cy="504056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装置開発やプリジェクト観測を推進するために、大学院生が長期にわたってハワイ観測所に滞在する、</a:t>
            </a:r>
            <a:r>
              <a:rPr kumimoji="1" lang="en-US" altLang="ja-JP" sz="2400" b="1" dirty="0" smtClean="0">
                <a:solidFill>
                  <a:schemeClr val="tx1"/>
                </a:solidFill>
              </a:rPr>
              <a:t>RCUH</a:t>
            </a:r>
            <a:r>
              <a:rPr kumimoji="1" lang="ja-JP" altLang="en-US" sz="2400" b="1" dirty="0" smtClean="0">
                <a:solidFill>
                  <a:schemeClr val="tx1"/>
                </a:solidFill>
              </a:rPr>
              <a:t>を通じたインターンシップを今後とも維持する。</a:t>
            </a:r>
            <a:endParaRPr kumimoji="1" lang="en-US" altLang="ja-JP" sz="2400" b="1" dirty="0" smtClean="0">
              <a:solidFill>
                <a:schemeClr val="tx1"/>
              </a:solidFill>
            </a:endParaRPr>
          </a:p>
          <a:p>
            <a:pPr algn="ctr"/>
            <a:r>
              <a:rPr lang="ja-JP" altLang="en-US" sz="2400" b="1" dirty="0" smtClean="0">
                <a:solidFill>
                  <a:schemeClr val="tx1"/>
                </a:solidFill>
              </a:rPr>
              <a:t>大学教員</a:t>
            </a:r>
            <a:r>
              <a:rPr lang="ja-JP" altLang="en-US" sz="2400" b="1" dirty="0">
                <a:solidFill>
                  <a:schemeClr val="tx1"/>
                </a:solidFill>
              </a:rPr>
              <a:t>が行って</a:t>
            </a:r>
            <a:r>
              <a:rPr lang="ja-JP" altLang="en-US" sz="2400" b="1" dirty="0" smtClean="0">
                <a:solidFill>
                  <a:schemeClr val="tx1"/>
                </a:solidFill>
              </a:rPr>
              <a:t>いる観測的研究に学部生のときから参加できる枠組を観測所で作れないか検討する。</a:t>
            </a:r>
            <a:endParaRPr lang="en-US" altLang="ja-JP" sz="2400" b="1" dirty="0" smtClean="0">
              <a:solidFill>
                <a:schemeClr val="tx1"/>
              </a:solidFill>
            </a:endParaRPr>
          </a:p>
          <a:p>
            <a:pPr algn="ctr"/>
            <a:r>
              <a:rPr kumimoji="1" lang="ja-JP" altLang="en-US" sz="2400" b="1" dirty="0">
                <a:solidFill>
                  <a:schemeClr val="tx1"/>
                </a:solidFill>
              </a:rPr>
              <a:t>大学</a:t>
            </a:r>
            <a:r>
              <a:rPr kumimoji="1" lang="ja-JP" altLang="en-US" sz="2400" b="1" dirty="0" smtClean="0">
                <a:solidFill>
                  <a:schemeClr val="tx1"/>
                </a:solidFill>
              </a:rPr>
              <a:t>院生が観測所に数ヶ月の単位に渡って滞在し、個別の装置のアップグレードに関わる試験や、エンジニアリング観測と評価作業を行う教育プログラムを開発する。</a:t>
            </a:r>
            <a:endParaRPr kumimoji="1" lang="en-US" altLang="ja-JP" sz="2400" b="1" dirty="0" smtClean="0">
              <a:solidFill>
                <a:schemeClr val="tx1"/>
              </a:solidFill>
            </a:endParaRPr>
          </a:p>
          <a:p>
            <a:pPr algn="ctr"/>
            <a:r>
              <a:rPr kumimoji="1" lang="ja-JP" altLang="en-US" sz="2400" b="1" dirty="0" smtClean="0">
                <a:solidFill>
                  <a:schemeClr val="tx1"/>
                </a:solidFill>
              </a:rPr>
              <a:t>すばる</a:t>
            </a:r>
            <a:r>
              <a:rPr kumimoji="1" lang="en-US" altLang="ja-JP" sz="2400" b="1" dirty="0" smtClean="0">
                <a:solidFill>
                  <a:schemeClr val="tx1"/>
                </a:solidFill>
              </a:rPr>
              <a:t>R&amp;D</a:t>
            </a:r>
            <a:r>
              <a:rPr kumimoji="1" lang="ja-JP" altLang="en-US" sz="2400" b="1" dirty="0" smtClean="0">
                <a:solidFill>
                  <a:schemeClr val="tx1"/>
                </a:solidFill>
              </a:rPr>
              <a:t>経費の予算枠の復活の可能性を検討する。</a:t>
            </a:r>
            <a:endParaRPr lang="en-US" altLang="ja-JP" sz="2400" b="1" dirty="0">
              <a:solidFill>
                <a:schemeClr val="tx1"/>
              </a:solidFill>
            </a:endParaRPr>
          </a:p>
          <a:p>
            <a:pPr algn="ctr"/>
            <a:r>
              <a:rPr kumimoji="1" lang="en-US" altLang="ja-JP" sz="2400" b="1" dirty="0" smtClean="0">
                <a:solidFill>
                  <a:schemeClr val="tx1"/>
                </a:solidFill>
              </a:rPr>
              <a:t>HSC</a:t>
            </a:r>
            <a:r>
              <a:rPr kumimoji="1" lang="ja-JP" altLang="en-US" sz="2400" b="1" dirty="0" err="1" smtClean="0">
                <a:solidFill>
                  <a:schemeClr val="tx1"/>
                </a:solidFill>
              </a:rPr>
              <a:t>、</a:t>
            </a:r>
            <a:r>
              <a:rPr kumimoji="1" lang="en-US" altLang="ja-JP" sz="2400" b="1" dirty="0" smtClean="0">
                <a:solidFill>
                  <a:schemeClr val="tx1"/>
                </a:solidFill>
              </a:rPr>
              <a:t>PFS</a:t>
            </a:r>
            <a:r>
              <a:rPr kumimoji="1" lang="ja-JP" altLang="en-US" sz="2400" b="1" dirty="0" smtClean="0">
                <a:solidFill>
                  <a:schemeClr val="tx1"/>
                </a:solidFill>
              </a:rPr>
              <a:t>は国際共同研究であるが、この中での大学院生の研究テーマの確保を注意深く検討する。</a:t>
            </a:r>
            <a:endParaRPr kumimoji="1" lang="en-US" altLang="ja-JP" sz="2400" b="1" dirty="0" smtClean="0">
              <a:solidFill>
                <a:schemeClr val="tx1"/>
              </a:solidFill>
            </a:endParaRPr>
          </a:p>
          <a:p>
            <a:pPr algn="ctr"/>
            <a:r>
              <a:rPr lang="ja-JP" altLang="en-US" sz="2400" b="1" dirty="0" smtClean="0">
                <a:solidFill>
                  <a:schemeClr val="tx1"/>
                </a:solidFill>
              </a:rPr>
              <a:t>日本・アジア諸国の若手研究者を対象にした、すばる</a:t>
            </a:r>
            <a:r>
              <a:rPr lang="en-US" altLang="ja-JP" sz="2400" b="1" dirty="0" smtClean="0">
                <a:solidFill>
                  <a:schemeClr val="tx1"/>
                </a:solidFill>
              </a:rPr>
              <a:t>PDF</a:t>
            </a:r>
            <a:r>
              <a:rPr lang="ja-JP" altLang="en-US" sz="2400" b="1" dirty="0" smtClean="0">
                <a:solidFill>
                  <a:schemeClr val="tx1"/>
                </a:solidFill>
              </a:rPr>
              <a:t>を創設し、観測所での研究活動を更に促進する。</a:t>
            </a:r>
            <a:endParaRPr kumimoji="1" lang="en-US" altLang="ja-JP" sz="2400" b="1" dirty="0" smtClean="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5400000">
            <a:off x="1473771" y="-897342"/>
            <a:ext cx="6188710" cy="8648707"/>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mericathebeautifulconspiracy.com/images/kea.jpg"/>
          <p:cNvPicPr>
            <a:picLocks noChangeAspect="1" noChangeArrowheads="1"/>
          </p:cNvPicPr>
          <p:nvPr/>
        </p:nvPicPr>
        <p:blipFill>
          <a:blip r:embed="rId2" cstate="print"/>
          <a:srcRect/>
          <a:stretch>
            <a:fillRect/>
          </a:stretch>
        </p:blipFill>
        <p:spPr bwMode="auto">
          <a:xfrm>
            <a:off x="-240059" y="-27384"/>
            <a:ext cx="9636595" cy="6885384"/>
          </a:xfrm>
          <a:prstGeom prst="rect">
            <a:avLst/>
          </a:prstGeom>
          <a:noFill/>
        </p:spPr>
      </p:pic>
      <p:sp>
        <p:nvSpPr>
          <p:cNvPr id="4" name="タイトル 3"/>
          <p:cNvSpPr>
            <a:spLocks noGrp="1"/>
          </p:cNvSpPr>
          <p:nvPr>
            <p:ph type="title"/>
          </p:nvPr>
        </p:nvSpPr>
        <p:spPr/>
        <p:txBody>
          <a:bodyPr/>
          <a:lstStyle/>
          <a:p>
            <a:r>
              <a:rPr kumimoji="1" lang="ja-JP" altLang="en-US" b="1" dirty="0" smtClean="0">
                <a:effectLst>
                  <a:outerShdw blurRad="38100" dist="38100" dir="2700000" algn="tl">
                    <a:srgbClr val="000000">
                      <a:alpha val="43137"/>
                    </a:srgbClr>
                  </a:outerShdw>
                </a:effectLst>
              </a:rPr>
              <a:t>マウナケア国際天文台</a:t>
            </a:r>
            <a:endParaRPr kumimoji="1" lang="ja-JP" altLang="en-US" b="1" dirty="0">
              <a:effectLst>
                <a:outerShdw blurRad="38100" dist="38100" dir="2700000" algn="tl">
                  <a:srgbClr val="000000">
                    <a:alpha val="43137"/>
                  </a:srgbClr>
                </a:outerShdw>
              </a:effectLst>
            </a:endParaRPr>
          </a:p>
        </p:txBody>
      </p:sp>
      <p:sp>
        <p:nvSpPr>
          <p:cNvPr id="7" name="角丸四角形 6"/>
          <p:cNvSpPr/>
          <p:nvPr/>
        </p:nvSpPr>
        <p:spPr>
          <a:xfrm>
            <a:off x="3851920" y="3068960"/>
            <a:ext cx="1562472" cy="1130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t>TMT(30m)</a:t>
            </a:r>
          </a:p>
          <a:p>
            <a:pPr algn="ctr"/>
            <a:r>
              <a:rPr lang="ja-JP" altLang="en-US" b="1" dirty="0" smtClean="0"/>
              <a:t>大口径、高解像</a:t>
            </a:r>
            <a:endParaRPr kumimoji="1" lang="ja-JP" altLang="en-US" b="1" dirty="0"/>
          </a:p>
        </p:txBody>
      </p:sp>
      <p:sp>
        <p:nvSpPr>
          <p:cNvPr id="8" name="角丸四角形 7"/>
          <p:cNvSpPr/>
          <p:nvPr/>
        </p:nvSpPr>
        <p:spPr>
          <a:xfrm>
            <a:off x="6012160" y="1484784"/>
            <a:ext cx="2664296" cy="20162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effectLst>
                  <a:outerShdw blurRad="38100" dist="38100" dir="2700000" algn="tl">
                    <a:srgbClr val="000000">
                      <a:alpha val="43137"/>
                    </a:srgbClr>
                  </a:outerShdw>
                </a:effectLst>
              </a:rPr>
              <a:t>すばる</a:t>
            </a:r>
            <a:r>
              <a:rPr kumimoji="1" lang="en-US" altLang="ja-JP" sz="2800" b="1" dirty="0" smtClean="0">
                <a:effectLst>
                  <a:outerShdw blurRad="38100" dist="38100" dir="2700000" algn="tl">
                    <a:srgbClr val="000000">
                      <a:alpha val="43137"/>
                    </a:srgbClr>
                  </a:outerShdw>
                </a:effectLst>
              </a:rPr>
              <a:t>(8m)</a:t>
            </a:r>
          </a:p>
          <a:p>
            <a:pPr algn="ctr"/>
            <a:r>
              <a:rPr lang="ja-JP" altLang="en-US" sz="2800" b="1" dirty="0" smtClean="0">
                <a:effectLst>
                  <a:outerShdw blurRad="38100" dist="38100" dir="2700000" algn="tl">
                    <a:srgbClr val="000000">
                      <a:alpha val="43137"/>
                    </a:srgbClr>
                  </a:outerShdw>
                </a:effectLst>
              </a:rPr>
              <a:t>広視野</a:t>
            </a:r>
            <a:endParaRPr kumimoji="1" lang="ja-JP" altLang="en-US" sz="2800" b="1" dirty="0">
              <a:effectLst>
                <a:outerShdw blurRad="38100" dist="38100" dir="2700000" algn="tl">
                  <a:srgbClr val="000000">
                    <a:alpha val="43137"/>
                  </a:srgbClr>
                </a:outerShdw>
              </a:effectLst>
            </a:endParaRPr>
          </a:p>
        </p:txBody>
      </p:sp>
      <p:sp>
        <p:nvSpPr>
          <p:cNvPr id="9" name="角丸四角形 8"/>
          <p:cNvSpPr/>
          <p:nvPr/>
        </p:nvSpPr>
        <p:spPr>
          <a:xfrm>
            <a:off x="6012160" y="4293096"/>
            <a:ext cx="2664296" cy="20162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effectLst>
                  <a:outerShdw blurRad="38100" dist="38100" dir="2700000" algn="tl">
                    <a:srgbClr val="000000">
                      <a:alpha val="43137"/>
                    </a:srgbClr>
                  </a:outerShdw>
                </a:effectLst>
              </a:rPr>
              <a:t>Keck(10m×2)</a:t>
            </a:r>
            <a:r>
              <a:rPr lang="ja-JP" altLang="en-US" sz="2800" b="1" dirty="0" smtClean="0">
                <a:effectLst>
                  <a:outerShdw blurRad="38100" dist="38100" dir="2700000" algn="tl">
                    <a:srgbClr val="000000">
                      <a:alpha val="43137"/>
                    </a:srgbClr>
                  </a:outerShdw>
                </a:effectLst>
              </a:rPr>
              <a:t>多様性</a:t>
            </a:r>
            <a:endParaRPr kumimoji="1" lang="ja-JP" altLang="en-US" sz="2800" b="1" dirty="0">
              <a:effectLst>
                <a:outerShdw blurRad="38100" dist="38100" dir="2700000" algn="tl">
                  <a:srgbClr val="000000">
                    <a:alpha val="43137"/>
                  </a:srgbClr>
                </a:outerShdw>
              </a:effectLst>
            </a:endParaRPr>
          </a:p>
        </p:txBody>
      </p:sp>
      <p:sp>
        <p:nvSpPr>
          <p:cNvPr id="10" name="角丸四角形 9"/>
          <p:cNvSpPr/>
          <p:nvPr/>
        </p:nvSpPr>
        <p:spPr>
          <a:xfrm>
            <a:off x="539552" y="1484784"/>
            <a:ext cx="2664296" cy="20162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err="1" smtClean="0">
                <a:effectLst>
                  <a:outerShdw blurRad="38100" dist="38100" dir="2700000" algn="tl">
                    <a:srgbClr val="000000">
                      <a:alpha val="43137"/>
                    </a:srgbClr>
                  </a:outerShdw>
                </a:effectLst>
              </a:rPr>
              <a:t>ngCFHT</a:t>
            </a:r>
            <a:r>
              <a:rPr lang="en-US" altLang="ja-JP" sz="2800" b="1" dirty="0" smtClean="0">
                <a:effectLst>
                  <a:outerShdw blurRad="38100" dist="38100" dir="2700000" algn="tl">
                    <a:srgbClr val="000000">
                      <a:alpha val="43137"/>
                    </a:srgbClr>
                  </a:outerShdw>
                </a:effectLst>
              </a:rPr>
              <a:t>(8m)</a:t>
            </a:r>
            <a:endParaRPr kumimoji="1" lang="en-US" altLang="ja-JP" sz="2800" b="1" dirty="0" smtClean="0">
              <a:effectLst>
                <a:outerShdw blurRad="38100" dist="38100" dir="2700000" algn="tl">
                  <a:srgbClr val="000000">
                    <a:alpha val="43137"/>
                  </a:srgbClr>
                </a:outerShdw>
              </a:effectLst>
            </a:endParaRPr>
          </a:p>
          <a:p>
            <a:pPr algn="ctr"/>
            <a:r>
              <a:rPr lang="ja-JP" altLang="en-US" sz="2800" b="1" dirty="0" smtClean="0">
                <a:effectLst>
                  <a:outerShdw blurRad="38100" dist="38100" dir="2700000" algn="tl">
                    <a:srgbClr val="000000">
                      <a:alpha val="43137"/>
                    </a:srgbClr>
                  </a:outerShdw>
                </a:effectLst>
              </a:rPr>
              <a:t>高分散</a:t>
            </a:r>
            <a:endParaRPr kumimoji="1" lang="ja-JP" altLang="en-US" sz="2800" b="1" dirty="0">
              <a:effectLst>
                <a:outerShdw blurRad="38100" dist="38100" dir="2700000" algn="tl">
                  <a:srgbClr val="000000">
                    <a:alpha val="43137"/>
                  </a:srgbClr>
                </a:outerShdw>
              </a:effectLst>
            </a:endParaRPr>
          </a:p>
        </p:txBody>
      </p:sp>
      <p:sp>
        <p:nvSpPr>
          <p:cNvPr id="11" name="角丸四角形 10"/>
          <p:cNvSpPr/>
          <p:nvPr/>
        </p:nvSpPr>
        <p:spPr>
          <a:xfrm>
            <a:off x="539552" y="4293096"/>
            <a:ext cx="2664296" cy="20162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effectLst>
                  <a:outerShdw blurRad="38100" dist="38100" dir="2700000" algn="tl">
                    <a:srgbClr val="000000">
                      <a:alpha val="43137"/>
                    </a:srgbClr>
                  </a:outerShdw>
                </a:effectLst>
              </a:rPr>
              <a:t>Gemini</a:t>
            </a:r>
            <a:r>
              <a:rPr kumimoji="1" lang="ja-JP" altLang="en-US" sz="2800" b="1" dirty="0" smtClean="0">
                <a:effectLst>
                  <a:outerShdw blurRad="38100" dist="38100" dir="2700000" algn="tl">
                    <a:srgbClr val="000000">
                      <a:alpha val="43137"/>
                    </a:srgbClr>
                  </a:outerShdw>
                </a:effectLst>
              </a:rPr>
              <a:t>（８</a:t>
            </a:r>
            <a:r>
              <a:rPr kumimoji="1" lang="en-US" altLang="ja-JP" sz="2800" b="1" dirty="0" smtClean="0">
                <a:effectLst>
                  <a:outerShdw blurRad="38100" dist="38100" dir="2700000" algn="tl">
                    <a:srgbClr val="000000">
                      <a:alpha val="43137"/>
                    </a:srgbClr>
                  </a:outerShdw>
                </a:effectLst>
              </a:rPr>
              <a:t>m</a:t>
            </a:r>
            <a:r>
              <a:rPr kumimoji="1" lang="ja-JP" altLang="en-US" sz="2800" b="1" dirty="0" smtClean="0">
                <a:effectLst>
                  <a:outerShdw blurRad="38100" dist="38100" dir="2700000" algn="tl">
                    <a:srgbClr val="000000">
                      <a:alpha val="43137"/>
                    </a:srgbClr>
                  </a:outerShdw>
                </a:effectLst>
              </a:rPr>
              <a:t>）</a:t>
            </a:r>
            <a:endParaRPr kumimoji="1" lang="en-US" altLang="ja-JP" sz="2800" b="1" dirty="0" smtClean="0">
              <a:effectLst>
                <a:outerShdw blurRad="38100" dist="38100" dir="2700000" algn="tl">
                  <a:srgbClr val="000000">
                    <a:alpha val="43137"/>
                  </a:srgbClr>
                </a:outerShdw>
              </a:effectLst>
            </a:endParaRPr>
          </a:p>
          <a:p>
            <a:pPr algn="ctr"/>
            <a:r>
              <a:rPr lang="ja-JP" altLang="en-US" sz="2800" b="1" dirty="0" smtClean="0">
                <a:effectLst>
                  <a:outerShdw blurRad="38100" dist="38100" dir="2700000" algn="tl">
                    <a:srgbClr val="000000">
                      <a:alpha val="43137"/>
                    </a:srgbClr>
                  </a:outerShdw>
                </a:effectLst>
              </a:rPr>
              <a:t>機敏性</a:t>
            </a:r>
            <a:endParaRPr kumimoji="1" lang="ja-JP" altLang="en-US" sz="2800" b="1" dirty="0">
              <a:effectLst>
                <a:outerShdw blurRad="38100" dist="38100" dir="2700000" algn="tl">
                  <a:srgbClr val="000000">
                    <a:alpha val="43137"/>
                  </a:srgbClr>
                </a:outerShdw>
              </a:effectLst>
            </a:endParaRPr>
          </a:p>
        </p:txBody>
      </p:sp>
      <p:sp>
        <p:nvSpPr>
          <p:cNvPr id="12" name="テキスト ボックス 11"/>
          <p:cNvSpPr txBox="1"/>
          <p:nvPr/>
        </p:nvSpPr>
        <p:spPr>
          <a:xfrm>
            <a:off x="3347864" y="4797152"/>
            <a:ext cx="2476960" cy="1200329"/>
          </a:xfrm>
          <a:prstGeom prst="rect">
            <a:avLst/>
          </a:prstGeom>
          <a:noFill/>
        </p:spPr>
        <p:txBody>
          <a:bodyPr wrap="none" rtlCol="0">
            <a:spAutoFit/>
          </a:bodyPr>
          <a:lstStyle/>
          <a:p>
            <a:pPr algn="ctr"/>
            <a:r>
              <a:rPr kumimoji="1" lang="ja-JP" altLang="en-US" sz="2400" b="1" dirty="0" smtClean="0">
                <a:solidFill>
                  <a:schemeClr val="bg1"/>
                </a:solidFill>
              </a:rPr>
              <a:t>役割分担による</a:t>
            </a:r>
            <a:endParaRPr kumimoji="1" lang="en-US" altLang="ja-JP" sz="2400" b="1" dirty="0" smtClean="0">
              <a:solidFill>
                <a:schemeClr val="bg1"/>
              </a:solidFill>
            </a:endParaRPr>
          </a:p>
          <a:p>
            <a:pPr algn="ctr"/>
            <a:r>
              <a:rPr kumimoji="1" lang="ja-JP" altLang="en-US" sz="2400" b="1" dirty="0" smtClean="0">
                <a:solidFill>
                  <a:schemeClr val="bg1"/>
                </a:solidFill>
              </a:rPr>
              <a:t>多角的研究</a:t>
            </a:r>
            <a:endParaRPr kumimoji="1" lang="en-US" altLang="ja-JP" sz="2400" b="1" dirty="0" smtClean="0">
              <a:solidFill>
                <a:schemeClr val="bg1"/>
              </a:solidFill>
            </a:endParaRPr>
          </a:p>
          <a:p>
            <a:pPr algn="ctr"/>
            <a:r>
              <a:rPr kumimoji="1" lang="ja-JP" altLang="en-US" sz="2400" b="1" dirty="0" smtClean="0">
                <a:solidFill>
                  <a:schemeClr val="bg1"/>
                </a:solidFill>
              </a:rPr>
              <a:t>リソースの共有化</a:t>
            </a:r>
            <a:endParaRPr kumimoji="1" lang="ja-JP"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2000"/>
                                        <p:tgtEl>
                                          <p:spTgt spid="12">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2000"/>
                                        <p:tgtEl>
                                          <p:spTgt spid="12">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マウナケア国際天文台構想</a:t>
            </a:r>
            <a:endParaRPr kumimoji="1" lang="ja-JP" altLang="en-US" dirty="0"/>
          </a:p>
        </p:txBody>
      </p:sp>
      <p:sp>
        <p:nvSpPr>
          <p:cNvPr id="3" name="角丸四角形 2"/>
          <p:cNvSpPr/>
          <p:nvPr/>
        </p:nvSpPr>
        <p:spPr>
          <a:xfrm>
            <a:off x="683568" y="1484784"/>
            <a:ext cx="7920880" cy="50405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tx1"/>
                </a:solidFill>
              </a:rPr>
              <a:t>TMT</a:t>
            </a:r>
            <a:r>
              <a:rPr lang="ja-JP" altLang="en-US" sz="2400" b="1" dirty="0" smtClean="0">
                <a:solidFill>
                  <a:schemeClr val="tx1"/>
                </a:solidFill>
              </a:rPr>
              <a:t>・</a:t>
            </a:r>
            <a:r>
              <a:rPr lang="en-US" altLang="ja-JP" sz="2400" b="1" dirty="0" smtClean="0">
                <a:solidFill>
                  <a:schemeClr val="tx1"/>
                </a:solidFill>
              </a:rPr>
              <a:t>Subaru</a:t>
            </a:r>
            <a:r>
              <a:rPr lang="ja-JP" altLang="en-US" sz="2400" b="1" dirty="0" smtClean="0">
                <a:solidFill>
                  <a:schemeClr val="tx1"/>
                </a:solidFill>
              </a:rPr>
              <a:t>・</a:t>
            </a:r>
            <a:r>
              <a:rPr lang="en-US" altLang="ja-JP" sz="2400" b="1" dirty="0" smtClean="0">
                <a:solidFill>
                  <a:schemeClr val="tx1"/>
                </a:solidFill>
              </a:rPr>
              <a:t>Keck</a:t>
            </a:r>
            <a:r>
              <a:rPr lang="ja-JP" altLang="en-US" sz="2400" b="1" dirty="0" smtClean="0">
                <a:solidFill>
                  <a:schemeClr val="tx1"/>
                </a:solidFill>
              </a:rPr>
              <a:t>・</a:t>
            </a:r>
            <a:r>
              <a:rPr lang="en-US" altLang="ja-JP" sz="2400" b="1" dirty="0" smtClean="0">
                <a:solidFill>
                  <a:schemeClr val="tx1"/>
                </a:solidFill>
              </a:rPr>
              <a:t>Gemini</a:t>
            </a:r>
            <a:r>
              <a:rPr lang="ja-JP" altLang="en-US" sz="2400" b="1" dirty="0" smtClean="0">
                <a:solidFill>
                  <a:schemeClr val="tx1"/>
                </a:solidFill>
              </a:rPr>
              <a:t>・</a:t>
            </a:r>
            <a:r>
              <a:rPr lang="en-US" altLang="ja-JP" sz="2400" b="1" dirty="0" err="1" smtClean="0">
                <a:solidFill>
                  <a:schemeClr val="tx1"/>
                </a:solidFill>
              </a:rPr>
              <a:t>ngCFHT</a:t>
            </a:r>
            <a:endParaRPr lang="en-US" altLang="ja-JP" sz="2400" b="1" dirty="0" smtClean="0">
              <a:solidFill>
                <a:schemeClr val="tx1"/>
              </a:solidFill>
            </a:endParaRPr>
          </a:p>
          <a:p>
            <a:pPr algn="ctr"/>
            <a:endParaRPr lang="en-US" altLang="ja-JP" sz="2400" b="1" dirty="0" smtClean="0">
              <a:solidFill>
                <a:schemeClr val="tx1"/>
              </a:solidFill>
            </a:endParaRPr>
          </a:p>
          <a:p>
            <a:pPr algn="ctr"/>
            <a:r>
              <a:rPr kumimoji="1" lang="ja-JP" altLang="en-US" sz="2400" b="1" dirty="0">
                <a:solidFill>
                  <a:schemeClr val="tx1"/>
                </a:solidFill>
              </a:rPr>
              <a:t>国際天</a:t>
            </a:r>
            <a:r>
              <a:rPr kumimoji="1" lang="ja-JP" altLang="en-US" sz="2400" b="1" dirty="0" smtClean="0">
                <a:solidFill>
                  <a:schemeClr val="tx1"/>
                </a:solidFill>
              </a:rPr>
              <a:t>文台として共同運用</a:t>
            </a:r>
            <a:endParaRPr kumimoji="1" lang="en-US" altLang="ja-JP" sz="2400" b="1" dirty="0" smtClean="0">
              <a:solidFill>
                <a:schemeClr val="tx1"/>
              </a:solidFill>
            </a:endParaRPr>
          </a:p>
          <a:p>
            <a:pPr algn="ctr"/>
            <a:r>
              <a:rPr lang="ja-JP" altLang="en-US" sz="2400" b="1" dirty="0">
                <a:solidFill>
                  <a:schemeClr val="tx1"/>
                </a:solidFill>
              </a:rPr>
              <a:t>天文</a:t>
            </a:r>
            <a:r>
              <a:rPr lang="ja-JP" altLang="en-US" sz="2400" b="1" dirty="0" smtClean="0">
                <a:solidFill>
                  <a:schemeClr val="tx1"/>
                </a:solidFill>
              </a:rPr>
              <a:t>研究者が多数滞在する国際科学センター</a:t>
            </a:r>
            <a:endParaRPr lang="en-US" altLang="ja-JP" sz="2400" b="1" dirty="0" smtClean="0">
              <a:solidFill>
                <a:schemeClr val="tx1"/>
              </a:solidFill>
            </a:endParaRPr>
          </a:p>
          <a:p>
            <a:pPr algn="ctr"/>
            <a:r>
              <a:rPr kumimoji="1" lang="ja-JP" altLang="en-US" sz="2400" b="1" dirty="0" smtClean="0">
                <a:solidFill>
                  <a:schemeClr val="tx1"/>
                </a:solidFill>
              </a:rPr>
              <a:t>装置の共同開発</a:t>
            </a:r>
            <a:endParaRPr kumimoji="1" lang="en-US" altLang="ja-JP" sz="2400" b="1" dirty="0" smtClean="0">
              <a:solidFill>
                <a:schemeClr val="tx1"/>
              </a:solidFill>
            </a:endParaRPr>
          </a:p>
          <a:p>
            <a:pPr algn="ctr"/>
            <a:r>
              <a:rPr kumimoji="1" lang="ja-JP" altLang="en-US" sz="2400" b="1" dirty="0" smtClean="0">
                <a:solidFill>
                  <a:schemeClr val="tx1"/>
                </a:solidFill>
              </a:rPr>
              <a:t>観測機能の分化</a:t>
            </a:r>
            <a:endParaRPr kumimoji="1" lang="en-US" altLang="ja-JP" sz="2400" b="1" dirty="0" smtClean="0">
              <a:solidFill>
                <a:schemeClr val="tx1"/>
              </a:solidFill>
            </a:endParaRPr>
          </a:p>
          <a:p>
            <a:pPr algn="ctr"/>
            <a:r>
              <a:rPr lang="ja-JP" altLang="en-US" sz="2400" b="1" dirty="0" smtClean="0">
                <a:solidFill>
                  <a:schemeClr val="tx1"/>
                </a:solidFill>
              </a:rPr>
              <a:t>人的資源の再配分、スリム化</a:t>
            </a:r>
            <a:endParaRPr lang="en-US" altLang="ja-JP" sz="2400" b="1" dirty="0" smtClean="0">
              <a:solidFill>
                <a:schemeClr val="tx1"/>
              </a:solidFill>
            </a:endParaRPr>
          </a:p>
          <a:p>
            <a:pPr algn="ctr"/>
            <a:r>
              <a:rPr kumimoji="1" lang="ja-JP" altLang="en-US" sz="2400" b="1" dirty="0" smtClean="0">
                <a:solidFill>
                  <a:schemeClr val="tx1"/>
                </a:solidFill>
              </a:rPr>
              <a:t>共通のプロポーザル仕様、公募の仕組み</a:t>
            </a:r>
            <a:endParaRPr kumimoji="1" lang="en-US" altLang="ja-JP" sz="2400" b="1" dirty="0" smtClean="0">
              <a:solidFill>
                <a:schemeClr val="tx1"/>
              </a:solidFill>
            </a:endParaRPr>
          </a:p>
          <a:p>
            <a:pPr algn="ctr"/>
            <a:r>
              <a:rPr lang="ja-JP" altLang="en-US" sz="2400" b="1" dirty="0" smtClean="0">
                <a:solidFill>
                  <a:schemeClr val="tx1"/>
                </a:solidFill>
              </a:rPr>
              <a:t>国際スタッフの養成・流動化・異文化障壁の解消</a:t>
            </a:r>
            <a:endParaRPr lang="en-US" altLang="ja-JP" sz="2400" b="1"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90056"/>
            <a:ext cx="8229600" cy="1143000"/>
          </a:xfrm>
        </p:spPr>
        <p:txBody>
          <a:bodyPr/>
          <a:lstStyle/>
          <a:p>
            <a:r>
              <a:rPr lang="ja-JP" altLang="en-US" b="1" dirty="0">
                <a:effectLst>
                  <a:outerShdw blurRad="38100" dist="38100" dir="2700000" algn="tl">
                    <a:srgbClr val="000000">
                      <a:alpha val="43137"/>
                    </a:srgbClr>
                  </a:outerShdw>
                </a:effectLst>
              </a:rPr>
              <a:t>すばる</a:t>
            </a:r>
            <a:r>
              <a:rPr lang="ja-JP" altLang="en-US" b="1" dirty="0" smtClean="0">
                <a:effectLst>
                  <a:outerShdw blurRad="38100" dist="38100" dir="2700000" algn="tl">
                    <a:srgbClr val="000000">
                      <a:alpha val="43137"/>
                    </a:srgbClr>
                  </a:outerShdw>
                </a:effectLst>
              </a:rPr>
              <a:t>の観測装置</a:t>
            </a:r>
            <a:endParaRPr kumimoji="1" lang="ja-JP" alt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12728" r="12728"/>
          <a:stretch>
            <a:fillRect/>
          </a:stretch>
        </p:blipFill>
        <p:spPr bwMode="auto">
          <a:xfrm>
            <a:off x="412313" y="332656"/>
            <a:ext cx="8336151" cy="6287631"/>
          </a:xfrm>
          <a:prstGeom prst="rect">
            <a:avLst/>
          </a:prstGeom>
          <a:noFill/>
          <a:ln w="9525">
            <a:noFill/>
            <a:miter lim="800000"/>
            <a:headEnd/>
            <a:tailEnd/>
          </a:ln>
        </p:spPr>
      </p:pic>
      <p:sp>
        <p:nvSpPr>
          <p:cNvPr id="4" name="テキスト ボックス 3"/>
          <p:cNvSpPr txBox="1"/>
          <p:nvPr/>
        </p:nvSpPr>
        <p:spPr>
          <a:xfrm>
            <a:off x="1763688" y="1196752"/>
            <a:ext cx="906017" cy="523220"/>
          </a:xfrm>
          <a:prstGeom prst="rect">
            <a:avLst/>
          </a:prstGeom>
          <a:noFill/>
        </p:spPr>
        <p:txBody>
          <a:bodyPr wrap="none" rtlCol="0">
            <a:spAutoFit/>
          </a:bodyPr>
          <a:lstStyle/>
          <a:p>
            <a:r>
              <a:rPr lang="ja-JP" altLang="en-US" sz="2800" b="1" dirty="0"/>
              <a:t>現状</a:t>
            </a:r>
            <a:endParaRPr kumimoji="1" lang="ja-JP" altLang="en-US"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12728" r="12728"/>
          <a:stretch>
            <a:fillRect/>
          </a:stretch>
        </p:blipFill>
        <p:spPr bwMode="auto">
          <a:xfrm>
            <a:off x="323528" y="260648"/>
            <a:ext cx="8411118" cy="6343758"/>
          </a:xfrm>
          <a:prstGeom prst="rect">
            <a:avLst/>
          </a:prstGeom>
          <a:noFill/>
          <a:ln w="9525">
            <a:noFill/>
            <a:miter lim="800000"/>
            <a:headEnd/>
            <a:tailEnd/>
          </a:ln>
        </p:spPr>
      </p:pic>
      <p:sp>
        <p:nvSpPr>
          <p:cNvPr id="4" name="テキスト ボックス 3"/>
          <p:cNvSpPr txBox="1"/>
          <p:nvPr/>
        </p:nvSpPr>
        <p:spPr>
          <a:xfrm>
            <a:off x="887774" y="1124744"/>
            <a:ext cx="2892138" cy="954107"/>
          </a:xfrm>
          <a:prstGeom prst="rect">
            <a:avLst/>
          </a:prstGeom>
          <a:noFill/>
        </p:spPr>
        <p:txBody>
          <a:bodyPr wrap="none" rtlCol="0">
            <a:spAutoFit/>
          </a:bodyPr>
          <a:lstStyle/>
          <a:p>
            <a:pPr algn="ctr"/>
            <a:r>
              <a:rPr lang="ja-JP" altLang="en-US" sz="2800" b="1" dirty="0"/>
              <a:t>将来的</a:t>
            </a:r>
            <a:r>
              <a:rPr lang="ja-JP" altLang="en-US" sz="2800" b="1" dirty="0" smtClean="0"/>
              <a:t>には</a:t>
            </a:r>
            <a:endParaRPr lang="en-US" altLang="ja-JP" sz="2800" b="1" dirty="0" smtClean="0"/>
          </a:p>
          <a:p>
            <a:pPr algn="ctr"/>
            <a:r>
              <a:rPr lang="ja-JP" altLang="en-US" sz="2800" b="1" dirty="0" smtClean="0"/>
              <a:t>（</a:t>
            </a:r>
            <a:r>
              <a:rPr lang="en-US" altLang="ja-JP" sz="2800" b="1" dirty="0" smtClean="0"/>
              <a:t>PI</a:t>
            </a:r>
            <a:r>
              <a:rPr lang="ja-JP" altLang="en-US" sz="2800" b="1" dirty="0" smtClean="0"/>
              <a:t>装置を除いて）</a:t>
            </a:r>
            <a:endParaRPr kumimoji="1" lang="ja-JP" altLang="en-US" sz="2800" b="1" dirty="0"/>
          </a:p>
        </p:txBody>
      </p:sp>
      <p:sp>
        <p:nvSpPr>
          <p:cNvPr id="5" name="テキスト ボックス 4"/>
          <p:cNvSpPr txBox="1"/>
          <p:nvPr/>
        </p:nvSpPr>
        <p:spPr>
          <a:xfrm>
            <a:off x="539552" y="3861048"/>
            <a:ext cx="926857" cy="707886"/>
          </a:xfrm>
          <a:prstGeom prst="rect">
            <a:avLst/>
          </a:prstGeom>
          <a:noFill/>
        </p:spPr>
        <p:txBody>
          <a:bodyPr wrap="none" rtlCol="0">
            <a:spAutoFit/>
          </a:bodyPr>
          <a:lstStyle/>
          <a:p>
            <a:r>
              <a:rPr kumimoji="1" lang="en-US" altLang="ja-JP" sz="2000" b="1" strike="sngStrike" dirty="0" smtClean="0">
                <a:latin typeface="Times" pitchFamily="18" charset="0"/>
                <a:cs typeface="Times" pitchFamily="18" charset="0"/>
              </a:rPr>
              <a:t>IRCS</a:t>
            </a:r>
          </a:p>
          <a:p>
            <a:r>
              <a:rPr lang="en-US" altLang="ja-JP" sz="2000" b="1" dirty="0" err="1" smtClean="0">
                <a:latin typeface="Times" pitchFamily="18" charset="0"/>
                <a:cs typeface="Times" pitchFamily="18" charset="0"/>
              </a:rPr>
              <a:t>ngIRC</a:t>
            </a:r>
            <a:endParaRPr kumimoji="1" lang="ja-JP" altLang="en-US" sz="2000" b="1" dirty="0">
              <a:latin typeface="Times" pitchFamily="18" charset="0"/>
              <a:cs typeface="Times"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90056"/>
            <a:ext cx="8229600" cy="1143000"/>
          </a:xfrm>
        </p:spPr>
        <p:txBody>
          <a:bodyPr/>
          <a:lstStyle/>
          <a:p>
            <a:r>
              <a:rPr lang="ja-JP" altLang="en-US" b="1" dirty="0">
                <a:effectLst>
                  <a:outerShdw blurRad="38100" dist="38100" dir="2700000" algn="tl">
                    <a:srgbClr val="000000">
                      <a:alpha val="43137"/>
                    </a:srgbClr>
                  </a:outerShdw>
                </a:effectLst>
              </a:rPr>
              <a:t>すばる</a:t>
            </a:r>
            <a:r>
              <a:rPr lang="ja-JP" altLang="en-US" b="1" dirty="0" smtClean="0">
                <a:effectLst>
                  <a:outerShdw blurRad="38100" dist="38100" dir="2700000" algn="tl">
                    <a:srgbClr val="000000">
                      <a:alpha val="43137"/>
                    </a:srgbClr>
                  </a:outerShdw>
                </a:effectLst>
              </a:rPr>
              <a:t>の運用形態</a:t>
            </a:r>
            <a:endParaRPr kumimoji="1" lang="ja-JP" alt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effectLst>
                  <a:outerShdw blurRad="38100" dist="38100" dir="2700000" algn="tl">
                    <a:srgbClr val="000000">
                      <a:alpha val="43137"/>
                    </a:srgbClr>
                  </a:outerShdw>
                </a:effectLst>
              </a:rPr>
              <a:t>すばるの観測装置</a:t>
            </a:r>
            <a:endParaRPr kumimoji="1" lang="ja-JP" altLang="en-US" b="1" dirty="0">
              <a:effectLst>
                <a:outerShdw blurRad="38100" dist="38100" dir="2700000" algn="tl">
                  <a:srgbClr val="000000">
                    <a:alpha val="43137"/>
                  </a:srgbClr>
                </a:outerShdw>
              </a:effectLst>
            </a:endParaRPr>
          </a:p>
        </p:txBody>
      </p:sp>
      <p:sp>
        <p:nvSpPr>
          <p:cNvPr id="3" name="コンテンツ プレースホルダ 2"/>
          <p:cNvSpPr>
            <a:spLocks noGrp="1"/>
          </p:cNvSpPr>
          <p:nvPr>
            <p:ph idx="1"/>
          </p:nvPr>
        </p:nvSpPr>
        <p:spPr/>
        <p:txBody>
          <a:bodyPr>
            <a:normAutofit lnSpcReduction="10000"/>
          </a:bodyPr>
          <a:lstStyle/>
          <a:p>
            <a:r>
              <a:rPr kumimoji="1" lang="ja-JP" altLang="en-US" sz="2800" dirty="0" smtClean="0"/>
              <a:t>現在観測所では全ての装置に電源を入れ、保守を行い、</a:t>
            </a:r>
            <a:r>
              <a:rPr lang="ja-JP" altLang="en-US" sz="2800" dirty="0" smtClean="0"/>
              <a:t>いつでも運用に供することができるようにしている。しかしながら、これは所員への負担が大きい。</a:t>
            </a:r>
            <a:endParaRPr lang="en-US" altLang="ja-JP" sz="2800" dirty="0" smtClean="0"/>
          </a:p>
          <a:p>
            <a:endParaRPr lang="en-US" altLang="ja-JP" sz="2800" dirty="0" smtClean="0"/>
          </a:p>
          <a:p>
            <a:r>
              <a:rPr lang="ja-JP" altLang="en-US" sz="2800" dirty="0" smtClean="0"/>
              <a:t>人的資源、資金とも限られているので、同様のサイエンスが可能であるならば、他のマウナケア望遠鏡の使用を促す。</a:t>
            </a:r>
            <a:endParaRPr lang="en-US" altLang="ja-JP" sz="2800" dirty="0" smtClean="0"/>
          </a:p>
          <a:p>
            <a:endParaRPr lang="en-US" altLang="ja-JP" sz="2800" dirty="0" smtClean="0"/>
          </a:p>
          <a:p>
            <a:r>
              <a:rPr kumimoji="1" lang="ja-JP" altLang="en-US" sz="2800" dirty="0" smtClean="0"/>
              <a:t>中・長期的な装置開発は他の望遠鏡との共同開発を視野に入れる。</a:t>
            </a:r>
            <a:endParaRPr kumimoji="1" lang="en-US" altLang="ja-JP"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effectLst>
                  <a:outerShdw blurRad="38100" dist="38100" dir="2700000" algn="tl">
                    <a:srgbClr val="000000">
                      <a:alpha val="43137"/>
                    </a:srgbClr>
                  </a:outerShdw>
                </a:effectLst>
              </a:rPr>
              <a:t>すばるの観測装置</a:t>
            </a:r>
            <a:endParaRPr kumimoji="1" lang="ja-JP" altLang="en-US" b="1" dirty="0">
              <a:effectLst>
                <a:outerShdw blurRad="38100" dist="38100" dir="2700000" algn="tl">
                  <a:srgbClr val="000000">
                    <a:alpha val="43137"/>
                  </a:srgbClr>
                </a:outerShdw>
              </a:effectLst>
            </a:endParaRPr>
          </a:p>
        </p:txBody>
      </p:sp>
      <p:pic>
        <p:nvPicPr>
          <p:cNvPr id="17410" name="Picture 2"/>
          <p:cNvPicPr>
            <a:picLocks noGrp="1" noChangeAspect="1" noChangeArrowheads="1"/>
          </p:cNvPicPr>
          <p:nvPr>
            <p:ph idx="1"/>
          </p:nvPr>
        </p:nvPicPr>
        <p:blipFill>
          <a:blip r:embed="rId2" cstate="print"/>
          <a:srcRect/>
          <a:stretch>
            <a:fillRect/>
          </a:stretch>
        </p:blipFill>
        <p:spPr bwMode="auto">
          <a:xfrm>
            <a:off x="457200" y="4176387"/>
            <a:ext cx="8229600" cy="2420965"/>
          </a:xfrm>
          <a:prstGeom prst="rect">
            <a:avLst/>
          </a:prstGeom>
          <a:noFill/>
          <a:ln w="9525">
            <a:noFill/>
            <a:miter lim="800000"/>
            <a:headEnd/>
            <a:tailEnd/>
          </a:ln>
        </p:spPr>
      </p:pic>
      <p:grpSp>
        <p:nvGrpSpPr>
          <p:cNvPr id="14" name="グループ化 13"/>
          <p:cNvGrpSpPr/>
          <p:nvPr/>
        </p:nvGrpSpPr>
        <p:grpSpPr>
          <a:xfrm>
            <a:off x="6516216" y="784440"/>
            <a:ext cx="2479675" cy="3969732"/>
            <a:chOff x="6516216" y="683404"/>
            <a:chExt cx="2479675" cy="3969732"/>
          </a:xfrm>
        </p:grpSpPr>
        <p:pic>
          <p:nvPicPr>
            <p:cNvPr id="5" name="図 18"/>
            <p:cNvPicPr>
              <a:picLocks noChangeAspect="1"/>
            </p:cNvPicPr>
            <p:nvPr/>
          </p:nvPicPr>
          <p:blipFill>
            <a:blip r:embed="rId3" cstate="print"/>
            <a:srcRect/>
            <a:stretch>
              <a:fillRect/>
            </a:stretch>
          </p:blipFill>
          <p:spPr bwMode="auto">
            <a:xfrm>
              <a:off x="6516216" y="1044749"/>
              <a:ext cx="2479675" cy="3608387"/>
            </a:xfrm>
            <a:prstGeom prst="rect">
              <a:avLst/>
            </a:prstGeom>
            <a:noFill/>
            <a:ln w="9525">
              <a:noFill/>
              <a:miter lim="800000"/>
              <a:headEnd/>
              <a:tailEnd/>
            </a:ln>
          </p:spPr>
        </p:pic>
        <p:sp>
          <p:nvSpPr>
            <p:cNvPr id="7" name="テキスト ボックス 6"/>
            <p:cNvSpPr txBox="1"/>
            <p:nvPr/>
          </p:nvSpPr>
          <p:spPr>
            <a:xfrm>
              <a:off x="7452320" y="683404"/>
              <a:ext cx="558166" cy="369332"/>
            </a:xfrm>
            <a:prstGeom prst="rect">
              <a:avLst/>
            </a:prstGeom>
            <a:noFill/>
          </p:spPr>
          <p:txBody>
            <a:bodyPr wrap="square" rtlCol="0">
              <a:spAutoFit/>
            </a:bodyPr>
            <a:lstStyle/>
            <a:p>
              <a:r>
                <a:rPr kumimoji="1" lang="en-US" altLang="ja-JP" dirty="0" smtClean="0"/>
                <a:t>HSC</a:t>
              </a:r>
              <a:endParaRPr kumimoji="1" lang="ja-JP" altLang="en-US" dirty="0"/>
            </a:p>
          </p:txBody>
        </p:sp>
      </p:grpSp>
      <p:grpSp>
        <p:nvGrpSpPr>
          <p:cNvPr id="12" name="グループ化 11"/>
          <p:cNvGrpSpPr/>
          <p:nvPr/>
        </p:nvGrpSpPr>
        <p:grpSpPr>
          <a:xfrm>
            <a:off x="3419649" y="1259468"/>
            <a:ext cx="2376487" cy="2817604"/>
            <a:chOff x="3419649" y="1259468"/>
            <a:chExt cx="2376487" cy="2817604"/>
          </a:xfrm>
        </p:grpSpPr>
        <p:pic>
          <p:nvPicPr>
            <p:cNvPr id="6" name="図 12"/>
            <p:cNvPicPr>
              <a:picLocks noChangeAspect="1"/>
            </p:cNvPicPr>
            <p:nvPr/>
          </p:nvPicPr>
          <p:blipFill>
            <a:blip r:embed="rId4" cstate="print"/>
            <a:srcRect/>
            <a:stretch>
              <a:fillRect/>
            </a:stretch>
          </p:blipFill>
          <p:spPr bwMode="auto">
            <a:xfrm>
              <a:off x="3419649" y="1681534"/>
              <a:ext cx="2376487" cy="2395538"/>
            </a:xfrm>
            <a:prstGeom prst="rect">
              <a:avLst/>
            </a:prstGeom>
            <a:noFill/>
            <a:ln w="9525">
              <a:noFill/>
              <a:miter lim="800000"/>
              <a:headEnd/>
              <a:tailEnd/>
            </a:ln>
          </p:spPr>
        </p:pic>
        <p:sp>
          <p:nvSpPr>
            <p:cNvPr id="8" name="テキスト ボックス 7"/>
            <p:cNvSpPr txBox="1"/>
            <p:nvPr/>
          </p:nvSpPr>
          <p:spPr>
            <a:xfrm>
              <a:off x="4355976" y="1259468"/>
              <a:ext cx="511615" cy="369332"/>
            </a:xfrm>
            <a:prstGeom prst="rect">
              <a:avLst/>
            </a:prstGeom>
            <a:noFill/>
          </p:spPr>
          <p:txBody>
            <a:bodyPr wrap="none" rtlCol="0">
              <a:spAutoFit/>
            </a:bodyPr>
            <a:lstStyle/>
            <a:p>
              <a:r>
                <a:rPr kumimoji="1" lang="en-US" altLang="ja-JP" dirty="0" smtClean="0"/>
                <a:t>PFS</a:t>
              </a:r>
              <a:endParaRPr kumimoji="1" lang="ja-JP" altLang="en-US" dirty="0"/>
            </a:p>
          </p:txBody>
        </p:sp>
      </p:grpSp>
      <p:grpSp>
        <p:nvGrpSpPr>
          <p:cNvPr id="11" name="グループ化 10"/>
          <p:cNvGrpSpPr/>
          <p:nvPr/>
        </p:nvGrpSpPr>
        <p:grpSpPr>
          <a:xfrm>
            <a:off x="251520" y="332656"/>
            <a:ext cx="2016224" cy="4041740"/>
            <a:chOff x="251520" y="332656"/>
            <a:chExt cx="2016224" cy="4041740"/>
          </a:xfrm>
        </p:grpSpPr>
        <p:pic>
          <p:nvPicPr>
            <p:cNvPr id="9" name="Picture 2" descr="C:\Images\optcraft_a1.png"/>
            <p:cNvPicPr>
              <a:picLocks noChangeAspect="1" noChangeArrowheads="1"/>
            </p:cNvPicPr>
            <p:nvPr/>
          </p:nvPicPr>
          <p:blipFill rotWithShape="1">
            <a:blip r:embed="rId5" cstate="print">
              <a:extLst>
                <a:ext uri="{28A0092B-C50C-407E-A947-70E740481C1C}"/>
              </a:extLst>
            </a:blip>
            <a:srcRect l="1456" t="14588" r="29721" b="2482"/>
            <a:stretch/>
          </p:blipFill>
          <p:spPr bwMode="auto">
            <a:xfrm>
              <a:off x="251520" y="332656"/>
              <a:ext cx="2016224" cy="3600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a:effectLst>
              <a:glow>
                <a:schemeClr val="accent1">
                  <a:alpha val="40000"/>
                </a:schemeClr>
              </a:glow>
            </a:effectLst>
          </p:spPr>
        </p:pic>
        <p:sp>
          <p:nvSpPr>
            <p:cNvPr id="10" name="テキスト ボックス 9"/>
            <p:cNvSpPr txBox="1"/>
            <p:nvPr/>
          </p:nvSpPr>
          <p:spPr>
            <a:xfrm>
              <a:off x="777073" y="4005064"/>
              <a:ext cx="1130631" cy="369332"/>
            </a:xfrm>
            <a:prstGeom prst="rect">
              <a:avLst/>
            </a:prstGeom>
            <a:noFill/>
          </p:spPr>
          <p:txBody>
            <a:bodyPr wrap="none" rtlCol="0">
              <a:spAutoFit/>
            </a:bodyPr>
            <a:lstStyle/>
            <a:p>
              <a:r>
                <a:rPr kumimoji="1" lang="en-US" altLang="ja-JP" smtClean="0"/>
                <a:t>IRC+GLAO</a:t>
              </a:r>
              <a:endParaRPr kumimoji="1" lang="ja-JP" altLang="en-US" dirty="0"/>
            </a:p>
          </p:txBody>
        </p:sp>
      </p:grpSp>
      <p:sp>
        <p:nvSpPr>
          <p:cNvPr id="15" name="テキスト ボックス 14"/>
          <p:cNvSpPr txBox="1"/>
          <p:nvPr/>
        </p:nvSpPr>
        <p:spPr>
          <a:xfrm>
            <a:off x="6660232" y="4351152"/>
            <a:ext cx="1308371" cy="369332"/>
          </a:xfrm>
          <a:prstGeom prst="rect">
            <a:avLst/>
          </a:prstGeom>
          <a:noFill/>
        </p:spPr>
        <p:txBody>
          <a:bodyPr wrap="square" rtlCol="0">
            <a:spAutoFit/>
          </a:bodyPr>
          <a:lstStyle/>
          <a:p>
            <a:r>
              <a:rPr kumimoji="1" lang="ja-JP" altLang="en-US" b="1" dirty="0" smtClean="0"/>
              <a:t>廃棄 </a:t>
            </a:r>
            <a:r>
              <a:rPr kumimoji="1" lang="en-US" altLang="ja-JP" b="1" dirty="0" smtClean="0"/>
              <a:t>(2015)</a:t>
            </a:r>
            <a:endParaRPr kumimoji="1" lang="ja-JP"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effectLst>
                  <a:outerShdw blurRad="38100" dist="38100" dir="2700000" algn="tl">
                    <a:srgbClr val="000000">
                      <a:alpha val="43137"/>
                    </a:srgbClr>
                  </a:outerShdw>
                </a:effectLst>
              </a:rPr>
              <a:t>すばるの運用形態</a:t>
            </a:r>
            <a:endParaRPr kumimoji="1" lang="ja-JP" altLang="en-US" b="1" dirty="0">
              <a:effectLst>
                <a:outerShdw blurRad="38100" dist="38100" dir="2700000" algn="tl">
                  <a:srgbClr val="000000">
                    <a:alpha val="43137"/>
                  </a:srgbClr>
                </a:outerShdw>
              </a:effectLst>
            </a:endParaRPr>
          </a:p>
        </p:txBody>
      </p:sp>
      <p:pic>
        <p:nvPicPr>
          <p:cNvPr id="18434" name="Picture 2" descr="http://www.jach.hawaii.edu/UKIRT/observing/OMP_execution/update_Jan2004/queue_mon.png"/>
          <p:cNvPicPr>
            <a:picLocks noChangeAspect="1" noChangeArrowheads="1"/>
          </p:cNvPicPr>
          <p:nvPr/>
        </p:nvPicPr>
        <p:blipFill>
          <a:blip r:embed="rId2" cstate="print"/>
          <a:srcRect b="20810"/>
          <a:stretch>
            <a:fillRect/>
          </a:stretch>
        </p:blipFill>
        <p:spPr bwMode="auto">
          <a:xfrm>
            <a:off x="539552" y="1317711"/>
            <a:ext cx="8136904" cy="5351649"/>
          </a:xfrm>
          <a:prstGeom prst="rect">
            <a:avLst/>
          </a:prstGeom>
          <a:noFill/>
        </p:spPr>
      </p:pic>
      <p:pic>
        <p:nvPicPr>
          <p:cNvPr id="18436" name="Picture 4" descr="http://apod.nasa.gov/apod/image/9906/gemini_pfa_big.jpg"/>
          <p:cNvPicPr>
            <a:picLocks noChangeAspect="1" noChangeArrowheads="1"/>
          </p:cNvPicPr>
          <p:nvPr/>
        </p:nvPicPr>
        <p:blipFill>
          <a:blip r:embed="rId3" cstate="print"/>
          <a:srcRect/>
          <a:stretch>
            <a:fillRect/>
          </a:stretch>
        </p:blipFill>
        <p:spPr bwMode="auto">
          <a:xfrm>
            <a:off x="6069654" y="4581128"/>
            <a:ext cx="2560383" cy="2022004"/>
          </a:xfrm>
          <a:prstGeom prst="rect">
            <a:avLst/>
          </a:prstGeom>
          <a:noFill/>
        </p:spPr>
      </p:pic>
      <p:sp>
        <p:nvSpPr>
          <p:cNvPr id="6" name="角丸四角形 5"/>
          <p:cNvSpPr/>
          <p:nvPr/>
        </p:nvSpPr>
        <p:spPr>
          <a:xfrm>
            <a:off x="107504" y="1268760"/>
            <a:ext cx="5616624" cy="3861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effectLst>
                  <a:outerShdw blurRad="38100" dist="38100" dir="2700000" algn="tl">
                    <a:srgbClr val="000000">
                      <a:alpha val="43137"/>
                    </a:srgbClr>
                  </a:outerShdw>
                </a:effectLst>
              </a:rPr>
              <a:t>従来のクラシカルな観測モードから</a:t>
            </a:r>
            <a:endParaRPr kumimoji="1" lang="en-US" altLang="ja-JP" sz="2400" b="1" dirty="0" smtClean="0">
              <a:effectLst>
                <a:outerShdw blurRad="38100" dist="38100" dir="2700000" algn="tl">
                  <a:srgbClr val="000000">
                    <a:alpha val="43137"/>
                  </a:srgbClr>
                </a:outerShdw>
              </a:effectLst>
            </a:endParaRPr>
          </a:p>
          <a:p>
            <a:pPr algn="ctr"/>
            <a:r>
              <a:rPr kumimoji="1" lang="ja-JP" altLang="en-US" sz="2400" b="1" dirty="0" smtClean="0">
                <a:effectLst>
                  <a:outerShdw blurRad="38100" dist="38100" dir="2700000" algn="tl">
                    <a:srgbClr val="000000">
                      <a:alpha val="43137"/>
                    </a:srgbClr>
                  </a:outerShdw>
                </a:effectLst>
              </a:rPr>
              <a:t>キュー</a:t>
            </a:r>
            <a:r>
              <a:rPr lang="en-US" altLang="ja-JP" sz="2400" b="1" dirty="0">
                <a:effectLst>
                  <a:outerShdw blurRad="38100" dist="38100" dir="2700000" algn="tl">
                    <a:srgbClr val="000000">
                      <a:alpha val="43137"/>
                    </a:srgbClr>
                  </a:outerShdw>
                </a:effectLst>
              </a:rPr>
              <a:t>/</a:t>
            </a:r>
            <a:r>
              <a:rPr kumimoji="1" lang="ja-JP" altLang="en-US" sz="2400" b="1" dirty="0" smtClean="0">
                <a:effectLst>
                  <a:outerShdw blurRad="38100" dist="38100" dir="2700000" algn="tl">
                    <a:srgbClr val="000000">
                      <a:alpha val="43137"/>
                    </a:srgbClr>
                  </a:outerShdw>
                </a:effectLst>
              </a:rPr>
              <a:t>サービス観測モードへ移</a:t>
            </a:r>
            <a:endParaRPr kumimoji="1" lang="en-US" altLang="ja-JP" sz="2400" b="1" dirty="0" smtClean="0">
              <a:effectLst>
                <a:outerShdw blurRad="38100" dist="38100" dir="2700000" algn="tl">
                  <a:srgbClr val="000000">
                    <a:alpha val="43137"/>
                  </a:srgbClr>
                </a:outerShdw>
              </a:effectLst>
            </a:endParaRPr>
          </a:p>
          <a:p>
            <a:pPr algn="ctr"/>
            <a:r>
              <a:rPr kumimoji="1" lang="ja-JP" altLang="en-US" sz="2400" b="1" dirty="0" smtClean="0">
                <a:effectLst>
                  <a:outerShdw blurRad="38100" dist="38100" dir="2700000" algn="tl">
                    <a:srgbClr val="000000">
                      <a:alpha val="43137"/>
                    </a:srgbClr>
                  </a:outerShdw>
                </a:effectLst>
              </a:rPr>
              <a:t>行する</a:t>
            </a:r>
            <a:endParaRPr kumimoji="1" lang="en-US" altLang="ja-JP" sz="2400" b="1" dirty="0" smtClean="0">
              <a:effectLst>
                <a:outerShdw blurRad="38100" dist="38100" dir="2700000" algn="tl">
                  <a:srgbClr val="000000">
                    <a:alpha val="43137"/>
                  </a:srgbClr>
                </a:outerShdw>
              </a:effectLst>
            </a:endParaRPr>
          </a:p>
          <a:p>
            <a:pPr algn="ctr"/>
            <a:endParaRPr kumimoji="1" lang="en-US" altLang="ja-JP" sz="2400" b="1" dirty="0" smtClean="0">
              <a:effectLst>
                <a:outerShdw blurRad="38100" dist="38100" dir="2700000" algn="tl">
                  <a:srgbClr val="000000">
                    <a:alpha val="43137"/>
                  </a:srgbClr>
                </a:outerShdw>
              </a:effectLst>
            </a:endParaRPr>
          </a:p>
          <a:p>
            <a:pPr algn="ctr"/>
            <a:r>
              <a:rPr lang="ja-JP" altLang="en-US" sz="2000" b="1" dirty="0" smtClean="0">
                <a:solidFill>
                  <a:srgbClr val="FF0000"/>
                </a:solidFill>
                <a:effectLst>
                  <a:outerShdw blurRad="38100" dist="38100" dir="2700000" algn="tl">
                    <a:srgbClr val="000000">
                      <a:alpha val="43137"/>
                    </a:srgbClr>
                  </a:outerShdw>
                </a:effectLst>
              </a:rPr>
              <a:t>観測所の取り組み</a:t>
            </a:r>
            <a:endParaRPr lang="en-US" altLang="ja-JP" sz="2000" b="1" dirty="0" smtClean="0">
              <a:solidFill>
                <a:srgbClr val="FF0000"/>
              </a:solidFill>
              <a:effectLst>
                <a:outerShdw blurRad="38100" dist="38100" dir="2700000" algn="tl">
                  <a:srgbClr val="000000">
                    <a:alpha val="43137"/>
                  </a:srgbClr>
                </a:outerShdw>
              </a:effectLst>
            </a:endParaRPr>
          </a:p>
          <a:p>
            <a:pPr algn="ctr"/>
            <a:r>
              <a:rPr kumimoji="1" lang="ja-JP" altLang="en-US" sz="2000" b="1" dirty="0" smtClean="0">
                <a:solidFill>
                  <a:srgbClr val="FF0000"/>
                </a:solidFill>
                <a:effectLst>
                  <a:outerShdw blurRad="38100" dist="38100" dir="2700000" algn="tl">
                    <a:srgbClr val="000000">
                      <a:alpha val="43137"/>
                    </a:srgbClr>
                  </a:outerShdw>
                </a:effectLst>
              </a:rPr>
              <a:t>キュー観測実施</a:t>
            </a:r>
            <a:r>
              <a:rPr kumimoji="1" lang="ja-JP" altLang="en-US" sz="2000" b="1" dirty="0">
                <a:solidFill>
                  <a:srgbClr val="FF0000"/>
                </a:solidFill>
                <a:effectLst>
                  <a:outerShdw blurRad="38100" dist="38100" dir="2700000" algn="tl">
                    <a:srgbClr val="000000">
                      <a:alpha val="43137"/>
                    </a:srgbClr>
                  </a:outerShdw>
                </a:effectLst>
              </a:rPr>
              <a:t>のため</a:t>
            </a:r>
            <a:r>
              <a:rPr kumimoji="1" lang="ja-JP" altLang="en-US" sz="2000" b="1" dirty="0" smtClean="0">
                <a:solidFill>
                  <a:srgbClr val="FF0000"/>
                </a:solidFill>
                <a:effectLst>
                  <a:outerShdw blurRad="38100" dist="38100" dir="2700000" algn="tl">
                    <a:srgbClr val="000000">
                      <a:alpha val="43137"/>
                    </a:srgbClr>
                  </a:outerShdw>
                </a:effectLst>
              </a:rPr>
              <a:t>の</a:t>
            </a:r>
            <a:r>
              <a:rPr kumimoji="1" lang="en-US" altLang="ja-JP" sz="2000" b="1" dirty="0" smtClean="0">
                <a:solidFill>
                  <a:srgbClr val="FF0000"/>
                </a:solidFill>
                <a:effectLst>
                  <a:outerShdw blurRad="38100" dist="38100" dir="2700000" algn="tl">
                    <a:srgbClr val="000000">
                      <a:alpha val="43137"/>
                    </a:srgbClr>
                  </a:outerShdw>
                </a:effectLst>
              </a:rPr>
              <a:t>WG</a:t>
            </a:r>
            <a:r>
              <a:rPr kumimoji="1" lang="ja-JP" altLang="en-US" sz="2000" b="1" dirty="0" smtClean="0">
                <a:solidFill>
                  <a:srgbClr val="FF0000"/>
                </a:solidFill>
                <a:effectLst>
                  <a:outerShdw blurRad="38100" dist="38100" dir="2700000" algn="tl">
                    <a:srgbClr val="000000">
                      <a:alpha val="43137"/>
                    </a:srgbClr>
                  </a:outerShdw>
                </a:effectLst>
              </a:rPr>
              <a:t>の設置</a:t>
            </a:r>
            <a:endParaRPr kumimoji="1" lang="en-US" altLang="ja-JP" sz="2000" b="1" dirty="0" smtClean="0">
              <a:solidFill>
                <a:srgbClr val="FF0000"/>
              </a:solidFill>
              <a:effectLst>
                <a:outerShdw blurRad="38100" dist="38100" dir="2700000" algn="tl">
                  <a:srgbClr val="000000">
                    <a:alpha val="43137"/>
                  </a:srgbClr>
                </a:outerShdw>
              </a:effectLst>
            </a:endParaRPr>
          </a:p>
          <a:p>
            <a:pPr algn="ctr"/>
            <a:r>
              <a:rPr kumimoji="1" lang="en-US" altLang="ja-JP" sz="2000" b="1" dirty="0" smtClean="0">
                <a:solidFill>
                  <a:srgbClr val="FF0000"/>
                </a:solidFill>
                <a:effectLst>
                  <a:outerShdw blurRad="38100" dist="38100" dir="2700000" algn="tl">
                    <a:srgbClr val="000000">
                      <a:alpha val="43137"/>
                    </a:srgbClr>
                  </a:outerShdw>
                </a:effectLst>
              </a:rPr>
              <a:t>CFHT</a:t>
            </a:r>
            <a:r>
              <a:rPr kumimoji="1" lang="ja-JP" altLang="en-US" sz="2000" b="1" dirty="0" smtClean="0">
                <a:solidFill>
                  <a:srgbClr val="FF0000"/>
                </a:solidFill>
                <a:effectLst>
                  <a:outerShdw blurRad="38100" dist="38100" dir="2700000" algn="tl">
                    <a:srgbClr val="000000">
                      <a:alpha val="43137"/>
                    </a:srgbClr>
                  </a:outerShdw>
                </a:effectLst>
              </a:rPr>
              <a:t>と連携してキューモードの開発</a:t>
            </a:r>
            <a:endParaRPr kumimoji="1" lang="en-US" altLang="ja-JP" sz="2000" b="1" dirty="0" smtClean="0">
              <a:solidFill>
                <a:srgbClr val="FF0000"/>
              </a:solidFill>
              <a:effectLst>
                <a:outerShdw blurRad="38100" dist="38100" dir="2700000" algn="tl">
                  <a:srgbClr val="000000">
                    <a:alpha val="43137"/>
                  </a:srgbClr>
                </a:outerShdw>
              </a:effectLst>
            </a:endParaRPr>
          </a:p>
          <a:p>
            <a:pPr algn="ctr"/>
            <a:r>
              <a:rPr lang="ja-JP" altLang="en-US" sz="2000" b="1" dirty="0" smtClean="0">
                <a:solidFill>
                  <a:srgbClr val="FF0000"/>
                </a:solidFill>
                <a:effectLst>
                  <a:outerShdw blurRad="38100" dist="38100" dir="2700000" algn="tl">
                    <a:srgbClr val="000000">
                      <a:alpha val="43137"/>
                    </a:srgbClr>
                  </a:outerShdw>
                </a:effectLst>
              </a:rPr>
              <a:t>キュー観測プログラムの開発</a:t>
            </a:r>
            <a:endParaRPr kumimoji="1" lang="ja-JP" altLang="en-US" sz="2000" b="1" dirty="0">
              <a:solidFill>
                <a:srgbClr val="FF0000"/>
              </a:solidFill>
              <a:effectLst>
                <a:outerShdw blurRad="38100" dist="38100" dir="2700000" algn="tl">
                  <a:srgbClr val="000000">
                    <a:alpha val="43137"/>
                  </a:srgbClr>
                </a:outerShdw>
              </a:effectLst>
            </a:endParaRPr>
          </a:p>
        </p:txBody>
      </p:sp>
      <p:pic>
        <p:nvPicPr>
          <p:cNvPr id="18438" name="Picture 6" descr="http://userdisk.webry.biglobe.ne.jp/006/019/93/N000/000/002/122853629806916430678_subaru-51_edited_20081206130457.jpg"/>
          <p:cNvPicPr>
            <a:picLocks noChangeAspect="1" noChangeArrowheads="1"/>
          </p:cNvPicPr>
          <p:nvPr/>
        </p:nvPicPr>
        <p:blipFill>
          <a:blip r:embed="rId4" cstate="print"/>
          <a:srcRect/>
          <a:stretch>
            <a:fillRect/>
          </a:stretch>
        </p:blipFill>
        <p:spPr bwMode="auto">
          <a:xfrm>
            <a:off x="5796136" y="4509120"/>
            <a:ext cx="3220877" cy="22613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9" presetClass="exit" presetSubtype="0" fill="hold" nodeType="withEffect">
                                  <p:stCondLst>
                                    <p:cond delay="0"/>
                                  </p:stCondLst>
                                  <p:childTnLst>
                                    <p:animEffect transition="out" filter="dissolve">
                                      <p:cBhvr>
                                        <p:cTn id="9" dur="500"/>
                                        <p:tgtEl>
                                          <p:spTgt spid="18434"/>
                                        </p:tgtEl>
                                      </p:cBhvr>
                                    </p:animEffect>
                                    <p:set>
                                      <p:cBhvr>
                                        <p:cTn id="10" dur="1" fill="hold">
                                          <p:stCondLst>
                                            <p:cond delay="499"/>
                                          </p:stCondLst>
                                        </p:cTn>
                                        <p:tgtEl>
                                          <p:spTgt spid="18434"/>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8436"/>
                                        </p:tgtEl>
                                      </p:cBhvr>
                                    </p:animEffect>
                                    <p:set>
                                      <p:cBhvr>
                                        <p:cTn id="13" dur="1" fill="hold">
                                          <p:stCondLst>
                                            <p:cond delay="499"/>
                                          </p:stCondLst>
                                        </p:cTn>
                                        <p:tgtEl>
                                          <p:spTgt spid="18436"/>
                                        </p:tgtEl>
                                        <p:attrNameLst>
                                          <p:attrName>style.visibility</p:attrName>
                                        </p:attrNameLst>
                                      </p:cBhvr>
                                      <p:to>
                                        <p:strVal val="hidden"/>
                                      </p:to>
                                    </p:se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fade">
                                      <p:cBhvr>
                                        <p:cTn id="17"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865</Words>
  <Application>Microsoft Office PowerPoint</Application>
  <PresentationFormat>画面に合わせる (4:3)</PresentationFormat>
  <Paragraphs>104</Paragraphs>
  <Slides>21</Slides>
  <Notes>0</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すばるの中期長期計画 国際連携</vt:lpstr>
      <vt:lpstr>スライド 2</vt:lpstr>
      <vt:lpstr>すばるの観測装置</vt:lpstr>
      <vt:lpstr>スライド 4</vt:lpstr>
      <vt:lpstr>スライド 5</vt:lpstr>
      <vt:lpstr>すばるの運用形態</vt:lpstr>
      <vt:lpstr>すばるの観測装置</vt:lpstr>
      <vt:lpstr>すばるの観測装置</vt:lpstr>
      <vt:lpstr>すばるの運用形態</vt:lpstr>
      <vt:lpstr>キュー・サービス観測の実施</vt:lpstr>
      <vt:lpstr>他の望遠鏡との時間交換</vt:lpstr>
      <vt:lpstr>観測時間の交換</vt:lpstr>
      <vt:lpstr>時間交換 セメスター当たり</vt:lpstr>
      <vt:lpstr>時間交換</vt:lpstr>
      <vt:lpstr>時間交換の必要性</vt:lpstr>
      <vt:lpstr>アジア諸国との連携</vt:lpstr>
      <vt:lpstr>アジア諸国・地域との連携</vt:lpstr>
      <vt:lpstr>大学院教育</vt:lpstr>
      <vt:lpstr>大学院教育</vt:lpstr>
      <vt:lpstr>マウナケア国際天文台</vt:lpstr>
      <vt:lpstr>マウナケア国際天文台構想</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すばるの中期長期計画 国際連携</dc:title>
  <dc:creator>admin</dc:creator>
  <cp:lastModifiedBy>admin</cp:lastModifiedBy>
  <cp:revision>36</cp:revision>
  <dcterms:created xsi:type="dcterms:W3CDTF">2012-08-06T19:46:48Z</dcterms:created>
  <dcterms:modified xsi:type="dcterms:W3CDTF">2012-08-06T22:53:55Z</dcterms:modified>
</cp:coreProperties>
</file>