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9" r:id="rId4"/>
    <p:sldId id="281" r:id="rId5"/>
    <p:sldId id="280" r:id="rId6"/>
    <p:sldId id="286" r:id="rId7"/>
    <p:sldId id="260" r:id="rId8"/>
    <p:sldId id="287" r:id="rId9"/>
    <p:sldId id="282" r:id="rId10"/>
    <p:sldId id="283" r:id="rId11"/>
    <p:sldId id="262" r:id="rId12"/>
    <p:sldId id="261" r:id="rId13"/>
    <p:sldId id="285" r:id="rId14"/>
    <p:sldId id="274" r:id="rId15"/>
    <p:sldId id="279" r:id="rId16"/>
    <p:sldId id="266" r:id="rId17"/>
    <p:sldId id="267" r:id="rId18"/>
    <p:sldId id="270" r:id="rId19"/>
    <p:sldId id="271"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38" autoAdjust="0"/>
    <p:restoredTop sz="86402" autoAdjust="0"/>
  </p:normalViewPr>
  <p:slideViewPr>
    <p:cSldViewPr>
      <p:cViewPr varScale="1">
        <p:scale>
          <a:sx n="61" d="100"/>
          <a:sy n="61" d="100"/>
        </p:scale>
        <p:origin x="-6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FCB06DB-E370-4606-ADE2-2B24394C50C0}" type="datetimeFigureOut">
              <a:rPr kumimoji="1" lang="ja-JP" altLang="en-US" smtClean="0"/>
              <a:pPr/>
              <a:t>2012/8/9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DD4350-1F5C-4928-A869-B079FCEE66F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B06DB-E370-4606-ADE2-2B24394C50C0}" type="datetimeFigureOut">
              <a:rPr kumimoji="1" lang="ja-JP" altLang="en-US" smtClean="0"/>
              <a:pPr/>
              <a:t>2012/8/9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D4350-1F5C-4928-A869-B079FCEE66F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1472" y="1543038"/>
            <a:ext cx="7772400" cy="2243152"/>
          </a:xfrm>
        </p:spPr>
        <p:txBody>
          <a:bodyPr>
            <a:normAutofit/>
          </a:bodyPr>
          <a:lstStyle/>
          <a:p>
            <a:r>
              <a:rPr kumimoji="1" lang="ja-JP" altLang="en-US" sz="2800" dirty="0" smtClean="0">
                <a:latin typeface="小塚ゴシック Pro L" pitchFamily="34" charset="-128"/>
                <a:ea typeface="小塚ゴシック Pro L" pitchFamily="34" charset="-128"/>
              </a:rPr>
              <a:t>地上 </a:t>
            </a:r>
            <a:r>
              <a:rPr kumimoji="1" lang="en-US" altLang="ja-JP" sz="2800" dirty="0" smtClean="0">
                <a:latin typeface="小塚ゴシック Pro L" pitchFamily="34" charset="-128"/>
                <a:ea typeface="小塚ゴシック Pro L" pitchFamily="34" charset="-128"/>
              </a:rPr>
              <a:t>8-10m </a:t>
            </a:r>
            <a:r>
              <a:rPr kumimoji="1" lang="ja-JP" altLang="en-US" sz="2800" dirty="0" smtClean="0">
                <a:latin typeface="小塚ゴシック Pro L" pitchFamily="34" charset="-128"/>
                <a:ea typeface="小塚ゴシック Pro L" pitchFamily="34" charset="-128"/>
              </a:rPr>
              <a:t>望遠鏡の将来装置計画のまとめ</a:t>
            </a:r>
            <a:r>
              <a:rPr kumimoji="1" lang="en-US" altLang="ja-JP" sz="2800" dirty="0" smtClean="0">
                <a:latin typeface="小塚ゴシック Pro L" pitchFamily="34" charset="-128"/>
                <a:ea typeface="小塚ゴシック Pro L" pitchFamily="34" charset="-128"/>
              </a:rPr>
              <a:t/>
            </a:r>
            <a:br>
              <a:rPr kumimoji="1" lang="en-US" altLang="ja-JP" sz="2800" dirty="0" smtClean="0">
                <a:latin typeface="小塚ゴシック Pro L" pitchFamily="34" charset="-128"/>
                <a:ea typeface="小塚ゴシック Pro L" pitchFamily="34" charset="-128"/>
              </a:rPr>
            </a:br>
            <a:r>
              <a:rPr lang="en-US" altLang="ja-JP" sz="2800" dirty="0" smtClean="0">
                <a:latin typeface="小塚ゴシック Pro L" pitchFamily="34" charset="-128"/>
                <a:ea typeface="小塚ゴシック Pro L" pitchFamily="34" charset="-128"/>
              </a:rPr>
              <a:t/>
            </a:r>
            <a:br>
              <a:rPr lang="en-US" altLang="ja-JP" sz="2800" dirty="0" smtClean="0">
                <a:latin typeface="小塚ゴシック Pro L" pitchFamily="34" charset="-128"/>
                <a:ea typeface="小塚ゴシック Pro L" pitchFamily="34" charset="-128"/>
              </a:rPr>
            </a:br>
            <a:r>
              <a:rPr lang="ja-JP" altLang="en-US" sz="2800" dirty="0" smtClean="0">
                <a:latin typeface="小塚ゴシック Pro L" pitchFamily="34" charset="-128"/>
                <a:ea typeface="小塚ゴシック Pro L" pitchFamily="34" charset="-128"/>
              </a:rPr>
              <a:t>国際</a:t>
            </a:r>
            <a:r>
              <a:rPr lang="ja-JP" altLang="en-US" sz="2800" dirty="0" smtClean="0">
                <a:latin typeface="小塚ゴシック Pro L" pitchFamily="34" charset="-128"/>
                <a:ea typeface="小塚ゴシック Pro L" pitchFamily="34" charset="-128"/>
              </a:rPr>
              <a:t>協力</a:t>
            </a:r>
            <a:r>
              <a:rPr lang="ja-JP" altLang="en-US" sz="2800" dirty="0" smtClean="0">
                <a:latin typeface="小塚ゴシック Pro L" pitchFamily="34" charset="-128"/>
                <a:ea typeface="小塚ゴシック Pro L" pitchFamily="34" charset="-128"/>
              </a:rPr>
              <a:t>・</a:t>
            </a:r>
            <a:r>
              <a:rPr lang="ja-JP" altLang="en-US" sz="2800" dirty="0" smtClean="0">
                <a:latin typeface="小塚ゴシック Pro L" pitchFamily="34" charset="-128"/>
                <a:ea typeface="小塚ゴシック Pro L" pitchFamily="34" charset="-128"/>
              </a:rPr>
              <a:t>時間交換の議論のベースとして</a:t>
            </a:r>
            <a:r>
              <a:rPr lang="en-US" altLang="ja-JP" sz="2800" dirty="0" smtClean="0">
                <a:latin typeface="小塚ゴシック Pro L" pitchFamily="34" charset="-128"/>
                <a:ea typeface="小塚ゴシック Pro L" pitchFamily="34" charset="-128"/>
              </a:rPr>
              <a:t/>
            </a:r>
            <a:br>
              <a:rPr lang="en-US" altLang="ja-JP" sz="2800" dirty="0" smtClean="0">
                <a:latin typeface="小塚ゴシック Pro L" pitchFamily="34" charset="-128"/>
                <a:ea typeface="小塚ゴシック Pro L" pitchFamily="34" charset="-128"/>
              </a:rPr>
            </a:br>
            <a:r>
              <a:rPr lang="ja-JP" altLang="en-US" sz="2800" dirty="0" smtClean="0">
                <a:latin typeface="小塚ゴシック Pro L" pitchFamily="34" charset="-128"/>
                <a:ea typeface="小塚ゴシック Pro L" pitchFamily="34" charset="-128"/>
              </a:rPr>
              <a:t>次世代装置開発の議論のベースとして</a:t>
            </a:r>
            <a:endParaRPr kumimoji="1" lang="ja-JP" altLang="en-US" sz="2800" dirty="0">
              <a:latin typeface="小塚ゴシック Pro L" pitchFamily="34" charset="-128"/>
              <a:ea typeface="小塚ゴシック Pro L" pitchFamily="34" charset="-128"/>
            </a:endParaRPr>
          </a:p>
        </p:txBody>
      </p:sp>
      <p:sp>
        <p:nvSpPr>
          <p:cNvPr id="3" name="サブタイトル 2"/>
          <p:cNvSpPr>
            <a:spLocks noGrp="1"/>
          </p:cNvSpPr>
          <p:nvPr>
            <p:ph type="subTitle" idx="1"/>
          </p:nvPr>
        </p:nvSpPr>
        <p:spPr>
          <a:xfrm>
            <a:off x="1357290" y="4714884"/>
            <a:ext cx="6400800" cy="781040"/>
          </a:xfrm>
        </p:spPr>
        <p:txBody>
          <a:bodyPr>
            <a:normAutofit/>
          </a:bodyPr>
          <a:lstStyle/>
          <a:p>
            <a:r>
              <a:rPr kumimoji="1" lang="ja-JP" altLang="en-US" sz="2800" dirty="0" smtClean="0">
                <a:solidFill>
                  <a:schemeClr val="tx1"/>
                </a:solidFill>
                <a:latin typeface="小塚ゴシック Pro L" pitchFamily="34" charset="-128"/>
                <a:ea typeface="小塚ゴシック Pro L" pitchFamily="34" charset="-128"/>
              </a:rPr>
              <a:t>秋山　正幸 </a:t>
            </a:r>
            <a:r>
              <a:rPr kumimoji="1" lang="en-US" altLang="ja-JP" sz="2800" dirty="0" smtClean="0">
                <a:solidFill>
                  <a:schemeClr val="tx1"/>
                </a:solidFill>
                <a:latin typeface="小塚ゴシック Pro L" pitchFamily="34" charset="-128"/>
                <a:ea typeface="小塚ゴシック Pro L" pitchFamily="34" charset="-128"/>
              </a:rPr>
              <a:t>(</a:t>
            </a:r>
            <a:r>
              <a:rPr kumimoji="1" lang="ja-JP" altLang="en-US" sz="2800" dirty="0" smtClean="0">
                <a:solidFill>
                  <a:schemeClr val="tx1"/>
                </a:solidFill>
                <a:latin typeface="小塚ゴシック Pro L" pitchFamily="34" charset="-128"/>
                <a:ea typeface="小塚ゴシック Pro L" pitchFamily="34" charset="-128"/>
              </a:rPr>
              <a:t>東北大学</a:t>
            </a:r>
            <a:r>
              <a:rPr kumimoji="1" lang="en-US" altLang="ja-JP" sz="2800" dirty="0" smtClean="0">
                <a:solidFill>
                  <a:schemeClr val="tx1"/>
                </a:solidFill>
                <a:latin typeface="小塚ゴシック Pro L" pitchFamily="34" charset="-128"/>
                <a:ea typeface="小塚ゴシック Pro L" pitchFamily="34" charset="-128"/>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lvl="0" algn="ctr">
              <a:spcBef>
                <a:spcPct val="0"/>
              </a:spcBef>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Gemini-S : GEMS</a:t>
            </a:r>
            <a:r>
              <a:rPr lang="ja-JP" altLang="en-US" sz="2800" dirty="0" smtClean="0">
                <a:latin typeface="小塚ゴシック Pro L" pitchFamily="34" charset="-128"/>
                <a:ea typeface="小塚ゴシック Pro L" pitchFamily="34" charset="-128"/>
                <a:cs typeface="+mj-cs"/>
              </a:rPr>
              <a:t> </a:t>
            </a: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 </a:t>
            </a:r>
            <a:r>
              <a:rPr lang="en-US" altLang="ja-JP" sz="2800" dirty="0" smtClean="0">
                <a:latin typeface="小塚ゴシック Pro L" pitchFamily="34" charset="-128"/>
                <a:ea typeface="小塚ゴシック Pro L" pitchFamily="34" charset="-128"/>
              </a:rPr>
              <a:t>GSAOI or </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GMOS</a:t>
            </a:r>
            <a:r>
              <a:rPr lang="ja-JP" altLang="en-US" sz="2800" dirty="0" smtClean="0">
                <a:latin typeface="小塚ゴシック Pro L" pitchFamily="34" charset="-128"/>
                <a:ea typeface="小塚ゴシック Pro L" pitchFamily="34" charset="-128"/>
                <a:cs typeface="+mj-cs"/>
              </a:rPr>
              <a:t> </a:t>
            </a:r>
            <a:r>
              <a:rPr lang="en-US" altLang="ja-JP" sz="2800" dirty="0" smtClean="0">
                <a:latin typeface="小塚ゴシック Pro L" pitchFamily="34" charset="-128"/>
                <a:ea typeface="小塚ゴシック Pro L" pitchFamily="34" charset="-128"/>
                <a:cs typeface="+mj-cs"/>
              </a:rPr>
              <a:t>(SV 2012B-)</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571472" y="928670"/>
            <a:ext cx="8143932" cy="11430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dirty="0" smtClean="0">
                <a:latin typeface="小塚ゴシック Pro L" pitchFamily="34" charset="-128"/>
                <a:ea typeface="小塚ゴシック Pro L" pitchFamily="34" charset="-128"/>
              </a:rPr>
              <a:t>85” x 85” </a:t>
            </a:r>
            <a:r>
              <a:rPr lang="ja-JP" altLang="en-US" sz="2000" dirty="0" err="1" smtClean="0">
                <a:latin typeface="小塚ゴシック Pro L" pitchFamily="34" charset="-128"/>
                <a:ea typeface="小塚ゴシック Pro L" pitchFamily="34" charset="-128"/>
              </a:rPr>
              <a:t>の近赤外撮</a:t>
            </a:r>
            <a:r>
              <a:rPr lang="ja-JP" altLang="en-US" sz="2000" dirty="0" smtClean="0">
                <a:latin typeface="小塚ゴシック Pro L" pitchFamily="34" charset="-128"/>
                <a:ea typeface="小塚ゴシック Pro L" pitchFamily="34" charset="-128"/>
              </a:rPr>
              <a:t>像、</a:t>
            </a:r>
            <a:r>
              <a:rPr lang="en-US" altLang="ja-JP" sz="2000" dirty="0" smtClean="0">
                <a:latin typeface="小塚ゴシック Pro L" pitchFamily="34" charset="-128"/>
                <a:ea typeface="小塚ゴシック Pro L" pitchFamily="34" charset="-128"/>
              </a:rPr>
              <a:t>GEMS </a:t>
            </a:r>
            <a:r>
              <a:rPr lang="ja-JP" altLang="en-US" sz="2000" dirty="0" smtClean="0">
                <a:latin typeface="小塚ゴシック Pro L" pitchFamily="34" charset="-128"/>
                <a:ea typeface="小塚ゴシック Pro L" pitchFamily="34" charset="-128"/>
              </a:rPr>
              <a:t>と合わせて用いるための </a:t>
            </a:r>
            <a:r>
              <a:rPr lang="en-US" altLang="ja-JP" sz="2000" dirty="0" smtClean="0">
                <a:latin typeface="小塚ゴシック Pro L" pitchFamily="34" charset="-128"/>
                <a:ea typeface="小塚ゴシック Pro L" pitchFamily="34" charset="-128"/>
              </a:rPr>
              <a:t>85” x 85” </a:t>
            </a:r>
            <a:r>
              <a:rPr lang="ja-JP" altLang="en-US" sz="2000" dirty="0" err="1" smtClean="0">
                <a:latin typeface="小塚ゴシック Pro L" pitchFamily="34" charset="-128"/>
                <a:ea typeface="小塚ゴシック Pro L" pitchFamily="34" charset="-128"/>
              </a:rPr>
              <a:t>の近赤外線撮</a:t>
            </a:r>
            <a:r>
              <a:rPr lang="ja-JP" altLang="en-US" sz="2000" dirty="0" smtClean="0">
                <a:latin typeface="小塚ゴシック Pro L" pitchFamily="34" charset="-128"/>
                <a:ea typeface="小塚ゴシック Pro L" pitchFamily="34" charset="-128"/>
              </a:rPr>
              <a:t>像装置。</a:t>
            </a:r>
            <a:endParaRPr lang="en-US" altLang="ja-JP" sz="200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dirty="0" smtClean="0">
                <a:latin typeface="小塚ゴシック Pro L" pitchFamily="34" charset="-128"/>
                <a:ea typeface="小塚ゴシック Pro L" pitchFamily="34" charset="-128"/>
              </a:rPr>
              <a:t>2.4’ </a:t>
            </a:r>
            <a:r>
              <a:rPr lang="ja-JP" altLang="en-US" sz="2000" dirty="0" smtClean="0">
                <a:latin typeface="小塚ゴシック Pro L" pitchFamily="34" charset="-128"/>
                <a:ea typeface="小塚ゴシック Pro L" pitchFamily="34" charset="-128"/>
              </a:rPr>
              <a:t>直径の可視撮像、多天体分光、面分光</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31746" name="Picture 2"/>
          <p:cNvPicPr>
            <a:picLocks noChangeAspect="1" noChangeArrowheads="1"/>
          </p:cNvPicPr>
          <p:nvPr/>
        </p:nvPicPr>
        <p:blipFill>
          <a:blip r:embed="rId2"/>
          <a:srcRect/>
          <a:stretch>
            <a:fillRect/>
          </a:stretch>
        </p:blipFill>
        <p:spPr bwMode="auto">
          <a:xfrm>
            <a:off x="0" y="2571744"/>
            <a:ext cx="4574062" cy="3442777"/>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4639479" y="2571744"/>
            <a:ext cx="4504521" cy="3449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r>
              <a:rPr kumimoji="1" lang="en-US" altLang="ja-JP" sz="2800" dirty="0" smtClean="0">
                <a:latin typeface="小塚ゴシック Pro L" pitchFamily="34" charset="-128"/>
                <a:ea typeface="小塚ゴシック Pro L" pitchFamily="34" charset="-128"/>
              </a:rPr>
              <a:t>VLT : Adaptive Optics Facility</a:t>
            </a:r>
            <a:r>
              <a:rPr lang="ja-JP" altLang="en-US" sz="2800" dirty="0" smtClean="0">
                <a:latin typeface="小塚ゴシック Pro L" pitchFamily="34" charset="-128"/>
                <a:ea typeface="小塚ゴシック Pro L" pitchFamily="34" charset="-128"/>
              </a:rPr>
              <a:t> </a:t>
            </a:r>
            <a:r>
              <a:rPr lang="en-US" altLang="ja-JP" sz="2800" dirty="0" smtClean="0">
                <a:latin typeface="小塚ゴシック Pro L" pitchFamily="34" charset="-128"/>
                <a:ea typeface="小塚ゴシック Pro L" pitchFamily="34" charset="-128"/>
              </a:rPr>
              <a:t>(F.L. 2015)</a:t>
            </a:r>
            <a:endParaRPr kumimoji="1" lang="ja-JP" altLang="en-US" sz="2800" dirty="0">
              <a:latin typeface="小塚ゴシック Pro L" pitchFamily="34" charset="-128"/>
              <a:ea typeface="小塚ゴシック Pro L" pitchFamily="34" charset="-128"/>
            </a:endParaRPr>
          </a:p>
        </p:txBody>
      </p:sp>
      <p:sp>
        <p:nvSpPr>
          <p:cNvPr id="3" name="コンテンツ プレースホルダ 2"/>
          <p:cNvSpPr>
            <a:spLocks noGrp="1"/>
          </p:cNvSpPr>
          <p:nvPr>
            <p:ph idx="1"/>
          </p:nvPr>
        </p:nvSpPr>
        <p:spPr>
          <a:xfrm>
            <a:off x="571472" y="928670"/>
            <a:ext cx="7858180" cy="642942"/>
          </a:xfrm>
        </p:spPr>
        <p:txBody>
          <a:bodyPr>
            <a:normAutofit fontScale="92500" lnSpcReduction="20000"/>
          </a:bodyPr>
          <a:lstStyle/>
          <a:p>
            <a:pPr>
              <a:buNone/>
            </a:pPr>
            <a:r>
              <a:rPr lang="en-US" altLang="ja-JP" sz="2000" dirty="0" smtClean="0">
                <a:latin typeface="小塚ゴシック Pro L" pitchFamily="34" charset="-128"/>
                <a:ea typeface="小塚ゴシック Pro L" pitchFamily="34" charset="-128"/>
              </a:rPr>
              <a:t>4 </a:t>
            </a:r>
            <a:r>
              <a:rPr lang="ja-JP" altLang="en-US" sz="2000" dirty="0" smtClean="0">
                <a:latin typeface="小塚ゴシック Pro L" pitchFamily="34" charset="-128"/>
                <a:ea typeface="小塚ゴシック Pro L" pitchFamily="34" charset="-128"/>
              </a:rPr>
              <a:t>本のレーザーを打ち上げて </a:t>
            </a:r>
            <a:r>
              <a:rPr lang="en-US" altLang="ja-JP" sz="2000" dirty="0" smtClean="0">
                <a:latin typeface="小塚ゴシック Pro L" pitchFamily="34" charset="-128"/>
                <a:ea typeface="小塚ゴシック Pro L" pitchFamily="34" charset="-128"/>
              </a:rPr>
              <a:t>GLAO </a:t>
            </a:r>
            <a:r>
              <a:rPr lang="ja-JP" altLang="en-US" sz="2000" dirty="0" smtClean="0">
                <a:latin typeface="小塚ゴシック Pro L" pitchFamily="34" charset="-128"/>
                <a:ea typeface="小塚ゴシック Pro L" pitchFamily="34" charset="-128"/>
              </a:rPr>
              <a:t>と </a:t>
            </a:r>
            <a:r>
              <a:rPr lang="en-US" altLang="ja-JP" sz="2000" dirty="0" smtClean="0">
                <a:latin typeface="小塚ゴシック Pro L" pitchFamily="34" charset="-128"/>
                <a:ea typeface="小塚ゴシック Pro L" pitchFamily="34" charset="-128"/>
              </a:rPr>
              <a:t>Tomography AO </a:t>
            </a:r>
            <a:r>
              <a:rPr lang="ja-JP" altLang="en-US" sz="2000" dirty="0" smtClean="0">
                <a:latin typeface="小塚ゴシック Pro L" pitchFamily="34" charset="-128"/>
                <a:ea typeface="小塚ゴシック Pro L" pitchFamily="34" charset="-128"/>
              </a:rPr>
              <a:t>を行う。</a:t>
            </a:r>
            <a:endParaRPr lang="en-US" altLang="ja-JP" sz="2000" dirty="0" smtClean="0">
              <a:latin typeface="小塚ゴシック Pro L" pitchFamily="34" charset="-128"/>
              <a:ea typeface="小塚ゴシック Pro L" pitchFamily="34" charset="-128"/>
            </a:endParaRPr>
          </a:p>
          <a:p>
            <a:pPr>
              <a:buNone/>
            </a:pPr>
            <a:r>
              <a:rPr lang="ja-JP" altLang="en-US" sz="2000" dirty="0" smtClean="0">
                <a:latin typeface="小塚ゴシック Pro L" pitchFamily="34" charset="-128"/>
                <a:ea typeface="小塚ゴシック Pro L" pitchFamily="34" charset="-128"/>
              </a:rPr>
              <a:t>可変形副鏡を用いた地表層補償光学系。</a:t>
            </a:r>
            <a:endParaRPr lang="en-US" altLang="ja-JP" sz="2000" dirty="0" smtClean="0">
              <a:latin typeface="小塚ゴシック Pro L" pitchFamily="34" charset="-128"/>
              <a:ea typeface="小塚ゴシック Pro L" pitchFamily="34" charset="-128"/>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482" name="Picture 2" descr="http://www.eso.org/sci/facilities/develop/lgsf/4LGSFatUT.png"/>
          <p:cNvPicPr>
            <a:picLocks noChangeAspect="1" noChangeArrowheads="1"/>
          </p:cNvPicPr>
          <p:nvPr/>
        </p:nvPicPr>
        <p:blipFill>
          <a:blip r:embed="rId2"/>
          <a:srcRect/>
          <a:stretch>
            <a:fillRect/>
          </a:stretch>
        </p:blipFill>
        <p:spPr bwMode="auto">
          <a:xfrm>
            <a:off x="0" y="1571612"/>
            <a:ext cx="3801713" cy="2631279"/>
          </a:xfrm>
          <a:prstGeom prst="rect">
            <a:avLst/>
          </a:prstGeom>
          <a:noFill/>
        </p:spPr>
      </p:pic>
      <p:pic>
        <p:nvPicPr>
          <p:cNvPr id="20483" name="Picture 3"/>
          <p:cNvPicPr>
            <a:picLocks noChangeAspect="1" noChangeArrowheads="1"/>
          </p:cNvPicPr>
          <p:nvPr/>
        </p:nvPicPr>
        <p:blipFill>
          <a:blip r:embed="rId3"/>
          <a:srcRect/>
          <a:stretch>
            <a:fillRect/>
          </a:stretch>
        </p:blipFill>
        <p:spPr bwMode="auto">
          <a:xfrm>
            <a:off x="3661578" y="3357563"/>
            <a:ext cx="5482422" cy="3500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descr="handling GRAAL main assembly"/>
          <p:cNvPicPr>
            <a:picLocks noChangeAspect="1" noChangeArrowheads="1"/>
          </p:cNvPicPr>
          <p:nvPr/>
        </p:nvPicPr>
        <p:blipFill>
          <a:blip r:embed="rId2" cstate="print"/>
          <a:srcRect/>
          <a:stretch>
            <a:fillRect/>
          </a:stretch>
        </p:blipFill>
        <p:spPr bwMode="auto">
          <a:xfrm>
            <a:off x="571472" y="2857496"/>
            <a:ext cx="2933700" cy="3486151"/>
          </a:xfrm>
          <a:prstGeom prst="rect">
            <a:avLst/>
          </a:prstGeom>
          <a:noFill/>
        </p:spPr>
      </p:pic>
      <p:pic>
        <p:nvPicPr>
          <p:cNvPr id="1028" name="Picture 4" descr="http://www.eso.org/sci/facilities/develop/ao/images/GRAAL-Hawk-I.png"/>
          <p:cNvPicPr>
            <a:picLocks noChangeAspect="1" noChangeArrowheads="1"/>
          </p:cNvPicPr>
          <p:nvPr/>
        </p:nvPicPr>
        <p:blipFill>
          <a:blip r:embed="rId3" cstate="print"/>
          <a:srcRect/>
          <a:stretch>
            <a:fillRect/>
          </a:stretch>
        </p:blipFill>
        <p:spPr bwMode="auto">
          <a:xfrm>
            <a:off x="4500562" y="4286256"/>
            <a:ext cx="2381250" cy="2181226"/>
          </a:xfrm>
          <a:prstGeom prst="rect">
            <a:avLst/>
          </a:prstGeom>
          <a:noFill/>
        </p:spPr>
      </p:pic>
      <p:pic>
        <p:nvPicPr>
          <p:cNvPr id="1030" name="Picture 6" descr="HAWK-I"/>
          <p:cNvPicPr>
            <a:picLocks noChangeAspect="1" noChangeArrowheads="1"/>
          </p:cNvPicPr>
          <p:nvPr/>
        </p:nvPicPr>
        <p:blipFill>
          <a:blip r:embed="rId4"/>
          <a:srcRect/>
          <a:stretch>
            <a:fillRect/>
          </a:stretch>
        </p:blipFill>
        <p:spPr bwMode="auto">
          <a:xfrm>
            <a:off x="5214942" y="1643050"/>
            <a:ext cx="3457575" cy="2495551"/>
          </a:xfrm>
          <a:prstGeom prst="rect">
            <a:avLst/>
          </a:prstGeom>
          <a:noFill/>
        </p:spPr>
      </p:pic>
      <p:sp>
        <p:nvSpPr>
          <p:cNvPr id="8"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VLT :</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HAWK-I</a:t>
            </a: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  + GRAAL</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(F.L. 2015)</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0" name="コンテンツ プレースホルダ 2"/>
          <p:cNvSpPr txBox="1">
            <a:spLocks/>
          </p:cNvSpPr>
          <p:nvPr/>
        </p:nvSpPr>
        <p:spPr>
          <a:xfrm>
            <a:off x="571472" y="928671"/>
            <a:ext cx="7858180" cy="64294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dirty="0" smtClean="0">
                <a:latin typeface="小塚ゴシック Pro L" pitchFamily="34" charset="-128"/>
                <a:ea typeface="小塚ゴシック Pro L" pitchFamily="34" charset="-128"/>
              </a:rPr>
              <a:t>GLAO </a:t>
            </a:r>
            <a:r>
              <a:rPr lang="ja-JP" altLang="en-US" sz="2000" dirty="0" smtClean="0">
                <a:latin typeface="小塚ゴシック Pro L" pitchFamily="34" charset="-128"/>
                <a:ea typeface="小塚ゴシック Pro L" pitchFamily="34" charset="-128"/>
              </a:rPr>
              <a:t>の補正を行った上での近赤外撮像を </a:t>
            </a:r>
            <a:r>
              <a:rPr lang="en-US" altLang="ja-JP" sz="2000" dirty="0" smtClean="0">
                <a:latin typeface="小塚ゴシック Pro L" pitchFamily="34" charset="-128"/>
                <a:ea typeface="小塚ゴシック Pro L" pitchFamily="34" charset="-128"/>
              </a:rPr>
              <a:t>7’ x 7’ </a:t>
            </a:r>
            <a:r>
              <a:rPr lang="ja-JP" altLang="en-US" sz="2000" dirty="0" smtClean="0">
                <a:latin typeface="小塚ゴシック Pro L" pitchFamily="34" charset="-128"/>
                <a:ea typeface="小塚ゴシック Pro L" pitchFamily="34" charset="-128"/>
              </a:rPr>
              <a:t>の視野で行う。</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VLT :</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ERIS (2016)</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571472" y="928671"/>
            <a:ext cx="7858180" cy="64294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AOF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の </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Tomography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で得られる高空間分解能を生かした撮像と面分光観測を行うための撮像分光器</a:t>
            </a:r>
            <a:r>
              <a:rPr lang="ja-JP" altLang="en-US" sz="2000" dirty="0" smtClean="0">
                <a:latin typeface="小塚ゴシック Pro L" pitchFamily="34" charset="-128"/>
                <a:ea typeface="小塚ゴシック Pro L" pitchFamily="34" charset="-128"/>
              </a:rPr>
              <a:t>の</a:t>
            </a:r>
            <a:r>
              <a:rPr lang="ja-JP" altLang="en-US" sz="2000" dirty="0" smtClean="0">
                <a:latin typeface="小塚ゴシック Pro L" pitchFamily="34" charset="-128"/>
                <a:ea typeface="小塚ゴシック Pro L" pitchFamily="34" charset="-128"/>
              </a:rPr>
              <a:t>案</a:t>
            </a:r>
            <a:r>
              <a:rPr lang="ja-JP" altLang="en-US" sz="2000" dirty="0" smtClean="0">
                <a:latin typeface="小塚ゴシック Pro L" pitchFamily="34" charset="-128"/>
                <a:ea typeface="小塚ゴシック Pro L" pitchFamily="34" charset="-128"/>
              </a:rPr>
              <a:t>。</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29698" name="Picture 2"/>
          <p:cNvPicPr>
            <a:picLocks noChangeAspect="1" noChangeArrowheads="1"/>
          </p:cNvPicPr>
          <p:nvPr/>
        </p:nvPicPr>
        <p:blipFill>
          <a:blip r:embed="rId2"/>
          <a:srcRect/>
          <a:stretch>
            <a:fillRect/>
          </a:stretch>
        </p:blipFill>
        <p:spPr bwMode="auto">
          <a:xfrm>
            <a:off x="1928794" y="1857364"/>
            <a:ext cx="5500726" cy="46010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Keck</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 AO-related</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6" name="コンテンツ プレースホルダ 2"/>
          <p:cNvSpPr txBox="1">
            <a:spLocks/>
          </p:cNvSpPr>
          <p:nvPr/>
        </p:nvSpPr>
        <p:spPr>
          <a:xfrm>
            <a:off x="571472" y="928670"/>
            <a:ext cx="7858180" cy="54292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Keck I </a:t>
            </a:r>
            <a:r>
              <a:rPr kumimoji="1" lang="en-US" altLang="ja-JP" sz="2000" b="0" i="0" u="none" strike="noStrike" kern="1200" cap="none" spc="0" normalizeH="0" baseline="0" noProof="0" dirty="0" err="1" smtClean="0">
                <a:ln>
                  <a:noFill/>
                </a:ln>
                <a:solidFill>
                  <a:schemeClr val="tx1"/>
                </a:solidFill>
                <a:effectLst/>
                <a:uLnTx/>
                <a:uFillTx/>
                <a:latin typeface="小塚ゴシック Pro L" pitchFamily="34" charset="-128"/>
                <a:ea typeface="小塚ゴシック Pro L" pitchFamily="34" charset="-128"/>
                <a:cs typeface="+mn-cs"/>
              </a:rPr>
              <a:t>laer</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のセンター打ち上げ </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(shared-risk)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Keck</a:t>
            </a:r>
            <a:r>
              <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 II laser </a:t>
            </a:r>
            <a:r>
              <a:rPr kumimoji="1" lang="ja-JP" altLang="en-US"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のセンター打ち上げ </a:t>
            </a:r>
            <a:r>
              <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(F.L. 2014)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baseline="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baseline="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baseline="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000" baseline="0" dirty="0" smtClean="0">
                <a:latin typeface="小塚ゴシック Pro L" pitchFamily="34" charset="-128"/>
                <a:ea typeface="小塚ゴシック Pro L" pitchFamily="34" charset="-128"/>
              </a:rPr>
              <a:t>近赤外線の波面センサー </a:t>
            </a:r>
            <a:r>
              <a:rPr lang="en-US" altLang="ja-JP" sz="2000" baseline="0" dirty="0" smtClean="0">
                <a:latin typeface="小塚ゴシック Pro L" pitchFamily="34" charset="-128"/>
                <a:ea typeface="小塚ゴシック Pro L" pitchFamily="34" charset="-128"/>
              </a:rPr>
              <a:t>(late 2013)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baseline="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baseline="0" dirty="0" smtClean="0">
                <a:latin typeface="小塚ゴシック Pro L" pitchFamily="34" charset="-128"/>
                <a:ea typeface="小塚ゴシック Pro L" pitchFamily="34" charset="-128"/>
              </a:rPr>
              <a:t>PSF </a:t>
            </a:r>
            <a:r>
              <a:rPr lang="ja-JP" altLang="en-US" sz="2000" baseline="0" dirty="0" smtClean="0">
                <a:latin typeface="小塚ゴシック Pro L" pitchFamily="34" charset="-128"/>
                <a:ea typeface="小塚ゴシック Pro L" pitchFamily="34" charset="-128"/>
              </a:rPr>
              <a:t>再構成</a:t>
            </a:r>
            <a:endParaRPr lang="en-US" altLang="ja-JP" sz="2000" baseline="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4097" name="Picture 1"/>
          <p:cNvPicPr>
            <a:picLocks noChangeAspect="1" noChangeArrowheads="1"/>
          </p:cNvPicPr>
          <p:nvPr/>
        </p:nvPicPr>
        <p:blipFill>
          <a:blip r:embed="rId2"/>
          <a:srcRect/>
          <a:stretch>
            <a:fillRect/>
          </a:stretch>
        </p:blipFill>
        <p:spPr bwMode="auto">
          <a:xfrm>
            <a:off x="2824175" y="2381257"/>
            <a:ext cx="3533775" cy="2047875"/>
          </a:xfrm>
          <a:prstGeom prst="rect">
            <a:avLst/>
          </a:prstGeom>
          <a:noFill/>
          <a:ln w="9525">
            <a:noFill/>
            <a:miter lim="800000"/>
            <a:headEnd/>
            <a:tailEnd/>
          </a:ln>
          <a:effectLst/>
        </p:spPr>
      </p:pic>
      <p:pic>
        <p:nvPicPr>
          <p:cNvPr id="34817" name="Picture 1"/>
          <p:cNvPicPr>
            <a:picLocks noChangeAspect="1" noChangeArrowheads="1"/>
          </p:cNvPicPr>
          <p:nvPr/>
        </p:nvPicPr>
        <p:blipFill>
          <a:blip r:embed="rId3"/>
          <a:srcRect/>
          <a:stretch>
            <a:fillRect/>
          </a:stretch>
        </p:blipFill>
        <p:spPr bwMode="auto">
          <a:xfrm>
            <a:off x="7000892" y="285728"/>
            <a:ext cx="1657350" cy="1743075"/>
          </a:xfrm>
          <a:prstGeom prst="rect">
            <a:avLst/>
          </a:prstGeom>
          <a:noFill/>
          <a:ln w="9525">
            <a:noFill/>
            <a:miter lim="800000"/>
            <a:headEnd/>
            <a:tailEnd/>
          </a:ln>
          <a:effectLst/>
        </p:spPr>
      </p:pic>
      <p:pic>
        <p:nvPicPr>
          <p:cNvPr id="34818" name="Picture 2"/>
          <p:cNvPicPr>
            <a:picLocks noChangeAspect="1" noChangeArrowheads="1"/>
          </p:cNvPicPr>
          <p:nvPr/>
        </p:nvPicPr>
        <p:blipFill>
          <a:blip r:embed="rId4"/>
          <a:srcRect/>
          <a:stretch>
            <a:fillRect/>
          </a:stretch>
        </p:blipFill>
        <p:spPr bwMode="auto">
          <a:xfrm>
            <a:off x="7000892" y="2285992"/>
            <a:ext cx="1714512" cy="177762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271462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Extreme AO Coronagraph</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VLT : SPHERE (F.L. early-2013)</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571472" y="928671"/>
            <a:ext cx="7858180" cy="64294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1600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素子の可変形鏡を用いた </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Extreme AO</a:t>
            </a:r>
            <a:r>
              <a:rPr lang="ja-JP" altLang="en-US" sz="2000" dirty="0" smtClean="0">
                <a:latin typeface="小塚ゴシック Pro L" pitchFamily="34" charset="-128"/>
                <a:ea typeface="小塚ゴシック Pro L" pitchFamily="34" charset="-128"/>
              </a:rPr>
              <a:t> 観測</a:t>
            </a:r>
            <a:r>
              <a:rPr lang="ja-JP" altLang="en-US" sz="2000" dirty="0" smtClean="0">
                <a:latin typeface="小塚ゴシック Pro L" pitchFamily="34" charset="-128"/>
                <a:ea typeface="小塚ゴシック Pro L" pitchFamily="34" charset="-128"/>
              </a:rPr>
              <a:t>装置、近赤外撮像、近赤外面分光、可視偏光撮像とコロナグラフ。</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25602" name="Picture 2" descr="SPHERE"/>
          <p:cNvPicPr>
            <a:picLocks noChangeAspect="1" noChangeArrowheads="1"/>
          </p:cNvPicPr>
          <p:nvPr/>
        </p:nvPicPr>
        <p:blipFill>
          <a:blip r:embed="rId2"/>
          <a:srcRect/>
          <a:stretch>
            <a:fillRect/>
          </a:stretch>
        </p:blipFill>
        <p:spPr bwMode="auto">
          <a:xfrm>
            <a:off x="285720" y="1857364"/>
            <a:ext cx="4071966" cy="2954424"/>
          </a:xfrm>
          <a:prstGeom prst="rect">
            <a:avLst/>
          </a:prstGeom>
          <a:noFill/>
        </p:spPr>
      </p:pic>
      <p:pic>
        <p:nvPicPr>
          <p:cNvPr id="25603" name="Picture 3"/>
          <p:cNvPicPr>
            <a:picLocks noChangeAspect="1" noChangeArrowheads="1"/>
          </p:cNvPicPr>
          <p:nvPr/>
        </p:nvPicPr>
        <p:blipFill>
          <a:blip r:embed="rId3"/>
          <a:srcRect/>
          <a:stretch>
            <a:fillRect/>
          </a:stretch>
        </p:blipFill>
        <p:spPr bwMode="auto">
          <a:xfrm>
            <a:off x="4371951" y="2969664"/>
            <a:ext cx="4772049" cy="388833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Gemini-S : GPI (F.L. 2012)</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571472" y="928671"/>
            <a:ext cx="7858180" cy="64294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dirty="0" smtClean="0">
                <a:latin typeface="小塚ゴシック Pro L" pitchFamily="34" charset="-128"/>
                <a:ea typeface="小塚ゴシック Pro L" pitchFamily="34" charset="-128"/>
              </a:rPr>
              <a:t>4096</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素子の可変形鏡を用いた </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Extreme AO</a:t>
            </a:r>
            <a:r>
              <a:rPr lang="ja-JP" altLang="en-US" sz="2000" dirty="0" smtClean="0">
                <a:latin typeface="小塚ゴシック Pro L" pitchFamily="34" charset="-128"/>
                <a:ea typeface="小塚ゴシック Pro L" pitchFamily="34" charset="-128"/>
              </a:rPr>
              <a:t> 観測</a:t>
            </a:r>
            <a:r>
              <a:rPr lang="ja-JP" altLang="en-US" sz="2000" dirty="0" smtClean="0">
                <a:latin typeface="小塚ゴシック Pro L" pitchFamily="34" charset="-128"/>
                <a:ea typeface="小塚ゴシック Pro L" pitchFamily="34" charset="-128"/>
              </a:rPr>
              <a:t>装置、近赤外線での偏光撮像と面分光、コロナグラフ。</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24577" name="Picture 1"/>
          <p:cNvPicPr>
            <a:picLocks noChangeAspect="1" noChangeArrowheads="1"/>
          </p:cNvPicPr>
          <p:nvPr/>
        </p:nvPicPr>
        <p:blipFill>
          <a:blip r:embed="rId2"/>
          <a:srcRect/>
          <a:stretch>
            <a:fillRect/>
          </a:stretch>
        </p:blipFill>
        <p:spPr bwMode="auto">
          <a:xfrm>
            <a:off x="4572000" y="3286124"/>
            <a:ext cx="4143404" cy="3305003"/>
          </a:xfrm>
          <a:prstGeom prst="rect">
            <a:avLst/>
          </a:prstGeom>
          <a:noFill/>
          <a:ln w="9525">
            <a:noFill/>
            <a:miter lim="800000"/>
            <a:headEnd/>
            <a:tailEnd/>
          </a:ln>
          <a:effectLst/>
        </p:spPr>
      </p:pic>
      <p:pic>
        <p:nvPicPr>
          <p:cNvPr id="24579" name="Picture 3" descr="http://planetimager.org/images/gpi_omss.jpg"/>
          <p:cNvPicPr>
            <a:picLocks noChangeAspect="1" noChangeArrowheads="1"/>
          </p:cNvPicPr>
          <p:nvPr/>
        </p:nvPicPr>
        <p:blipFill>
          <a:blip r:embed="rId3"/>
          <a:srcRect/>
          <a:stretch>
            <a:fillRect/>
          </a:stretch>
        </p:blipFill>
        <p:spPr bwMode="auto">
          <a:xfrm>
            <a:off x="500033" y="1785926"/>
            <a:ext cx="3623293" cy="335758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2010</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a:t>
            </a:r>
            <a:r>
              <a:rPr kumimoji="1" lang="ja-JP" altLang="en-US"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年代後半の可能性</a:t>
            </a:r>
            <a:endPar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357158" y="1071546"/>
            <a:ext cx="8572528" cy="5429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000" dirty="0" smtClean="0">
                <a:latin typeface="小塚ゴシック Pro L" pitchFamily="34" charset="-128"/>
                <a:ea typeface="小塚ゴシック Pro L" pitchFamily="34" charset="-128"/>
              </a:rPr>
              <a:t>以上</a:t>
            </a:r>
            <a:r>
              <a:rPr lang="ja-JP" altLang="en-US" sz="2000" dirty="0" smtClean="0">
                <a:latin typeface="小塚ゴシック Pro L" pitchFamily="34" charset="-128"/>
                <a:ea typeface="小塚ゴシック Pro L" pitchFamily="34" charset="-128"/>
              </a:rPr>
              <a:t>の装置群は現状ですでに完成しつつある装置群。</a:t>
            </a:r>
            <a:endParaRPr lang="en-US" altLang="ja-JP" sz="200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dirty="0" smtClean="0">
              <a:latin typeface="小塚ゴシック Pro L" pitchFamily="34" charset="-128"/>
              <a:ea typeface="小塚ゴシック Pro L"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より長いタイムスケールで見る</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と、</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Gemini</a:t>
            </a:r>
            <a:r>
              <a:rPr lang="ja-JP" altLang="en-US" sz="2000" dirty="0" smtClean="0">
                <a:latin typeface="小塚ゴシック Pro L" pitchFamily="34" charset="-128"/>
                <a:ea typeface="小塚ゴシック Pro L" pitchFamily="34" charset="-128"/>
              </a:rPr>
              <a:t> </a:t>
            </a:r>
            <a:r>
              <a:rPr lang="ja-JP" altLang="en-US" sz="2000" dirty="0" smtClean="0">
                <a:latin typeface="小塚ゴシック Pro L" pitchFamily="34" charset="-128"/>
                <a:ea typeface="小塚ゴシック Pro L" pitchFamily="34" charset="-128"/>
              </a:rPr>
              <a:t>は次世代の装置検討について </a:t>
            </a:r>
            <a:r>
              <a:rPr lang="en-US" altLang="ja-JP" sz="2000" dirty="0" smtClean="0">
                <a:latin typeface="小塚ゴシック Pro L" pitchFamily="34" charset="-128"/>
                <a:ea typeface="小塚ゴシック Pro L" pitchFamily="34" charset="-128"/>
              </a:rPr>
              <a:t>3 </a:t>
            </a:r>
            <a:r>
              <a:rPr lang="ja-JP" altLang="en-US" sz="2000" dirty="0" smtClean="0">
                <a:latin typeface="小塚ゴシック Pro L" pitchFamily="34" charset="-128"/>
                <a:ea typeface="小塚ゴシック Pro L" pitchFamily="34" charset="-128"/>
              </a:rPr>
              <a:t>個の </a:t>
            </a:r>
            <a:r>
              <a:rPr lang="en-US" altLang="ja-JP" sz="2000" dirty="0" smtClean="0">
                <a:latin typeface="小塚ゴシック Pro L" pitchFamily="34" charset="-128"/>
                <a:ea typeface="小塚ゴシック Pro L" pitchFamily="34" charset="-128"/>
              </a:rPr>
              <a:t>call for </a:t>
            </a:r>
            <a:r>
              <a:rPr lang="ja-JP" altLang="en-US" sz="2000" dirty="0" smtClean="0">
                <a:latin typeface="小塚ゴシック Pro L" pitchFamily="34" charset="-128"/>
                <a:ea typeface="小塚ゴシック Pro L" pitchFamily="34" charset="-128"/>
              </a:rPr>
              <a:t>を出している。</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800100" lvl="1" indent="-342900">
              <a:spcBef>
                <a:spcPct val="20000"/>
              </a:spcBef>
              <a:buFont typeface="Arial" pitchFamily="34" charset="0"/>
              <a:buNone/>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Gemini High-resolution Optical</a:t>
            </a:r>
            <a:r>
              <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 Spectrograph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可視高分散分光装置 </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800100" lvl="1" indent="-342900">
              <a:spcBef>
                <a:spcPct val="20000"/>
              </a:spcBef>
              <a:buFont typeface="Arial" pitchFamily="34" charset="0"/>
              <a:buNone/>
            </a:pPr>
            <a:r>
              <a:rPr lang="en-US" altLang="ja-JP" sz="2000" dirty="0" smtClean="0">
                <a:latin typeface="小塚ゴシック Pro L" pitchFamily="34" charset="-128"/>
                <a:ea typeface="小塚ゴシック Pro L" pitchFamily="34" charset="-128"/>
              </a:rPr>
              <a:t>Gemini – CFHT </a:t>
            </a:r>
            <a:r>
              <a:rPr lang="en-US" altLang="ja-JP" sz="2000" dirty="0" err="1" smtClean="0">
                <a:latin typeface="小塚ゴシック Pro L" pitchFamily="34" charset="-128"/>
                <a:ea typeface="小塚ゴシック Pro L" pitchFamily="34" charset="-128"/>
              </a:rPr>
              <a:t>ESPaDOnS</a:t>
            </a:r>
            <a:r>
              <a:rPr lang="en-US" altLang="ja-JP" sz="2000" dirty="0" smtClean="0">
                <a:latin typeface="小塚ゴシック Pro L" pitchFamily="34" charset="-128"/>
                <a:ea typeface="小塚ゴシック Pro L" pitchFamily="34" charset="-128"/>
              </a:rPr>
              <a:t> Spectrograph connection (GRACES)</a:t>
            </a:r>
            <a:r>
              <a:rPr lang="ja-JP" altLang="en-US" sz="2000" dirty="0" smtClean="0">
                <a:latin typeface="小塚ゴシック Pro L" pitchFamily="34" charset="-128"/>
                <a:ea typeface="小塚ゴシック Pro L" pitchFamily="34" charset="-128"/>
              </a:rPr>
              <a:t>可視</a:t>
            </a:r>
            <a:r>
              <a:rPr lang="ja-JP" altLang="en-US" sz="2000" dirty="0" smtClean="0">
                <a:latin typeface="小塚ゴシック Pro L" pitchFamily="34" charset="-128"/>
                <a:ea typeface="小塚ゴシック Pro L" pitchFamily="34" charset="-128"/>
              </a:rPr>
              <a:t>高分散分光装置</a:t>
            </a:r>
            <a:r>
              <a:rPr lang="en-US" altLang="ja-JP" sz="2000" dirty="0" smtClean="0">
                <a:latin typeface="小塚ゴシック Pro L" pitchFamily="34" charset="-128"/>
                <a:ea typeface="小塚ゴシック Pro L" pitchFamily="34" charset="-128"/>
              </a:rPr>
              <a:t> </a:t>
            </a:r>
          </a:p>
          <a:p>
            <a:pPr marL="800100" lvl="1" indent="-342900">
              <a:spcBef>
                <a:spcPct val="20000"/>
              </a:spcBef>
              <a:buFont typeface="Arial" pitchFamily="34" charset="0"/>
              <a:buNone/>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Gemini</a:t>
            </a:r>
            <a:r>
              <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 </a:t>
            </a:r>
            <a:r>
              <a:rPr kumimoji="1" lang="en-US" altLang="ja-JP" sz="2000" b="0" i="0" u="none" strike="noStrike" kern="1200" cap="none" spc="0" normalizeH="0" noProof="0" dirty="0" err="1" smtClean="0">
                <a:ln>
                  <a:noFill/>
                </a:ln>
                <a:solidFill>
                  <a:schemeClr val="tx1"/>
                </a:solidFill>
                <a:effectLst/>
                <a:uLnTx/>
                <a:uFillTx/>
                <a:latin typeface="小塚ゴシック Pro L" pitchFamily="34" charset="-128"/>
                <a:ea typeface="小塚ゴシック Pro L" pitchFamily="34" charset="-128"/>
                <a:cs typeface="+mn-cs"/>
              </a:rPr>
              <a:t>InfraRed</a:t>
            </a:r>
            <a:r>
              <a:rPr lang="en-US" altLang="ja-JP" sz="2000" dirty="0" smtClean="0">
                <a:latin typeface="小塚ゴシック Pro L" pitchFamily="34" charset="-128"/>
                <a:ea typeface="小塚ゴシック Pro L" pitchFamily="34" charset="-128"/>
              </a:rPr>
              <a:t>-Optical Spectrometer X-shooter </a:t>
            </a:r>
            <a:r>
              <a:rPr lang="ja-JP" altLang="en-US" sz="2000" dirty="0" err="1" smtClean="0">
                <a:latin typeface="小塚ゴシック Pro L" pitchFamily="34" charset="-128"/>
                <a:ea typeface="小塚ゴシック Pro L" pitchFamily="34" charset="-128"/>
              </a:rPr>
              <a:t>のような</a:t>
            </a:r>
            <a:r>
              <a:rPr lang="ja-JP" altLang="en-US" sz="2000" dirty="0" smtClean="0">
                <a:latin typeface="小塚ゴシック Pro L" pitchFamily="34" charset="-128"/>
                <a:ea typeface="小塚ゴシック Pro L" pitchFamily="34" charset="-128"/>
              </a:rPr>
              <a:t>もの</a:t>
            </a: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r>
              <a:rPr lang="en-US" altLang="ja-JP" sz="2000" dirty="0" smtClean="0">
                <a:latin typeface="小塚ゴシック Pro L" pitchFamily="34" charset="-128"/>
                <a:ea typeface="小塚ゴシック Pro L" pitchFamily="34" charset="-128"/>
              </a:rPr>
              <a:t>Keck </a:t>
            </a:r>
          </a:p>
          <a:p>
            <a:pPr marL="800100" lvl="1" indent="-342900">
              <a:spcBef>
                <a:spcPct val="20000"/>
              </a:spcBef>
              <a:buFont typeface="Arial" pitchFamily="34" charset="0"/>
              <a:buNone/>
            </a:pPr>
            <a:r>
              <a:rPr lang="en-US" altLang="ja-JP" sz="2000" dirty="0" smtClean="0">
                <a:latin typeface="小塚ゴシック Pro L" pitchFamily="34" charset="-128"/>
                <a:ea typeface="小塚ゴシック Pro L" pitchFamily="34" charset="-128"/>
              </a:rPr>
              <a:t>Next Generation AO System : Tomography AO </a:t>
            </a:r>
            <a:r>
              <a:rPr lang="ja-JP" altLang="en-US" sz="2000" dirty="0" smtClean="0">
                <a:latin typeface="小塚ゴシック Pro L" pitchFamily="34" charset="-128"/>
                <a:ea typeface="小塚ゴシック Pro L" pitchFamily="34" charset="-128"/>
              </a:rPr>
              <a:t>による高スカイカバレッジ、高</a:t>
            </a:r>
            <a:r>
              <a:rPr lang="en-US" altLang="ja-JP" sz="2000" dirty="0" smtClean="0">
                <a:latin typeface="小塚ゴシック Pro L" pitchFamily="34" charset="-128"/>
                <a:ea typeface="小塚ゴシック Pro L" pitchFamily="34" charset="-128"/>
              </a:rPr>
              <a:t>SR</a:t>
            </a:r>
            <a:r>
              <a:rPr lang="ja-JP" altLang="en-US" sz="2000" dirty="0" smtClean="0">
                <a:latin typeface="小塚ゴシック Pro L" pitchFamily="34" charset="-128"/>
                <a:ea typeface="小塚ゴシック Pro L" pitchFamily="34" charset="-128"/>
              </a:rPr>
              <a:t>比</a:t>
            </a: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r>
              <a:rPr lang="en-US" altLang="ja-JP" sz="2000" dirty="0" smtClean="0">
                <a:latin typeface="小塚ゴシック Pro L" pitchFamily="34" charset="-128"/>
                <a:ea typeface="小塚ゴシック Pro L" pitchFamily="34" charset="-128"/>
              </a:rPr>
              <a:t>VLT</a:t>
            </a:r>
          </a:p>
          <a:p>
            <a:pPr marL="800100" lvl="2" indent="-342900">
              <a:spcBef>
                <a:spcPct val="20000"/>
              </a:spcBef>
            </a:pPr>
            <a:r>
              <a:rPr lang="en-US" altLang="ja-JP" sz="2000" dirty="0" smtClean="0">
                <a:latin typeface="小塚ゴシック Pro L" pitchFamily="34" charset="-128"/>
                <a:ea typeface="小塚ゴシック Pro L" pitchFamily="34" charset="-128"/>
              </a:rPr>
              <a:t>ERIS </a:t>
            </a:r>
            <a:r>
              <a:rPr lang="ja-JP" altLang="en-US" sz="2000" dirty="0" smtClean="0">
                <a:latin typeface="小塚ゴシック Pro L" pitchFamily="34" charset="-128"/>
                <a:ea typeface="小塚ゴシック Pro L" pitchFamily="34" charset="-128"/>
              </a:rPr>
              <a:t>の後の装置をどうするか、</a:t>
            </a:r>
            <a:r>
              <a:rPr lang="en-US" altLang="ja-JP" sz="2000" dirty="0" smtClean="0">
                <a:latin typeface="小塚ゴシック Pro L" pitchFamily="34" charset="-128"/>
                <a:ea typeface="小塚ゴシック Pro L" pitchFamily="34" charset="-128"/>
              </a:rPr>
              <a:t>MCAO High-res V,R,I imager + MOS</a:t>
            </a: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最後に</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357158" y="1857364"/>
            <a:ext cx="8572528" cy="3214710"/>
          </a:xfrm>
          <a:prstGeom prst="rect">
            <a:avLst/>
          </a:prstGeom>
        </p:spPr>
        <p:txBody>
          <a:bodyPr vert="horz" lIns="91440" tIns="45720" rIns="91440" bIns="45720" rtlCol="0">
            <a:normAutofit/>
          </a:bodyPr>
          <a:lstStyle/>
          <a:p>
            <a:pPr marL="342900" indent="-342900">
              <a:spcBef>
                <a:spcPct val="20000"/>
              </a:spcBef>
              <a:buFont typeface="Arial" pitchFamily="34" charset="0"/>
              <a:buNone/>
            </a:pPr>
            <a:r>
              <a:rPr lang="ja-JP" altLang="en-US" sz="2000" dirty="0" smtClean="0">
                <a:latin typeface="小塚ゴシック Pro L" pitchFamily="34" charset="-128"/>
                <a:ea typeface="小塚ゴシック Pro L" pitchFamily="34" charset="-128"/>
              </a:rPr>
              <a:t>大型望遠鏡の装置レベルでも概算要求規模の予算が必要になっている。</a:t>
            </a: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r>
              <a:rPr lang="ja-JP" altLang="en-US" sz="2000" dirty="0" smtClean="0">
                <a:latin typeface="小塚ゴシック Pro L" pitchFamily="34" charset="-128"/>
                <a:ea typeface="小塚ゴシック Pro L" pitchFamily="34" charset="-128"/>
              </a:rPr>
              <a:t>長期的な中型計画としてはすばる望遠鏡</a:t>
            </a:r>
            <a:r>
              <a:rPr lang="ja-JP" altLang="en-US" sz="2000" dirty="0" smtClean="0">
                <a:latin typeface="小塚ゴシック Pro L" pitchFamily="34" charset="-128"/>
                <a:ea typeface="小塚ゴシック Pro L" pitchFamily="34" charset="-128"/>
              </a:rPr>
              <a:t>や</a:t>
            </a:r>
            <a:r>
              <a:rPr lang="en-US" altLang="ja-JP" sz="2000" dirty="0" smtClean="0">
                <a:latin typeface="小塚ゴシック Pro L" pitchFamily="34" charset="-128"/>
                <a:ea typeface="小塚ゴシック Pro L" pitchFamily="34" charset="-128"/>
              </a:rPr>
              <a:t>TMT</a:t>
            </a:r>
            <a:r>
              <a:rPr lang="ja-JP" altLang="en-US" sz="2000" dirty="0" err="1" smtClean="0">
                <a:latin typeface="小塚ゴシック Pro L" pitchFamily="34" charset="-128"/>
                <a:ea typeface="小塚ゴシック Pro L" pitchFamily="34" charset="-128"/>
              </a:rPr>
              <a:t>の第</a:t>
            </a:r>
            <a:r>
              <a:rPr lang="en-US" altLang="ja-JP" sz="2000" dirty="0" smtClean="0">
                <a:latin typeface="小塚ゴシック Pro L" pitchFamily="34" charset="-128"/>
                <a:ea typeface="小塚ゴシック Pro L" pitchFamily="34" charset="-128"/>
              </a:rPr>
              <a:t>2</a:t>
            </a:r>
            <a:r>
              <a:rPr lang="ja-JP" altLang="en-US" sz="2000" dirty="0" smtClean="0">
                <a:latin typeface="小塚ゴシック Pro L" pitchFamily="34" charset="-128"/>
                <a:ea typeface="小塚ゴシック Pro L" pitchFamily="34" charset="-128"/>
              </a:rPr>
              <a:t>世代装置開発も議論に挙げる必要があるのかもしれない。</a:t>
            </a: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r>
              <a:rPr lang="ja-JP" altLang="en-US" sz="2000" dirty="0" smtClean="0">
                <a:latin typeface="小塚ゴシック Pro L" pitchFamily="34" charset="-128"/>
                <a:ea typeface="小塚ゴシック Pro L" pitchFamily="34" charset="-128"/>
              </a:rPr>
              <a:t>すばる次世代広視野補償光学系？</a:t>
            </a: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r>
              <a:rPr lang="ja-JP" altLang="en-US" sz="2000" dirty="0" smtClean="0">
                <a:latin typeface="小塚ゴシック Pro L" pitchFamily="34" charset="-128"/>
                <a:ea typeface="小塚ゴシック Pro L" pitchFamily="34" charset="-128"/>
              </a:rPr>
              <a:t>大型望遠鏡の汎用装置をどうサポートするのか？</a:t>
            </a: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lang="en-US" altLang="ja-JP" sz="2000" dirty="0" smtClean="0">
              <a:latin typeface="小塚ゴシック Pro L" pitchFamily="34" charset="-128"/>
              <a:ea typeface="小塚ゴシック Pro L" pitchFamily="34" charset="-128"/>
            </a:endParaRPr>
          </a:p>
          <a:p>
            <a:pPr marL="342900" indent="-342900">
              <a:spcBef>
                <a:spcPct val="20000"/>
              </a:spcBef>
              <a:buFont typeface="Arial" pitchFamily="34" charset="0"/>
              <a:buNone/>
            </a:pP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2500306"/>
            <a:ext cx="8229600" cy="17859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可視　広視野面分光器</a:t>
            </a:r>
            <a:endPar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800" dirty="0" smtClean="0">
              <a:latin typeface="小塚ゴシック Pro L" pitchFamily="34" charset="-128"/>
              <a:ea typeface="小塚ゴシック Pro L" pitchFamily="34"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近赤外　多天体面分光器</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Keck</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  Cosmic Web Imager</a:t>
            </a:r>
            <a:r>
              <a:rPr lang="ja-JP" altLang="en-US" sz="2800" dirty="0" smtClean="0">
                <a:latin typeface="小塚ゴシック Pro L" pitchFamily="34" charset="-128"/>
                <a:ea typeface="小塚ゴシック Pro L" pitchFamily="34" charset="-128"/>
                <a:cs typeface="+mj-cs"/>
              </a:rPr>
              <a:t> </a:t>
            </a:r>
            <a:r>
              <a:rPr lang="en-US" altLang="ja-JP" sz="2800" dirty="0" smtClean="0">
                <a:latin typeface="小塚ゴシック Pro L" pitchFamily="34" charset="-128"/>
                <a:ea typeface="小塚ゴシック Pro L" pitchFamily="34" charset="-128"/>
                <a:cs typeface="+mj-cs"/>
              </a:rPr>
              <a:t>(F.L. 2012?)</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7" name="コンテンツ プレースホルダ 2"/>
          <p:cNvSpPr txBox="1">
            <a:spLocks/>
          </p:cNvSpPr>
          <p:nvPr/>
        </p:nvSpPr>
        <p:spPr>
          <a:xfrm>
            <a:off x="571472" y="928670"/>
            <a:ext cx="7858180" cy="54292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dirty="0" smtClean="0">
                <a:latin typeface="小塚ゴシック Pro L" pitchFamily="34" charset="-128"/>
                <a:ea typeface="小塚ゴシック Pro L" pitchFamily="34" charset="-128"/>
              </a:rPr>
              <a:t>20” x (7-30)” </a:t>
            </a:r>
            <a:r>
              <a:rPr lang="ja-JP" altLang="en-US" sz="2000" dirty="0" smtClean="0">
                <a:latin typeface="小塚ゴシック Pro L" pitchFamily="34" charset="-128"/>
                <a:ea typeface="小塚ゴシック Pro L" pitchFamily="34" charset="-128"/>
              </a:rPr>
              <a:t>の視野を可視面分光する分光器</a:t>
            </a:r>
            <a:endPar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28675" name="Picture 3"/>
          <p:cNvPicPr>
            <a:picLocks noChangeAspect="1" noChangeArrowheads="1"/>
          </p:cNvPicPr>
          <p:nvPr/>
        </p:nvPicPr>
        <p:blipFill>
          <a:blip r:embed="rId2"/>
          <a:srcRect/>
          <a:stretch>
            <a:fillRect/>
          </a:stretch>
        </p:blipFill>
        <p:spPr bwMode="auto">
          <a:xfrm>
            <a:off x="4071934" y="2500306"/>
            <a:ext cx="4824435" cy="3278237"/>
          </a:xfrm>
          <a:prstGeom prst="rect">
            <a:avLst/>
          </a:prstGeom>
          <a:noFill/>
          <a:ln w="9525">
            <a:noFill/>
            <a:miter lim="800000"/>
            <a:headEnd/>
            <a:tailEnd/>
          </a:ln>
          <a:effectLst/>
        </p:spPr>
      </p:pic>
      <p:pic>
        <p:nvPicPr>
          <p:cNvPr id="28677" name="Picture 5" descr="KCWI_layout"/>
          <p:cNvPicPr>
            <a:picLocks noChangeAspect="1" noChangeArrowheads="1"/>
          </p:cNvPicPr>
          <p:nvPr/>
        </p:nvPicPr>
        <p:blipFill>
          <a:blip r:embed="rId3"/>
          <a:srcRect/>
          <a:stretch>
            <a:fillRect/>
          </a:stretch>
        </p:blipFill>
        <p:spPr bwMode="auto">
          <a:xfrm>
            <a:off x="642910" y="2500306"/>
            <a:ext cx="3357586" cy="33575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2530" name="Picture 2" descr="muse"/>
          <p:cNvPicPr>
            <a:picLocks noChangeAspect="1" noChangeArrowheads="1"/>
          </p:cNvPicPr>
          <p:nvPr/>
        </p:nvPicPr>
        <p:blipFill>
          <a:blip r:embed="rId2"/>
          <a:srcRect/>
          <a:stretch>
            <a:fillRect/>
          </a:stretch>
        </p:blipFill>
        <p:spPr bwMode="auto">
          <a:xfrm>
            <a:off x="0" y="1571612"/>
            <a:ext cx="4000528" cy="2250298"/>
          </a:xfrm>
          <a:prstGeom prst="rect">
            <a:avLst/>
          </a:prstGeom>
          <a:noFill/>
        </p:spPr>
      </p:pic>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VLT :</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MUSE</a:t>
            </a: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 (F.L. 2013) + GALACSI</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(F.L. 2015)</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pic>
        <p:nvPicPr>
          <p:cNvPr id="22532" name="Picture 4" descr="http://muse.univ-lyon1.fr/IMG/jpg/Best01.jpg"/>
          <p:cNvPicPr>
            <a:picLocks noChangeAspect="1" noChangeArrowheads="1"/>
          </p:cNvPicPr>
          <p:nvPr/>
        </p:nvPicPr>
        <p:blipFill>
          <a:blip r:embed="rId3"/>
          <a:srcRect/>
          <a:stretch>
            <a:fillRect/>
          </a:stretch>
        </p:blipFill>
        <p:spPr bwMode="auto">
          <a:xfrm>
            <a:off x="4214810" y="1714488"/>
            <a:ext cx="4000528" cy="2669103"/>
          </a:xfrm>
          <a:prstGeom prst="rect">
            <a:avLst/>
          </a:prstGeom>
          <a:noFill/>
        </p:spPr>
      </p:pic>
      <p:sp>
        <p:nvSpPr>
          <p:cNvPr id="11" name="コンテンツ プレースホルダ 2"/>
          <p:cNvSpPr txBox="1">
            <a:spLocks/>
          </p:cNvSpPr>
          <p:nvPr/>
        </p:nvSpPr>
        <p:spPr>
          <a:xfrm>
            <a:off x="571472" y="928671"/>
            <a:ext cx="7858180" cy="64294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Tomography AO or GLAO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と組み合わせて</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1’x1’ or 7.5’x7.5’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の視野を </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0.5-0.9</a:t>
            </a:r>
            <a:r>
              <a:rPr kumimoji="1" lang="en-US" altLang="ja-JP"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 um </a:t>
            </a:r>
            <a:r>
              <a:rPr kumimoji="1" lang="ja-JP" altLang="en-US" sz="20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n-cs"/>
              </a:rPr>
              <a:t>の波長範囲で面分光する。</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22534" name="Picture 6" descr="Click to enlarge the picture"/>
          <p:cNvPicPr>
            <a:picLocks noChangeAspect="1" noChangeArrowheads="1"/>
          </p:cNvPicPr>
          <p:nvPr/>
        </p:nvPicPr>
        <p:blipFill>
          <a:blip r:embed="rId4" cstate="print"/>
          <a:srcRect/>
          <a:stretch>
            <a:fillRect/>
          </a:stretch>
        </p:blipFill>
        <p:spPr bwMode="auto">
          <a:xfrm>
            <a:off x="857224" y="4371793"/>
            <a:ext cx="2536965" cy="2343355"/>
          </a:xfrm>
          <a:prstGeom prst="rect">
            <a:avLst/>
          </a:prstGeom>
          <a:noFill/>
        </p:spPr>
      </p:pic>
      <p:pic>
        <p:nvPicPr>
          <p:cNvPr id="22536" name="Picture 8" descr="Click to enlarge the picture"/>
          <p:cNvPicPr>
            <a:picLocks noChangeAspect="1" noChangeArrowheads="1"/>
          </p:cNvPicPr>
          <p:nvPr/>
        </p:nvPicPr>
        <p:blipFill>
          <a:blip r:embed="rId5" cstate="print"/>
          <a:srcRect/>
          <a:stretch>
            <a:fillRect/>
          </a:stretch>
        </p:blipFill>
        <p:spPr bwMode="auto">
          <a:xfrm>
            <a:off x="4786314" y="4474326"/>
            <a:ext cx="2643206" cy="23836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1143000"/>
          </a:xfrm>
        </p:spPr>
        <p:txBody>
          <a:bodyPr>
            <a:normAutofit/>
          </a:bodyPr>
          <a:lstStyle/>
          <a:p>
            <a:r>
              <a:rPr kumimoji="1" lang="en-US" altLang="ja-JP" sz="2800" dirty="0" smtClean="0">
                <a:latin typeface="小塚ゴシック Pro L" pitchFamily="34" charset="-128"/>
                <a:ea typeface="小塚ゴシック Pro L" pitchFamily="34" charset="-128"/>
              </a:rPr>
              <a:t>VLT : KMOS (F.L. late 2012)</a:t>
            </a:r>
            <a:endParaRPr kumimoji="1" lang="ja-JP" altLang="en-US" sz="2800" dirty="0">
              <a:latin typeface="小塚ゴシック Pro L" pitchFamily="34" charset="-128"/>
              <a:ea typeface="小塚ゴシック Pro L" pitchFamily="34" charset="-128"/>
            </a:endParaRPr>
          </a:p>
        </p:txBody>
      </p:sp>
      <p:sp>
        <p:nvSpPr>
          <p:cNvPr id="3" name="コンテンツ プレースホルダ 2"/>
          <p:cNvSpPr>
            <a:spLocks noGrp="1"/>
          </p:cNvSpPr>
          <p:nvPr>
            <p:ph idx="1"/>
          </p:nvPr>
        </p:nvSpPr>
        <p:spPr>
          <a:xfrm>
            <a:off x="571472" y="928671"/>
            <a:ext cx="7858180" cy="428627"/>
          </a:xfrm>
        </p:spPr>
        <p:txBody>
          <a:bodyPr/>
          <a:lstStyle/>
          <a:p>
            <a:pPr>
              <a:buNone/>
            </a:pPr>
            <a:r>
              <a:rPr lang="ja-JP" altLang="en-US" sz="2000" dirty="0" smtClean="0">
                <a:latin typeface="小塚ゴシック Pro L" pitchFamily="34" charset="-128"/>
                <a:ea typeface="小塚ゴシック Pro L" pitchFamily="34" charset="-128"/>
              </a:rPr>
              <a:t>近赤外線 </a:t>
            </a:r>
            <a:r>
              <a:rPr lang="en-US" altLang="ja-JP" sz="2000" dirty="0" smtClean="0">
                <a:latin typeface="小塚ゴシック Pro L" pitchFamily="34" charset="-128"/>
                <a:ea typeface="小塚ゴシック Pro L" pitchFamily="34" charset="-128"/>
              </a:rPr>
              <a:t>IFU </a:t>
            </a:r>
            <a:r>
              <a:rPr lang="ja-JP" altLang="en-US" sz="2000" dirty="0" smtClean="0">
                <a:latin typeface="小塚ゴシック Pro L" pitchFamily="34" charset="-128"/>
                <a:ea typeface="小塚ゴシック Pro L" pitchFamily="34" charset="-128"/>
              </a:rPr>
              <a:t>で </a:t>
            </a:r>
            <a:r>
              <a:rPr lang="en-US" altLang="ja-JP" sz="2000" dirty="0" smtClean="0">
                <a:latin typeface="小塚ゴシック Pro L" pitchFamily="34" charset="-128"/>
                <a:ea typeface="小塚ゴシック Pro L" pitchFamily="34" charset="-128"/>
              </a:rPr>
              <a:t>7.2’ </a:t>
            </a:r>
            <a:r>
              <a:rPr lang="ja-JP" altLang="en-US" sz="2000" dirty="0" smtClean="0">
                <a:latin typeface="小塚ゴシック Pro L" pitchFamily="34" charset="-128"/>
                <a:ea typeface="小塚ゴシック Pro L" pitchFamily="34" charset="-128"/>
              </a:rPr>
              <a:t>直径の </a:t>
            </a:r>
            <a:r>
              <a:rPr lang="en-US" altLang="ja-JP" sz="2000" dirty="0" smtClean="0">
                <a:latin typeface="小塚ゴシック Pro L" pitchFamily="34" charset="-128"/>
                <a:ea typeface="小塚ゴシック Pro L" pitchFamily="34" charset="-128"/>
              </a:rPr>
              <a:t>24 </a:t>
            </a:r>
            <a:r>
              <a:rPr lang="ja-JP" altLang="en-US" sz="2000" dirty="0" smtClean="0">
                <a:latin typeface="小塚ゴシック Pro L" pitchFamily="34" charset="-128"/>
                <a:ea typeface="小塚ゴシック Pro L" pitchFamily="34" charset="-128"/>
              </a:rPr>
              <a:t>天体を面分光観測する。</a:t>
            </a:r>
            <a:endParaRPr lang="en-US" altLang="ja-JP" sz="2000" dirty="0" smtClean="0">
              <a:latin typeface="小塚ゴシック Pro L" pitchFamily="34" charset="-128"/>
              <a:ea typeface="小塚ゴシック Pro L" pitchFamily="34" charset="-128"/>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1506" name="Picture 2" descr="The 24 KMOS pick-off arms in the focal plane."/>
          <p:cNvPicPr>
            <a:picLocks noChangeAspect="1" noChangeArrowheads="1"/>
          </p:cNvPicPr>
          <p:nvPr/>
        </p:nvPicPr>
        <p:blipFill>
          <a:blip r:embed="rId2"/>
          <a:srcRect/>
          <a:stretch>
            <a:fillRect/>
          </a:stretch>
        </p:blipFill>
        <p:spPr bwMode="auto">
          <a:xfrm>
            <a:off x="4500562" y="3622264"/>
            <a:ext cx="4405343" cy="2950007"/>
          </a:xfrm>
          <a:prstGeom prst="rect">
            <a:avLst/>
          </a:prstGeom>
          <a:noFill/>
        </p:spPr>
      </p:pic>
      <p:pic>
        <p:nvPicPr>
          <p:cNvPr id="21508" name="Picture 4" descr="http://www.dur.ac.uk/images/cfai/KMOS/kmos-on-bode_small.jpg"/>
          <p:cNvPicPr>
            <a:picLocks noChangeAspect="1" noChangeArrowheads="1"/>
          </p:cNvPicPr>
          <p:nvPr/>
        </p:nvPicPr>
        <p:blipFill>
          <a:blip r:embed="rId3"/>
          <a:srcRect/>
          <a:stretch>
            <a:fillRect/>
          </a:stretch>
        </p:blipFill>
        <p:spPr bwMode="auto">
          <a:xfrm>
            <a:off x="285720" y="1500175"/>
            <a:ext cx="4143404" cy="307127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2500306"/>
            <a:ext cx="8229600" cy="17859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近赤外線多天体分光</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5362" name="Picture 2" descr="http://www2.keck.hawaii.edu/inst/newsletters/Vol13/fig-mosfire-2.jpg"/>
          <p:cNvPicPr>
            <a:picLocks noChangeAspect="1" noChangeArrowheads="1"/>
          </p:cNvPicPr>
          <p:nvPr/>
        </p:nvPicPr>
        <p:blipFill>
          <a:blip r:embed="rId2"/>
          <a:srcRect/>
          <a:stretch>
            <a:fillRect/>
          </a:stretch>
        </p:blipFill>
        <p:spPr bwMode="auto">
          <a:xfrm>
            <a:off x="4853252" y="2500306"/>
            <a:ext cx="4076466" cy="4071966"/>
          </a:xfrm>
          <a:prstGeom prst="rect">
            <a:avLst/>
          </a:prstGeom>
          <a:noFill/>
        </p:spPr>
      </p:pic>
      <p:sp>
        <p:nvSpPr>
          <p:cNvPr id="6"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Keck</a:t>
            </a:r>
            <a:r>
              <a:rPr kumimoji="1" lang="en-US" altLang="ja-JP" sz="2800" b="0" i="0" u="none" strike="noStrike" kern="1200" cap="none" spc="0" normalizeH="0" noProof="0" dirty="0" smtClean="0">
                <a:ln>
                  <a:noFill/>
                </a:ln>
                <a:solidFill>
                  <a:schemeClr val="tx1"/>
                </a:solidFill>
                <a:effectLst/>
                <a:uLnTx/>
                <a:uFillTx/>
                <a:latin typeface="小塚ゴシック Pro L" pitchFamily="34" charset="-128"/>
                <a:ea typeface="小塚ゴシック Pro L" pitchFamily="34" charset="-128"/>
                <a:cs typeface="+mj-cs"/>
              </a:rPr>
              <a:t> :  MOSFIRE</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7" name="コンテンツ プレースホルダ 2"/>
          <p:cNvSpPr txBox="1">
            <a:spLocks/>
          </p:cNvSpPr>
          <p:nvPr/>
        </p:nvSpPr>
        <p:spPr>
          <a:xfrm>
            <a:off x="571472" y="928671"/>
            <a:ext cx="8001056" cy="78581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6.14’ x 6.14’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の視野での撮像、</a:t>
            </a:r>
            <a:r>
              <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6’ x 3’ </a:t>
            </a:r>
            <a:r>
              <a:rPr kumimoji="1" lang="ja-JP" altLang="en-US"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rPr>
              <a:t>の視野での多天体分光</a:t>
            </a:r>
            <a:r>
              <a:rPr lang="ja-JP" altLang="en-US" sz="2000" dirty="0" err="1" smtClean="0">
                <a:latin typeface="小塚ゴシック Pro L" pitchFamily="34" charset="-128"/>
                <a:ea typeface="小塚ゴシック Pro L" pitchFamily="34" charset="-128"/>
              </a:rPr>
              <a:t>。</a:t>
            </a:r>
            <a:r>
              <a:rPr lang="ja-JP" altLang="en-US" sz="2000" dirty="0" smtClean="0">
                <a:latin typeface="小塚ゴシック Pro L" pitchFamily="34" charset="-128"/>
                <a:ea typeface="小塚ゴシック Pro L" pitchFamily="34" charset="-128"/>
              </a:rPr>
              <a:t>すでに </a:t>
            </a:r>
            <a:r>
              <a:rPr lang="en-US" altLang="ja-JP" sz="2000" dirty="0" smtClean="0">
                <a:latin typeface="小塚ゴシック Pro L" pitchFamily="34" charset="-128"/>
                <a:ea typeface="小塚ゴシック Pro L" pitchFamily="34" charset="-128"/>
              </a:rPr>
              <a:t>z=2.4 </a:t>
            </a:r>
            <a:r>
              <a:rPr lang="ja-JP" altLang="en-US" sz="2000" dirty="0" smtClean="0">
                <a:latin typeface="小塚ゴシック Pro L" pitchFamily="34" charset="-128"/>
                <a:ea typeface="小塚ゴシック Pro L" pitchFamily="34" charset="-128"/>
              </a:rPr>
              <a:t>の多天体分光探査の話も。</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3073" name="Picture 1"/>
          <p:cNvPicPr>
            <a:picLocks noChangeAspect="1" noChangeArrowheads="1"/>
          </p:cNvPicPr>
          <p:nvPr/>
        </p:nvPicPr>
        <p:blipFill>
          <a:blip r:embed="rId3"/>
          <a:srcRect/>
          <a:stretch>
            <a:fillRect/>
          </a:stretch>
        </p:blipFill>
        <p:spPr bwMode="auto">
          <a:xfrm>
            <a:off x="214282" y="1714488"/>
            <a:ext cx="449580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Gemini-S : GEMS+Flamingos-2 (F.L. late 2012)</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
        <p:nvSpPr>
          <p:cNvPr id="11" name="コンテンツ プレースホルダ 2"/>
          <p:cNvSpPr txBox="1">
            <a:spLocks/>
          </p:cNvSpPr>
          <p:nvPr/>
        </p:nvSpPr>
        <p:spPr>
          <a:xfrm>
            <a:off x="571472" y="1214422"/>
            <a:ext cx="7858180" cy="64294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dirty="0" smtClean="0">
                <a:latin typeface="小塚ゴシック Pro L" pitchFamily="34" charset="-128"/>
                <a:ea typeface="小塚ゴシック Pro L" pitchFamily="34" charset="-128"/>
              </a:rPr>
              <a:t>6.1’ </a:t>
            </a:r>
            <a:r>
              <a:rPr lang="ja-JP" altLang="en-US" sz="2000" dirty="0" smtClean="0">
                <a:latin typeface="小塚ゴシック Pro L" pitchFamily="34" charset="-128"/>
                <a:ea typeface="小塚ゴシック Pro L" pitchFamily="34" charset="-128"/>
              </a:rPr>
              <a:t>直径の視野での近赤外線撮像と多天体分光。</a:t>
            </a:r>
            <a:endParaRPr kumimoji="1" lang="en-US" altLang="ja-JP" sz="20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n-cs"/>
            </a:endParaRPr>
          </a:p>
        </p:txBody>
      </p:sp>
      <p:pic>
        <p:nvPicPr>
          <p:cNvPr id="32770" name="Picture 2" descr="FLAMINGOS-2"/>
          <p:cNvPicPr>
            <a:picLocks noChangeAspect="1" noChangeArrowheads="1"/>
          </p:cNvPicPr>
          <p:nvPr/>
        </p:nvPicPr>
        <p:blipFill>
          <a:blip r:embed="rId2"/>
          <a:srcRect/>
          <a:stretch>
            <a:fillRect/>
          </a:stretch>
        </p:blipFill>
        <p:spPr bwMode="auto">
          <a:xfrm>
            <a:off x="1571604" y="2071678"/>
            <a:ext cx="5715040"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タイトル 1"/>
          <p:cNvSpPr txBox="1">
            <a:spLocks/>
          </p:cNvSpPr>
          <p:nvPr/>
        </p:nvSpPr>
        <p:spPr>
          <a:xfrm>
            <a:off x="500034" y="2500306"/>
            <a:ext cx="8229600" cy="17859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小塚ゴシック Pro L" pitchFamily="34" charset="-128"/>
                <a:ea typeface="小塚ゴシック Pro L" pitchFamily="34" charset="-128"/>
                <a:cs typeface="+mj-cs"/>
              </a:rPr>
              <a:t>補償光学系関連</a:t>
            </a:r>
            <a:endParaRPr kumimoji="1" lang="ja-JP" altLang="en-US" sz="2800" b="0" i="0" u="none" strike="noStrike" kern="1200" cap="none" spc="0" normalizeH="0" baseline="0" noProof="0" dirty="0">
              <a:ln>
                <a:noFill/>
              </a:ln>
              <a:solidFill>
                <a:schemeClr val="tx1"/>
              </a:solidFill>
              <a:effectLst/>
              <a:uLnTx/>
              <a:uFillTx/>
              <a:latin typeface="小塚ゴシック Pro L" pitchFamily="34" charset="-128"/>
              <a:ea typeface="小塚ゴシック Pro L" pitchFamily="34" charset="-128"/>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566</Words>
  <Application>Microsoft Office PowerPoint</Application>
  <PresentationFormat>画面に合わせる (4:3)</PresentationFormat>
  <Paragraphs>70</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地上 8-10m 望遠鏡の将来装置計画のまとめ  国際協力・時間交換の議論のベースとして 次世代装置開発の議論のベースとして</vt:lpstr>
      <vt:lpstr>スライド 2</vt:lpstr>
      <vt:lpstr>スライド 3</vt:lpstr>
      <vt:lpstr>スライド 4</vt:lpstr>
      <vt:lpstr>VLT : KMOS (F.L. late 2012)</vt:lpstr>
      <vt:lpstr>スライド 6</vt:lpstr>
      <vt:lpstr>スライド 7</vt:lpstr>
      <vt:lpstr>スライド 8</vt:lpstr>
      <vt:lpstr>スライド 9</vt:lpstr>
      <vt:lpstr>スライド 10</vt:lpstr>
      <vt:lpstr>VLT : Adaptive Optics Facility (F.L. 2015)</vt:lpstr>
      <vt:lpstr>スライド 12</vt:lpstr>
      <vt:lpstr>スライド 13</vt:lpstr>
      <vt:lpstr>スライド 14</vt:lpstr>
      <vt:lpstr>スライド 15</vt:lpstr>
      <vt:lpstr>スライド 16</vt:lpstr>
      <vt:lpstr>スライド 17</vt:lpstr>
      <vt:lpstr>スライド 18</vt:lpstr>
      <vt:lpstr>スライド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akiyama</dc:creator>
  <cp:lastModifiedBy>akiyama</cp:lastModifiedBy>
  <cp:revision>5</cp:revision>
  <dcterms:created xsi:type="dcterms:W3CDTF">2012-07-27T14:31:54Z</dcterms:created>
  <dcterms:modified xsi:type="dcterms:W3CDTF">2012-08-09T03:51:00Z</dcterms:modified>
</cp:coreProperties>
</file>