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6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21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52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74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8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77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08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21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24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07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23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AD22-95ED-4EFE-BB47-15EC41148C10}" type="datetimeFigureOut">
              <a:rPr kumimoji="1" lang="ja-JP" altLang="en-US" smtClean="0"/>
              <a:t>2011/9/6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A8A2-4349-4932-B1A0-A3CAC260B5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94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/>
          <p:cNvSpPr txBox="1"/>
          <p:nvPr/>
        </p:nvSpPr>
        <p:spPr>
          <a:xfrm>
            <a:off x="179512" y="11663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大学間連携キャンペーンに</a:t>
            </a:r>
            <a:endParaRPr lang="en-US" altLang="ja-JP" sz="2400" dirty="0" smtClean="0"/>
          </a:p>
          <a:p>
            <a:pPr algn="ctr"/>
            <a:r>
              <a:rPr lang="ja-JP" altLang="en-US" sz="2400" dirty="0" smtClean="0"/>
              <a:t>おける超新星の観測</a:t>
            </a:r>
            <a:endParaRPr kumimoji="1" lang="ja-JP" altLang="en-US" sz="2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9512" y="883367"/>
            <a:ext cx="42484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山中雅之、秋田谷洋、川端弘治</a:t>
            </a:r>
            <a:r>
              <a:rPr kumimoji="1" lang="en-US" altLang="ja-JP" sz="1050" dirty="0" smtClean="0"/>
              <a:t>(</a:t>
            </a:r>
            <a:r>
              <a:rPr kumimoji="1" lang="ja-JP" altLang="en-US" sz="1050" dirty="0" smtClean="0"/>
              <a:t>広島大学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err="1" smtClean="0"/>
              <a:t>、</a:t>
            </a:r>
            <a:r>
              <a:rPr kumimoji="1" lang="ja-JP" altLang="en-US" sz="1050" dirty="0" smtClean="0"/>
              <a:t>他大学間連携観測メンバー</a:t>
            </a:r>
            <a:endParaRPr kumimoji="1" lang="ja-JP" altLang="en-US" sz="1050" dirty="0"/>
          </a:p>
        </p:txBody>
      </p:sp>
      <p:sp>
        <p:nvSpPr>
          <p:cNvPr id="34" name="角丸四角形 33"/>
          <p:cNvSpPr/>
          <p:nvPr/>
        </p:nvSpPr>
        <p:spPr>
          <a:xfrm>
            <a:off x="179512" y="116632"/>
            <a:ext cx="4248472" cy="1093474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8844" y="132214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観測天体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39552" y="1610216"/>
            <a:ext cx="31317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SN 2011by (</a:t>
            </a:r>
            <a:r>
              <a:rPr kumimoji="1" lang="en-US" altLang="ja-JP" sz="1400" dirty="0" err="1" smtClean="0">
                <a:solidFill>
                  <a:schemeClr val="accent1">
                    <a:lumMod val="75000"/>
                  </a:schemeClr>
                </a:solidFill>
              </a:rPr>
              <a:t>Ia</a:t>
            </a:r>
            <a:r>
              <a:rPr kumimoji="1" lang="en-US" altLang="ja-JP" sz="1400" dirty="0" smtClean="0"/>
              <a:t>)  4/28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8/16</a:t>
            </a:r>
          </a:p>
          <a:p>
            <a:r>
              <a:rPr lang="en-US" altLang="ja-JP" sz="1400" dirty="0" smtClean="0"/>
              <a:t>SN 2011dh (</a:t>
            </a:r>
            <a:r>
              <a:rPr lang="en-US" altLang="ja-JP" sz="1400" dirty="0" err="1" smtClean="0">
                <a:solidFill>
                  <a:srgbClr val="FF0000"/>
                </a:solidFill>
              </a:rPr>
              <a:t>IIb</a:t>
            </a:r>
            <a:r>
              <a:rPr lang="en-US" altLang="ja-JP" sz="1400" dirty="0" smtClean="0"/>
              <a:t>) 6/3</a:t>
            </a:r>
            <a:r>
              <a:rPr lang="ja-JP" altLang="en-US" sz="1400" dirty="0" smtClean="0"/>
              <a:t>～現在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PTF11kly (=SN 2011fe, </a:t>
            </a:r>
            <a:r>
              <a:rPr kumimoji="1" lang="en-US" altLang="ja-JP" sz="1400" dirty="0" err="1" smtClean="0">
                <a:solidFill>
                  <a:srgbClr val="0070C0"/>
                </a:solidFill>
              </a:rPr>
              <a:t>Ia</a:t>
            </a:r>
            <a:r>
              <a:rPr kumimoji="1" lang="en-US" altLang="ja-JP" sz="1400" dirty="0" smtClean="0"/>
              <a:t>)  8/25</a:t>
            </a:r>
            <a:r>
              <a:rPr lang="ja-JP" altLang="en-US" sz="1400" dirty="0"/>
              <a:t>～</a:t>
            </a:r>
            <a:r>
              <a:rPr kumimoji="1" lang="en-US" altLang="ja-JP" sz="1400" dirty="0" smtClean="0"/>
              <a:t> </a:t>
            </a:r>
            <a:r>
              <a:rPr kumimoji="1" lang="ja-JP" altLang="en-US" sz="1400" dirty="0" smtClean="0"/>
              <a:t>現在</a:t>
            </a:r>
            <a:r>
              <a:rPr kumimoji="1" lang="en-US" altLang="ja-JP" sz="1400" dirty="0" smtClean="0"/>
              <a:t> </a:t>
            </a:r>
            <a:endParaRPr kumimoji="1" lang="ja-JP" altLang="en-US" sz="1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51520" y="248360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観測</a:t>
            </a:r>
            <a:r>
              <a:rPr lang="ja-JP" altLang="en-US" dirty="0" smtClean="0"/>
              <a:t>装置 </a:t>
            </a:r>
            <a:r>
              <a:rPr lang="en-US" altLang="ja-JP" sz="1000" dirty="0" smtClean="0"/>
              <a:t>(</a:t>
            </a:r>
            <a:r>
              <a:rPr lang="en-US" altLang="ja-JP" sz="1000" dirty="0" err="1" smtClean="0"/>
              <a:t>oi</a:t>
            </a:r>
            <a:r>
              <a:rPr lang="en-US" altLang="ja-JP" sz="1000" dirty="0" smtClean="0"/>
              <a:t>=</a:t>
            </a:r>
            <a:r>
              <a:rPr lang="ja-JP" altLang="en-US" sz="1000" dirty="0" smtClean="0"/>
              <a:t>可視撮像、</a:t>
            </a:r>
            <a:r>
              <a:rPr lang="en-US" altLang="ja-JP" sz="1000" dirty="0" err="1" smtClean="0"/>
              <a:t>os</a:t>
            </a:r>
            <a:r>
              <a:rPr lang="en-US" altLang="ja-JP" sz="1000" dirty="0" smtClean="0"/>
              <a:t>=</a:t>
            </a:r>
            <a:r>
              <a:rPr lang="ja-JP" altLang="en-US" sz="1000" dirty="0" smtClean="0"/>
              <a:t>可視分光、</a:t>
            </a:r>
            <a:r>
              <a:rPr lang="en-US" altLang="ja-JP" sz="1000" dirty="0"/>
              <a:t>i</a:t>
            </a:r>
            <a:r>
              <a:rPr lang="en-US" altLang="ja-JP" sz="1000" dirty="0" smtClean="0"/>
              <a:t>i=</a:t>
            </a:r>
            <a:r>
              <a:rPr lang="ja-JP" altLang="en-US" sz="1000" dirty="0" smtClean="0"/>
              <a:t>近赤外撮像、</a:t>
            </a:r>
            <a:r>
              <a:rPr lang="en-US" altLang="ja-JP" sz="1000" dirty="0" smtClean="0"/>
              <a:t>is=</a:t>
            </a:r>
            <a:r>
              <a:rPr lang="ja-JP" altLang="en-US" sz="1000" dirty="0"/>
              <a:t>近</a:t>
            </a:r>
            <a:r>
              <a:rPr lang="ja-JP" altLang="en-US" sz="1000" dirty="0" smtClean="0"/>
              <a:t>赤外分光</a:t>
            </a:r>
            <a:r>
              <a:rPr lang="en-US" altLang="ja-JP" sz="1000" dirty="0" smtClean="0"/>
              <a:t>)</a:t>
            </a:r>
            <a:endParaRPr kumimoji="1" lang="ja-JP" altLang="en-US" sz="10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54664" y="2812866"/>
            <a:ext cx="37013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北大</a:t>
            </a:r>
            <a:r>
              <a:rPr kumimoji="1" lang="en-US" altLang="ja-JP" sz="1050" dirty="0" smtClean="0"/>
              <a:t>1.6m(</a:t>
            </a:r>
            <a:r>
              <a:rPr kumimoji="1" lang="en-US" altLang="ja-JP" sz="1050" dirty="0" err="1" smtClean="0"/>
              <a:t>oi</a:t>
            </a:r>
            <a:r>
              <a:rPr kumimoji="1" lang="en-US" altLang="ja-JP" sz="1050" dirty="0" smtClean="0"/>
              <a:t>)</a:t>
            </a:r>
            <a:r>
              <a:rPr kumimoji="1" lang="ja-JP" altLang="en-US" sz="1050" dirty="0" err="1" smtClean="0"/>
              <a:t>、</a:t>
            </a:r>
            <a:r>
              <a:rPr lang="ja-JP" altLang="en-US" sz="1050" dirty="0" smtClean="0"/>
              <a:t>ぐんま</a:t>
            </a:r>
            <a:r>
              <a:rPr lang="en-US" altLang="ja-JP" sz="1050" dirty="0" smtClean="0"/>
              <a:t>1.5m(</a:t>
            </a:r>
            <a:r>
              <a:rPr lang="en-US" altLang="ja-JP" sz="1050" dirty="0" err="1" smtClean="0"/>
              <a:t>os</a:t>
            </a:r>
            <a:r>
              <a:rPr lang="en-US" altLang="ja-JP" sz="1050" dirty="0" smtClean="0"/>
              <a:t>)</a:t>
            </a:r>
            <a:r>
              <a:rPr lang="ja-JP" altLang="en-US" sz="1050" dirty="0" err="1" smtClean="0"/>
              <a:t>、</a:t>
            </a:r>
            <a:r>
              <a:rPr lang="ja-JP" altLang="en-US" sz="1050" dirty="0" smtClean="0"/>
              <a:t>明野</a:t>
            </a:r>
            <a:r>
              <a:rPr lang="en-US" altLang="ja-JP" sz="1050" dirty="0" smtClean="0"/>
              <a:t>0.5m(</a:t>
            </a:r>
            <a:r>
              <a:rPr lang="en-US" altLang="ja-JP" sz="1050" dirty="0" err="1" smtClean="0"/>
              <a:t>oi</a:t>
            </a:r>
            <a:r>
              <a:rPr lang="en-US" altLang="ja-JP" sz="1050" dirty="0" smtClean="0"/>
              <a:t>)</a:t>
            </a:r>
            <a:r>
              <a:rPr lang="ja-JP" altLang="en-US" sz="1050" dirty="0" err="1" smtClean="0"/>
              <a:t>、</a:t>
            </a:r>
            <a:r>
              <a:rPr lang="ja-JP" altLang="en-US" sz="1050" dirty="0" smtClean="0"/>
              <a:t>京産大</a:t>
            </a:r>
            <a:r>
              <a:rPr lang="en-US" altLang="ja-JP" sz="1050" dirty="0" smtClean="0"/>
              <a:t>1.3m(</a:t>
            </a:r>
            <a:r>
              <a:rPr lang="en-US" altLang="ja-JP" sz="1050" dirty="0" err="1" smtClean="0"/>
              <a:t>os</a:t>
            </a:r>
            <a:r>
              <a:rPr lang="en-US" altLang="ja-JP" sz="1050" dirty="0" smtClean="0"/>
              <a:t>)</a:t>
            </a:r>
            <a:r>
              <a:rPr lang="ja-JP" altLang="en-US" sz="1050" dirty="0" err="1" smtClean="0"/>
              <a:t>、</a:t>
            </a:r>
            <a:endParaRPr lang="en-US" altLang="ja-JP" sz="1050" dirty="0" smtClean="0"/>
          </a:p>
          <a:p>
            <a:r>
              <a:rPr lang="ja-JP" altLang="en-US" sz="1050" dirty="0" smtClean="0"/>
              <a:t>大教大</a:t>
            </a:r>
            <a:r>
              <a:rPr lang="en-US" altLang="ja-JP" sz="1050" dirty="0" smtClean="0"/>
              <a:t>0.5m(</a:t>
            </a:r>
            <a:r>
              <a:rPr lang="en-US" altLang="ja-JP" sz="1050" dirty="0" err="1" smtClean="0"/>
              <a:t>oi</a:t>
            </a:r>
            <a:r>
              <a:rPr lang="en-US" altLang="ja-JP" sz="1050" dirty="0" smtClean="0"/>
              <a:t>)</a:t>
            </a:r>
            <a:r>
              <a:rPr lang="ja-JP" altLang="en-US" sz="1050" dirty="0" err="1" smtClean="0"/>
              <a:t>、</a:t>
            </a:r>
            <a:r>
              <a:rPr lang="ja-JP" altLang="en-US" sz="1050" dirty="0" smtClean="0"/>
              <a:t>西はりま</a:t>
            </a:r>
            <a:r>
              <a:rPr lang="en-US" altLang="ja-JP" sz="1050" dirty="0" smtClean="0"/>
              <a:t>2.0m(ii)</a:t>
            </a:r>
            <a:r>
              <a:rPr lang="ja-JP" altLang="en-US" sz="1050" dirty="0" err="1" smtClean="0"/>
              <a:t>、</a:t>
            </a:r>
            <a:r>
              <a:rPr lang="en-US" altLang="ja-JP" sz="1050" dirty="0" smtClean="0"/>
              <a:t>OAO1.88m(ii, is), 0.5m(</a:t>
            </a:r>
            <a:r>
              <a:rPr lang="en-US" altLang="ja-JP" sz="1050" dirty="0" err="1" smtClean="0"/>
              <a:t>oi</a:t>
            </a:r>
            <a:r>
              <a:rPr lang="en-US" altLang="ja-JP" sz="1050" dirty="0" smtClean="0"/>
              <a:t>), </a:t>
            </a:r>
          </a:p>
          <a:p>
            <a:r>
              <a:rPr lang="ja-JP" altLang="en-US" sz="1050" dirty="0" smtClean="0"/>
              <a:t>広島</a:t>
            </a:r>
            <a:r>
              <a:rPr lang="en-US" altLang="ja-JP" sz="1050" dirty="0" smtClean="0"/>
              <a:t>1.5m(</a:t>
            </a:r>
            <a:r>
              <a:rPr lang="en-US" altLang="ja-JP" sz="1050" dirty="0" err="1" smtClean="0"/>
              <a:t>oi</a:t>
            </a:r>
            <a:r>
              <a:rPr lang="en-US" altLang="ja-JP" sz="1050" dirty="0" smtClean="0"/>
              <a:t>, </a:t>
            </a:r>
            <a:r>
              <a:rPr lang="en-US" altLang="ja-JP" sz="1050" dirty="0" err="1" smtClean="0"/>
              <a:t>os</a:t>
            </a:r>
            <a:r>
              <a:rPr lang="en-US" altLang="ja-JP" sz="1050" dirty="0" smtClean="0"/>
              <a:t>, ii)</a:t>
            </a:r>
            <a:r>
              <a:rPr lang="ja-JP" altLang="en-US" sz="1050" dirty="0" err="1" smtClean="0"/>
              <a:t>、</a:t>
            </a:r>
            <a:r>
              <a:rPr lang="ja-JP" altLang="en-US" sz="1050" dirty="0" smtClean="0"/>
              <a:t>鹿児島大</a:t>
            </a:r>
            <a:r>
              <a:rPr lang="en-US" altLang="ja-JP" sz="1050" dirty="0" smtClean="0"/>
              <a:t>1m(ii)</a:t>
            </a:r>
            <a:r>
              <a:rPr lang="ja-JP" altLang="en-US" sz="1050" dirty="0" err="1" smtClean="0"/>
              <a:t>、</a:t>
            </a:r>
            <a:r>
              <a:rPr kumimoji="1" lang="ja-JP" altLang="en-US" sz="1050" dirty="0" smtClean="0"/>
              <a:t>石垣島</a:t>
            </a:r>
            <a:r>
              <a:rPr kumimoji="1" lang="en-US" altLang="ja-JP" sz="1050" dirty="0" smtClean="0"/>
              <a:t>1.05m (</a:t>
            </a:r>
            <a:r>
              <a:rPr kumimoji="1" lang="en-US" altLang="ja-JP" sz="1050" dirty="0" err="1" smtClean="0"/>
              <a:t>oi</a:t>
            </a:r>
            <a:r>
              <a:rPr kumimoji="1" lang="en-US" altLang="ja-JP" sz="1050" dirty="0" smtClean="0"/>
              <a:t>)</a:t>
            </a:r>
            <a:endParaRPr kumimoji="1" lang="ja-JP" altLang="en-US" sz="1050" dirty="0"/>
          </a:p>
        </p:txBody>
      </p:sp>
      <p:sp>
        <p:nvSpPr>
          <p:cNvPr id="65" name="角丸四角形 64"/>
          <p:cNvSpPr/>
          <p:nvPr/>
        </p:nvSpPr>
        <p:spPr>
          <a:xfrm>
            <a:off x="179512" y="1280954"/>
            <a:ext cx="3751819" cy="1077257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172109" y="2442414"/>
            <a:ext cx="4471899" cy="966196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86204" y="3626207"/>
            <a:ext cx="201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SN 2011by</a:t>
            </a:r>
            <a:endParaRPr kumimoji="1" lang="ja-JP" altLang="en-US" sz="1100" dirty="0"/>
          </a:p>
        </p:txBody>
      </p:sp>
      <p:sp>
        <p:nvSpPr>
          <p:cNvPr id="69" name="角丸四角形 68"/>
          <p:cNvSpPr/>
          <p:nvPr/>
        </p:nvSpPr>
        <p:spPr>
          <a:xfrm>
            <a:off x="4788025" y="116633"/>
            <a:ext cx="4242724" cy="3312368"/>
          </a:xfrm>
          <a:prstGeom prst="roundRect">
            <a:avLst>
              <a:gd name="adj" fmla="val 6593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角丸四角形 69"/>
          <p:cNvSpPr/>
          <p:nvPr/>
        </p:nvSpPr>
        <p:spPr>
          <a:xfrm>
            <a:off x="179512" y="3573016"/>
            <a:ext cx="4471899" cy="3148958"/>
          </a:xfrm>
          <a:prstGeom prst="roundRect">
            <a:avLst>
              <a:gd name="adj" fmla="val 659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角丸四角形 70"/>
          <p:cNvSpPr/>
          <p:nvPr/>
        </p:nvSpPr>
        <p:spPr>
          <a:xfrm>
            <a:off x="4788024" y="3573017"/>
            <a:ext cx="4242725" cy="3148958"/>
          </a:xfrm>
          <a:prstGeom prst="roundRect">
            <a:avLst>
              <a:gd name="adj" fmla="val 6593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32039" y="3645024"/>
            <a:ext cx="2520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PTF11kly (=SN 2011fe)</a:t>
            </a:r>
            <a:endParaRPr kumimoji="1" lang="ja-JP" altLang="en-US" sz="105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933460" y="260648"/>
            <a:ext cx="1726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SN 2011dh</a:t>
            </a:r>
            <a:endParaRPr kumimoji="1" lang="ja-JP" altLang="en-US" sz="1100" dirty="0"/>
          </a:p>
        </p:txBody>
      </p:sp>
      <p:pic>
        <p:nvPicPr>
          <p:cNvPr id="74" name="Picture 6" descr="C:\Users\Masayuki\Documents\myamanaka\光赤天連2011\sn2011by_sp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005" y="4010396"/>
            <a:ext cx="2310532" cy="161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5" descr="C:\Users\Masayuki\Documents\myamanaka\光赤天連2011\sn2011by_lc_all_comp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19" y="4041392"/>
            <a:ext cx="1978899" cy="158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テキスト ボックス 75"/>
          <p:cNvSpPr txBox="1"/>
          <p:nvPr/>
        </p:nvSpPr>
        <p:spPr>
          <a:xfrm>
            <a:off x="395536" y="5813285"/>
            <a:ext cx="4104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 非常に典型的なＩａ型超新星</a:t>
            </a:r>
            <a:endParaRPr kumimoji="1" lang="en-US" altLang="ja-JP" dirty="0" smtClean="0"/>
          </a:p>
          <a:p>
            <a:r>
              <a:rPr lang="ja-JP" altLang="en-US" dirty="0" smtClean="0"/>
              <a:t>✔ 希少な</a:t>
            </a:r>
            <a:r>
              <a:rPr lang="ja-JP" altLang="en-US" dirty="0" smtClean="0">
                <a:solidFill>
                  <a:srgbClr val="FF0000"/>
                </a:solidFill>
              </a:rPr>
              <a:t>極大</a:t>
            </a:r>
            <a:r>
              <a:rPr lang="en-US" altLang="ja-JP" dirty="0" smtClean="0">
                <a:solidFill>
                  <a:srgbClr val="FF0000"/>
                </a:solidFill>
              </a:rPr>
              <a:t>6</a:t>
            </a:r>
            <a:r>
              <a:rPr lang="ja-JP" altLang="en-US" dirty="0" smtClean="0">
                <a:solidFill>
                  <a:srgbClr val="FF0000"/>
                </a:solidFill>
              </a:rPr>
              <a:t>日前近赤外線スペクトル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78" name="Picture 3" descr="C:\Users\Masayuki\Documents\myamanaka\光赤天連2011\PTF11kly_sp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357" y="4132976"/>
            <a:ext cx="2238391" cy="156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C:\Users\Masayuki\Documents\myamanaka\光赤天連2011\PTF11kly_lc_V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7391"/>
            <a:ext cx="1798314" cy="167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テキスト ボックス 79"/>
          <p:cNvSpPr txBox="1"/>
          <p:nvPr/>
        </p:nvSpPr>
        <p:spPr>
          <a:xfrm>
            <a:off x="5305503" y="5877272"/>
            <a:ext cx="3276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 </a:t>
            </a:r>
            <a:r>
              <a:rPr lang="ja-JP" altLang="en-US" dirty="0">
                <a:solidFill>
                  <a:srgbClr val="FF0000"/>
                </a:solidFill>
              </a:rPr>
              <a:t>明瞭</a:t>
            </a:r>
            <a:r>
              <a:rPr lang="ja-JP" altLang="en-US" dirty="0" smtClean="0">
                <a:solidFill>
                  <a:srgbClr val="FF0000"/>
                </a:solidFill>
              </a:rPr>
              <a:t>な炭素の吸収線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✔ </a:t>
            </a:r>
            <a:r>
              <a:rPr lang="en-US" altLang="ja-JP" dirty="0" smtClean="0">
                <a:solidFill>
                  <a:schemeClr val="tx2"/>
                </a:solidFill>
              </a:rPr>
              <a:t>03du</a:t>
            </a:r>
            <a:r>
              <a:rPr lang="ja-JP" altLang="en-US" dirty="0" smtClean="0">
                <a:solidFill>
                  <a:schemeClr val="tx2"/>
                </a:solidFill>
              </a:rPr>
              <a:t>より初期</a:t>
            </a:r>
            <a:r>
              <a:rPr lang="ja-JP" altLang="en-US" dirty="0" smtClean="0"/>
              <a:t>からの観測</a:t>
            </a:r>
            <a:endParaRPr kumimoji="1" lang="ja-JP" altLang="en-US" dirty="0"/>
          </a:p>
        </p:txBody>
      </p:sp>
      <p:pic>
        <p:nvPicPr>
          <p:cNvPr id="81" name="Picture 8" descr="C:\Users\Masayuki\Documents\myamanaka\光赤天連2011\sn2011dh_lc_kanata_comp (1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726728"/>
            <a:ext cx="2080224" cy="194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9" descr="C:\Users\Masayuki\Documents\myamanaka\光赤天連2011\sn2011dh_sp (2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22" y="1122091"/>
            <a:ext cx="1863026" cy="113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テキスト ボックス 82"/>
          <p:cNvSpPr txBox="1"/>
          <p:nvPr/>
        </p:nvSpPr>
        <p:spPr>
          <a:xfrm>
            <a:off x="5427241" y="2708919"/>
            <a:ext cx="3033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 </a:t>
            </a:r>
            <a:r>
              <a:rPr lang="ja-JP" altLang="en-US" dirty="0" smtClean="0">
                <a:solidFill>
                  <a:srgbClr val="FF0000"/>
                </a:solidFill>
              </a:rPr>
              <a:t>遷移</a:t>
            </a:r>
            <a:r>
              <a:rPr lang="en-US" altLang="ja-JP" dirty="0" err="1" smtClean="0">
                <a:solidFill>
                  <a:srgbClr val="FF0000"/>
                </a:solidFill>
              </a:rPr>
              <a:t>II</a:t>
            </a:r>
            <a:r>
              <a:rPr lang="en-US" altLang="ja-JP" dirty="0" err="1" smtClean="0">
                <a:solidFill>
                  <a:srgbClr val="FF0000"/>
                </a:solidFill>
              </a:rPr>
              <a:t>b</a:t>
            </a:r>
            <a:r>
              <a:rPr lang="ja-JP" altLang="en-US" dirty="0" smtClean="0">
                <a:solidFill>
                  <a:srgbClr val="FF0000"/>
                </a:solidFill>
              </a:rPr>
              <a:t>型</a:t>
            </a:r>
            <a:r>
              <a:rPr lang="en-US" altLang="ja-JP" dirty="0" smtClean="0">
                <a:solidFill>
                  <a:srgbClr val="FF0000"/>
                </a:solidFill>
              </a:rPr>
              <a:t>(II</a:t>
            </a:r>
            <a:r>
              <a:rPr lang="ja-JP" altLang="en-US" dirty="0" smtClean="0">
                <a:solidFill>
                  <a:srgbClr val="FF0000"/>
                </a:solidFill>
              </a:rPr>
              <a:t>⇒</a:t>
            </a:r>
            <a:r>
              <a:rPr lang="en-US" altLang="ja-JP" dirty="0" err="1" smtClean="0">
                <a:solidFill>
                  <a:srgbClr val="FF0000"/>
                </a:solidFill>
              </a:rPr>
              <a:t>IIb</a:t>
            </a:r>
            <a:r>
              <a:rPr lang="ja-JP" altLang="en-US" dirty="0" smtClean="0">
                <a:solidFill>
                  <a:srgbClr val="FF0000"/>
                </a:solidFill>
              </a:rPr>
              <a:t>⇒</a:t>
            </a:r>
            <a:r>
              <a:rPr lang="en-US" altLang="ja-JP" dirty="0" err="1" smtClean="0">
                <a:solidFill>
                  <a:srgbClr val="FF0000"/>
                </a:solidFill>
              </a:rPr>
              <a:t>Ib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 smtClean="0"/>
              <a:t>✔ </a:t>
            </a:r>
            <a:r>
              <a:rPr lang="en-US" altLang="ja-JP" dirty="0" smtClean="0">
                <a:solidFill>
                  <a:schemeClr val="tx2"/>
                </a:solidFill>
              </a:rPr>
              <a:t>93J</a:t>
            </a:r>
            <a:r>
              <a:rPr lang="ja-JP" altLang="en-US" dirty="0" smtClean="0">
                <a:solidFill>
                  <a:schemeClr val="tx2"/>
                </a:solidFill>
              </a:rPr>
              <a:t>よりゆるやかな増光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707" y="1210106"/>
            <a:ext cx="1320196" cy="121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80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184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kawabata</cp:lastModifiedBy>
  <cp:revision>16</cp:revision>
  <dcterms:created xsi:type="dcterms:W3CDTF">2011-09-05T11:25:33Z</dcterms:created>
  <dcterms:modified xsi:type="dcterms:W3CDTF">2011-09-06T01:05:59Z</dcterms:modified>
</cp:coreProperties>
</file>