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7" r:id="rId4"/>
    <p:sldId id="264" r:id="rId5"/>
    <p:sldId id="259" r:id="rId6"/>
    <p:sldId id="266" r:id="rId7"/>
    <p:sldId id="263" r:id="rId8"/>
    <p:sldId id="261" r:id="rId9"/>
    <p:sldId id="262" r:id="rId10"/>
    <p:sldId id="260" r:id="rId11"/>
    <p:sldId id="265" r:id="rId12"/>
    <p:sldId id="267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8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D5725-315C-48E2-A8B6-0C365B37D535}" type="datetimeFigureOut">
              <a:rPr kumimoji="1" lang="ja-JP" altLang="en-US" smtClean="0"/>
              <a:t>11/09/06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B14E0-2C42-44AC-A7A5-A3CDB0F25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7182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B14E0-2C42-44AC-A7A5-A3CDB0F256E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8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 smtClean="0">
              <a:latin typeface="Arial" pitchFamily="34" charset="0"/>
            </a:endParaRPr>
          </a:p>
        </p:txBody>
      </p:sp>
      <p:sp>
        <p:nvSpPr>
          <p:cNvPr id="34819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85B4B2-FC69-4D38-A5C4-A8B6BA11669E}" type="slidenum">
              <a:rPr lang="ja-JP" altLang="en-US"/>
              <a:pPr/>
              <a:t>10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B14E0-2C42-44AC-A7A5-A3CDB0F256E5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B14E0-2C42-44AC-A7A5-A3CDB0F256E5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348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66F258-5BC9-44D4-8BB7-EB62EEE657D8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B14E0-2C42-44AC-A7A5-A3CDB0F256E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Arial" pitchFamily="34" charset="0"/>
            </a:endParaRPr>
          </a:p>
        </p:txBody>
      </p:sp>
      <p:sp>
        <p:nvSpPr>
          <p:cNvPr id="20483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416539-2387-4A63-B221-9E28CA7E9852}" type="slidenum">
              <a:rPr lang="ja-JP" altLang="en-US"/>
              <a:pPr/>
              <a:t>4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B14E0-2C42-44AC-A7A5-A3CDB0F256E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latin typeface="Arial" pitchFamily="34" charset="0"/>
            </a:endParaRPr>
          </a:p>
        </p:txBody>
      </p:sp>
      <p:sp>
        <p:nvSpPr>
          <p:cNvPr id="3072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5EBF40-DFCB-4EC3-B148-0E5F211C65CB}" type="slidenum">
              <a:rPr lang="en-US" altLang="ja-JP" smtClean="0">
                <a:latin typeface="Arial" pitchFamily="34" charset="0"/>
              </a:rPr>
              <a:pPr/>
              <a:t>6</a:t>
            </a:fld>
            <a:endParaRPr lang="en-US" altLang="ja-JP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B14E0-2C42-44AC-A7A5-A3CDB0F256E5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6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Arial" pitchFamily="34" charset="0"/>
            </a:endParaRPr>
          </a:p>
        </p:txBody>
      </p:sp>
      <p:sp>
        <p:nvSpPr>
          <p:cNvPr id="36867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83904A-0807-4A30-84E5-F932190CDACE}" type="slidenum">
              <a:rPr lang="ja-JP" altLang="en-US"/>
              <a:pPr/>
              <a:t>8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Arial" pitchFamily="34" charset="0"/>
            </a:endParaRPr>
          </a:p>
        </p:txBody>
      </p:sp>
      <p:sp>
        <p:nvSpPr>
          <p:cNvPr id="40963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A36F1B-CB9E-4BEC-8B24-F13DD61467C8}" type="slidenum">
              <a:rPr lang="ja-JP" altLang="en-US"/>
              <a:pPr/>
              <a:t>9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11/09/06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11/09/06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11/09/06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11/09/06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11/09/06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11/09/06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11/09/06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11/09/06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11/09/06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11/09/06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11/09/06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11/09/06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4" Type="http://schemas.openxmlformats.org/officeDocument/2006/relationships/image" Target="../media/image14.jpeg"/><Relationship Id="rId5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岡山プロジェクト観測：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G</a:t>
            </a:r>
            <a:r>
              <a:rPr lang="ja-JP" altLang="en-US" dirty="0" smtClean="0"/>
              <a:t>型巨星周りの惑星探索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佐藤文衛</a:t>
            </a:r>
            <a:endParaRPr kumimoji="1" lang="en-US" altLang="ja-JP" dirty="0" smtClean="0"/>
          </a:p>
          <a:p>
            <a:r>
              <a:rPr lang="ja-JP" altLang="en-US" dirty="0" smtClean="0"/>
              <a:t>東京工業大学</a:t>
            </a:r>
            <a:endParaRPr kumimoji="1" lang="ja-JP" alt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751763" y="6167438"/>
            <a:ext cx="96813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600" dirty="0" smtClean="0"/>
              <a:t>2011.9.6</a:t>
            </a:r>
            <a:endParaRPr lang="ja-JP" altLang="en-US" sz="1600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95288" y="6165850"/>
            <a:ext cx="29229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600" dirty="0" smtClean="0"/>
              <a:t>2011</a:t>
            </a:r>
            <a:r>
              <a:rPr lang="ja-JP" altLang="en-US" sz="1600" dirty="0" smtClean="0"/>
              <a:t>年</a:t>
            </a:r>
            <a:r>
              <a:rPr lang="ja-JP" altLang="ja-JP" sz="1600" dirty="0"/>
              <a:t>　</a:t>
            </a:r>
            <a:r>
              <a:rPr lang="ja-JP" altLang="en-US" sz="1600" dirty="0" smtClean="0"/>
              <a:t>光赤天連シンポジウム</a:t>
            </a:r>
            <a:endParaRPr lang="ja-JP" altLang="en-US" sz="1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図 7" descr="contour_3-4M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663" y="3213100"/>
            <a:ext cx="5332412" cy="373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4" name="図 5" descr="contour_1.3-1.9M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3" y="-171450"/>
            <a:ext cx="5310188" cy="371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図 6" descr="contour_1.9-3M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8788" y="-171450"/>
            <a:ext cx="5307012" cy="371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テキスト ボックス 9"/>
          <p:cNvSpPr txBox="1">
            <a:spLocks noChangeArrowheads="1"/>
          </p:cNvSpPr>
          <p:nvPr/>
        </p:nvSpPr>
        <p:spPr bwMode="auto">
          <a:xfrm>
            <a:off x="900113" y="2825750"/>
            <a:ext cx="417512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10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797" name="テキスト ボックス 10"/>
          <p:cNvSpPr txBox="1">
            <a:spLocks noChangeArrowheads="1"/>
          </p:cNvSpPr>
          <p:nvPr/>
        </p:nvSpPr>
        <p:spPr bwMode="auto">
          <a:xfrm>
            <a:off x="2124075" y="2825750"/>
            <a:ext cx="53498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100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798" name="テキスト ボックス 11"/>
          <p:cNvSpPr txBox="1">
            <a:spLocks noChangeArrowheads="1"/>
          </p:cNvSpPr>
          <p:nvPr/>
        </p:nvSpPr>
        <p:spPr bwMode="auto">
          <a:xfrm>
            <a:off x="3316288" y="2825750"/>
            <a:ext cx="652462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1000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799" name="テキスト ボックス 12"/>
          <p:cNvSpPr txBox="1">
            <a:spLocks noChangeArrowheads="1"/>
          </p:cNvSpPr>
          <p:nvPr/>
        </p:nvSpPr>
        <p:spPr bwMode="auto">
          <a:xfrm>
            <a:off x="5148263" y="2825750"/>
            <a:ext cx="4191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10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800" name="テキスト ボックス 13"/>
          <p:cNvSpPr txBox="1">
            <a:spLocks noChangeArrowheads="1"/>
          </p:cNvSpPr>
          <p:nvPr/>
        </p:nvSpPr>
        <p:spPr bwMode="auto">
          <a:xfrm>
            <a:off x="6372225" y="2825750"/>
            <a:ext cx="53498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100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801" name="テキスト ボックス 14"/>
          <p:cNvSpPr txBox="1">
            <a:spLocks noChangeArrowheads="1"/>
          </p:cNvSpPr>
          <p:nvPr/>
        </p:nvSpPr>
        <p:spPr bwMode="auto">
          <a:xfrm>
            <a:off x="7564438" y="2825750"/>
            <a:ext cx="652462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1000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802" name="テキスト ボックス 18"/>
          <p:cNvSpPr txBox="1">
            <a:spLocks noChangeArrowheads="1"/>
          </p:cNvSpPr>
          <p:nvPr/>
        </p:nvSpPr>
        <p:spPr bwMode="auto">
          <a:xfrm>
            <a:off x="5224463" y="6227763"/>
            <a:ext cx="417512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10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803" name="テキスト ボックス 19"/>
          <p:cNvSpPr txBox="1">
            <a:spLocks noChangeArrowheads="1"/>
          </p:cNvSpPr>
          <p:nvPr/>
        </p:nvSpPr>
        <p:spPr bwMode="auto">
          <a:xfrm>
            <a:off x="6448425" y="6227763"/>
            <a:ext cx="534988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100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804" name="テキスト ボックス 20"/>
          <p:cNvSpPr txBox="1">
            <a:spLocks noChangeArrowheads="1"/>
          </p:cNvSpPr>
          <p:nvPr/>
        </p:nvSpPr>
        <p:spPr bwMode="auto">
          <a:xfrm>
            <a:off x="7640638" y="6227763"/>
            <a:ext cx="652462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1000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805" name="テキスト ボックス 21"/>
          <p:cNvSpPr txBox="1">
            <a:spLocks noChangeArrowheads="1"/>
          </p:cNvSpPr>
          <p:nvPr/>
        </p:nvSpPr>
        <p:spPr bwMode="auto">
          <a:xfrm>
            <a:off x="1835150" y="3113088"/>
            <a:ext cx="1106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Period (d)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806" name="テキスト ボックス 22"/>
          <p:cNvSpPr txBox="1">
            <a:spLocks noChangeArrowheads="1"/>
          </p:cNvSpPr>
          <p:nvPr/>
        </p:nvSpPr>
        <p:spPr bwMode="auto">
          <a:xfrm>
            <a:off x="6159500" y="6524625"/>
            <a:ext cx="1106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Period (d)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807" name="テキスト ボックス 23"/>
          <p:cNvSpPr txBox="1">
            <a:spLocks noChangeArrowheads="1"/>
          </p:cNvSpPr>
          <p:nvPr/>
        </p:nvSpPr>
        <p:spPr bwMode="auto">
          <a:xfrm>
            <a:off x="6129338" y="3113088"/>
            <a:ext cx="11064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Period (d)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808" name="テキスト ボックス 25"/>
          <p:cNvSpPr txBox="1">
            <a:spLocks noChangeArrowheads="1"/>
          </p:cNvSpPr>
          <p:nvPr/>
        </p:nvSpPr>
        <p:spPr bwMode="auto">
          <a:xfrm rot="-5400000">
            <a:off x="-904081" y="1343819"/>
            <a:ext cx="22479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Minimum mass (M</a:t>
            </a:r>
            <a:r>
              <a:rPr lang="en-US" altLang="ja-JP" baseline="-25000">
                <a:latin typeface="Calibri" pitchFamily="34" charset="0"/>
              </a:rPr>
              <a:t>JUP</a:t>
            </a:r>
            <a:r>
              <a:rPr lang="en-US" altLang="ja-JP">
                <a:latin typeface="Calibri" pitchFamily="34" charset="0"/>
              </a:rPr>
              <a:t>)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809" name="テキスト ボックス 29"/>
          <p:cNvSpPr txBox="1">
            <a:spLocks noChangeArrowheads="1"/>
          </p:cNvSpPr>
          <p:nvPr/>
        </p:nvSpPr>
        <p:spPr bwMode="auto">
          <a:xfrm>
            <a:off x="539750" y="466725"/>
            <a:ext cx="4191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10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810" name="テキスト ボックス 30"/>
          <p:cNvSpPr txBox="1">
            <a:spLocks noChangeArrowheads="1"/>
          </p:cNvSpPr>
          <p:nvPr/>
        </p:nvSpPr>
        <p:spPr bwMode="auto">
          <a:xfrm>
            <a:off x="539750" y="1268413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1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811" name="テキスト ボックス 31"/>
          <p:cNvSpPr txBox="1">
            <a:spLocks noChangeArrowheads="1"/>
          </p:cNvSpPr>
          <p:nvPr/>
        </p:nvSpPr>
        <p:spPr bwMode="auto">
          <a:xfrm>
            <a:off x="539750" y="2051050"/>
            <a:ext cx="476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0.1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812" name="テキスト ボックス 32"/>
          <p:cNvSpPr txBox="1">
            <a:spLocks noChangeArrowheads="1"/>
          </p:cNvSpPr>
          <p:nvPr/>
        </p:nvSpPr>
        <p:spPr bwMode="auto">
          <a:xfrm rot="-5400000">
            <a:off x="3444082" y="1343819"/>
            <a:ext cx="22479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Minimum mass (M</a:t>
            </a:r>
            <a:r>
              <a:rPr lang="en-US" altLang="ja-JP" baseline="-25000">
                <a:latin typeface="Calibri" pitchFamily="34" charset="0"/>
              </a:rPr>
              <a:t>JUP</a:t>
            </a:r>
            <a:r>
              <a:rPr lang="en-US" altLang="ja-JP">
                <a:latin typeface="Calibri" pitchFamily="34" charset="0"/>
              </a:rPr>
              <a:t>)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813" name="テキスト ボックス 33"/>
          <p:cNvSpPr txBox="1">
            <a:spLocks noChangeArrowheads="1"/>
          </p:cNvSpPr>
          <p:nvPr/>
        </p:nvSpPr>
        <p:spPr bwMode="auto">
          <a:xfrm>
            <a:off x="4887913" y="466725"/>
            <a:ext cx="4191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10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814" name="テキスト ボックス 34"/>
          <p:cNvSpPr txBox="1">
            <a:spLocks noChangeArrowheads="1"/>
          </p:cNvSpPr>
          <p:nvPr/>
        </p:nvSpPr>
        <p:spPr bwMode="auto">
          <a:xfrm>
            <a:off x="4887913" y="1268413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1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815" name="テキスト ボックス 35"/>
          <p:cNvSpPr txBox="1">
            <a:spLocks noChangeArrowheads="1"/>
          </p:cNvSpPr>
          <p:nvPr/>
        </p:nvSpPr>
        <p:spPr bwMode="auto">
          <a:xfrm>
            <a:off x="4887913" y="2051050"/>
            <a:ext cx="476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0.1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816" name="テキスト ボックス 36"/>
          <p:cNvSpPr txBox="1">
            <a:spLocks noChangeArrowheads="1"/>
          </p:cNvSpPr>
          <p:nvPr/>
        </p:nvSpPr>
        <p:spPr bwMode="auto">
          <a:xfrm rot="-5400000">
            <a:off x="3448050" y="4740275"/>
            <a:ext cx="22479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Minimum mass (M</a:t>
            </a:r>
            <a:r>
              <a:rPr lang="en-US" altLang="ja-JP" baseline="-25000">
                <a:latin typeface="Calibri" pitchFamily="34" charset="0"/>
              </a:rPr>
              <a:t>JUP</a:t>
            </a:r>
            <a:r>
              <a:rPr lang="en-US" altLang="ja-JP">
                <a:latin typeface="Calibri" pitchFamily="34" charset="0"/>
              </a:rPr>
              <a:t>)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817" name="テキスト ボックス 37"/>
          <p:cNvSpPr txBox="1">
            <a:spLocks noChangeArrowheads="1"/>
          </p:cNvSpPr>
          <p:nvPr/>
        </p:nvSpPr>
        <p:spPr bwMode="auto">
          <a:xfrm>
            <a:off x="4891088" y="3863975"/>
            <a:ext cx="4191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10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818" name="テキスト ボックス 38"/>
          <p:cNvSpPr txBox="1">
            <a:spLocks noChangeArrowheads="1"/>
          </p:cNvSpPr>
          <p:nvPr/>
        </p:nvSpPr>
        <p:spPr bwMode="auto">
          <a:xfrm>
            <a:off x="4891088" y="4664075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1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819" name="テキスト ボックス 39"/>
          <p:cNvSpPr txBox="1">
            <a:spLocks noChangeArrowheads="1"/>
          </p:cNvSpPr>
          <p:nvPr/>
        </p:nvSpPr>
        <p:spPr bwMode="auto">
          <a:xfrm>
            <a:off x="4891088" y="5446713"/>
            <a:ext cx="476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0.1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820" name="テキスト ボックス 44"/>
          <p:cNvSpPr txBox="1">
            <a:spLocks noChangeArrowheads="1"/>
          </p:cNvSpPr>
          <p:nvPr/>
        </p:nvSpPr>
        <p:spPr bwMode="auto">
          <a:xfrm>
            <a:off x="971550" y="260350"/>
            <a:ext cx="1282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latin typeface="Calibri" pitchFamily="34" charset="0"/>
              </a:rPr>
              <a:t>1.3-1.9M</a:t>
            </a:r>
            <a:r>
              <a:rPr lang="en-US" altLang="ja-JP" sz="2000" baseline="-25000">
                <a:latin typeface="Calibri" pitchFamily="34" charset="0"/>
                <a:sym typeface="Wingdings" pitchFamily="2" charset="2"/>
              </a:rPr>
              <a:t></a:t>
            </a:r>
            <a:endParaRPr lang="ja-JP" altLang="en-US" sz="2000">
              <a:latin typeface="Calibri" pitchFamily="34" charset="0"/>
            </a:endParaRPr>
          </a:p>
        </p:txBody>
      </p:sp>
      <p:sp>
        <p:nvSpPr>
          <p:cNvPr id="33821" name="テキスト ボックス 45"/>
          <p:cNvSpPr txBox="1">
            <a:spLocks noChangeArrowheads="1"/>
          </p:cNvSpPr>
          <p:nvPr/>
        </p:nvSpPr>
        <p:spPr bwMode="auto">
          <a:xfrm>
            <a:off x="5292725" y="260350"/>
            <a:ext cx="1087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latin typeface="Calibri" pitchFamily="34" charset="0"/>
              </a:rPr>
              <a:t>1.9-3M</a:t>
            </a:r>
            <a:r>
              <a:rPr lang="en-US" altLang="ja-JP" sz="2000" baseline="-25000">
                <a:latin typeface="Calibri" pitchFamily="34" charset="0"/>
                <a:sym typeface="Wingdings" pitchFamily="2" charset="2"/>
              </a:rPr>
              <a:t></a:t>
            </a:r>
            <a:endParaRPr lang="ja-JP" altLang="en-US" sz="2000">
              <a:latin typeface="Calibri" pitchFamily="34" charset="0"/>
            </a:endParaRPr>
          </a:p>
        </p:txBody>
      </p:sp>
      <p:sp>
        <p:nvSpPr>
          <p:cNvPr id="33822" name="テキスト ボックス 46"/>
          <p:cNvSpPr txBox="1">
            <a:spLocks noChangeArrowheads="1"/>
          </p:cNvSpPr>
          <p:nvPr/>
        </p:nvSpPr>
        <p:spPr bwMode="auto">
          <a:xfrm>
            <a:off x="5295900" y="3644900"/>
            <a:ext cx="895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latin typeface="Calibri" pitchFamily="34" charset="0"/>
              </a:rPr>
              <a:t>3-4M</a:t>
            </a:r>
            <a:r>
              <a:rPr lang="en-US" altLang="ja-JP" sz="2000" baseline="-25000">
                <a:latin typeface="Calibri" pitchFamily="34" charset="0"/>
                <a:sym typeface="Wingdings" pitchFamily="2" charset="2"/>
              </a:rPr>
              <a:t></a:t>
            </a:r>
            <a:endParaRPr lang="ja-JP" altLang="en-US" sz="2000">
              <a:latin typeface="Calibri" pitchFamily="34" charset="0"/>
            </a:endParaRPr>
          </a:p>
        </p:txBody>
      </p:sp>
      <p:sp>
        <p:nvSpPr>
          <p:cNvPr id="33823" name="テキスト ボックス 48"/>
          <p:cNvSpPr txBox="1">
            <a:spLocks noChangeArrowheads="1"/>
          </p:cNvSpPr>
          <p:nvPr/>
        </p:nvSpPr>
        <p:spPr bwMode="auto">
          <a:xfrm>
            <a:off x="971550" y="609600"/>
            <a:ext cx="9239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latin typeface="Calibri" pitchFamily="34" charset="0"/>
              </a:rPr>
              <a:t>N=30</a:t>
            </a:r>
          </a:p>
          <a:p>
            <a:r>
              <a:rPr lang="en-US" altLang="ja-JP" sz="2000">
                <a:latin typeface="Calibri" pitchFamily="34" charset="0"/>
              </a:rPr>
              <a:t>N</a:t>
            </a:r>
            <a:r>
              <a:rPr lang="en-US" altLang="ja-JP" sz="2000" baseline="-25000">
                <a:latin typeface="Calibri" pitchFamily="34" charset="0"/>
              </a:rPr>
              <a:t>p</a:t>
            </a:r>
            <a:r>
              <a:rPr lang="en-US" altLang="ja-JP" sz="2000">
                <a:latin typeface="Calibri" pitchFamily="34" charset="0"/>
              </a:rPr>
              <a:t>=6</a:t>
            </a:r>
          </a:p>
          <a:p>
            <a:r>
              <a:rPr lang="en-US" altLang="ja-JP" sz="2000">
                <a:latin typeface="Calibri" pitchFamily="34" charset="0"/>
              </a:rPr>
              <a:t>f</a:t>
            </a:r>
            <a:r>
              <a:rPr lang="en-US" altLang="ja-JP" sz="2000" baseline="-25000">
                <a:latin typeface="Calibri" pitchFamily="34" charset="0"/>
              </a:rPr>
              <a:t>p</a:t>
            </a:r>
            <a:r>
              <a:rPr lang="en-US" altLang="ja-JP" sz="2000">
                <a:latin typeface="Calibri" pitchFamily="34" charset="0"/>
              </a:rPr>
              <a:t>=20%</a:t>
            </a:r>
            <a:endParaRPr lang="ja-JP" altLang="en-US" sz="2000">
              <a:latin typeface="Calibri" pitchFamily="34" charset="0"/>
            </a:endParaRPr>
          </a:p>
        </p:txBody>
      </p:sp>
      <p:sp>
        <p:nvSpPr>
          <p:cNvPr id="33824" name="テキスト ボックス 49"/>
          <p:cNvSpPr txBox="1">
            <a:spLocks noChangeArrowheads="1"/>
          </p:cNvSpPr>
          <p:nvPr/>
        </p:nvSpPr>
        <p:spPr bwMode="auto">
          <a:xfrm>
            <a:off x="5292725" y="609600"/>
            <a:ext cx="8683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latin typeface="Calibri" pitchFamily="34" charset="0"/>
              </a:rPr>
              <a:t>N=175</a:t>
            </a:r>
          </a:p>
          <a:p>
            <a:r>
              <a:rPr lang="en-US" altLang="ja-JP" sz="2000">
                <a:latin typeface="Calibri" pitchFamily="34" charset="0"/>
              </a:rPr>
              <a:t>N</a:t>
            </a:r>
            <a:r>
              <a:rPr lang="en-US" altLang="ja-JP" sz="2000" baseline="-25000">
                <a:latin typeface="Calibri" pitchFamily="34" charset="0"/>
              </a:rPr>
              <a:t>p</a:t>
            </a:r>
            <a:r>
              <a:rPr lang="en-US" altLang="ja-JP" sz="2000">
                <a:latin typeface="Calibri" pitchFamily="34" charset="0"/>
              </a:rPr>
              <a:t>=16</a:t>
            </a:r>
          </a:p>
          <a:p>
            <a:r>
              <a:rPr lang="en-US" altLang="ja-JP" sz="2000">
                <a:latin typeface="Calibri" pitchFamily="34" charset="0"/>
              </a:rPr>
              <a:t>f</a:t>
            </a:r>
            <a:r>
              <a:rPr lang="en-US" altLang="ja-JP" sz="2000" baseline="-25000">
                <a:latin typeface="Calibri" pitchFamily="34" charset="0"/>
              </a:rPr>
              <a:t>p</a:t>
            </a:r>
            <a:r>
              <a:rPr lang="en-US" altLang="ja-JP" sz="2000">
                <a:latin typeface="Calibri" pitchFamily="34" charset="0"/>
              </a:rPr>
              <a:t>=9%</a:t>
            </a:r>
            <a:endParaRPr lang="ja-JP" altLang="en-US" sz="2000">
              <a:latin typeface="Calibri" pitchFamily="34" charset="0"/>
            </a:endParaRPr>
          </a:p>
        </p:txBody>
      </p:sp>
      <p:sp>
        <p:nvSpPr>
          <p:cNvPr id="33825" name="テキスト ボックス 50"/>
          <p:cNvSpPr txBox="1">
            <a:spLocks noChangeArrowheads="1"/>
          </p:cNvSpPr>
          <p:nvPr/>
        </p:nvSpPr>
        <p:spPr bwMode="auto">
          <a:xfrm>
            <a:off x="5295900" y="4005263"/>
            <a:ext cx="7937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latin typeface="Calibri" pitchFamily="34" charset="0"/>
              </a:rPr>
              <a:t>N=37</a:t>
            </a:r>
          </a:p>
          <a:p>
            <a:r>
              <a:rPr lang="en-US" altLang="ja-JP" sz="2000">
                <a:latin typeface="Calibri" pitchFamily="34" charset="0"/>
              </a:rPr>
              <a:t>N</a:t>
            </a:r>
            <a:r>
              <a:rPr lang="en-US" altLang="ja-JP" sz="2000" baseline="-25000">
                <a:latin typeface="Calibri" pitchFamily="34" charset="0"/>
              </a:rPr>
              <a:t>p</a:t>
            </a:r>
            <a:r>
              <a:rPr lang="en-US" altLang="ja-JP" sz="2000">
                <a:latin typeface="Calibri" pitchFamily="34" charset="0"/>
              </a:rPr>
              <a:t>=2</a:t>
            </a:r>
          </a:p>
          <a:p>
            <a:r>
              <a:rPr lang="en-US" altLang="ja-JP" sz="2000">
                <a:latin typeface="Calibri" pitchFamily="34" charset="0"/>
              </a:rPr>
              <a:t>f</a:t>
            </a:r>
            <a:r>
              <a:rPr lang="en-US" altLang="ja-JP" sz="2000" baseline="-25000">
                <a:latin typeface="Calibri" pitchFamily="34" charset="0"/>
              </a:rPr>
              <a:t>p</a:t>
            </a:r>
            <a:r>
              <a:rPr lang="en-US" altLang="ja-JP" sz="2000">
                <a:latin typeface="Calibri" pitchFamily="34" charset="0"/>
              </a:rPr>
              <a:t>=5%</a:t>
            </a:r>
            <a:endParaRPr lang="ja-JP" altLang="en-US" sz="2000">
              <a:latin typeface="Calibri" pitchFamily="34" charset="0"/>
            </a:endParaRPr>
          </a:p>
        </p:txBody>
      </p:sp>
      <p:sp>
        <p:nvSpPr>
          <p:cNvPr id="33826" name="テキスト ボックス 52"/>
          <p:cNvSpPr txBox="1">
            <a:spLocks noChangeArrowheads="1"/>
          </p:cNvSpPr>
          <p:nvPr/>
        </p:nvSpPr>
        <p:spPr bwMode="auto">
          <a:xfrm>
            <a:off x="7181850" y="2133600"/>
            <a:ext cx="1206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>
                <a:solidFill>
                  <a:srgbClr val="FF0000"/>
                </a:solidFill>
                <a:latin typeface="Calibri" pitchFamily="34" charset="0"/>
              </a:rPr>
              <a:t>◆</a:t>
            </a:r>
            <a:r>
              <a:rPr lang="en-US" altLang="ja-JP" sz="1600">
                <a:solidFill>
                  <a:srgbClr val="FF0000"/>
                </a:solidFill>
                <a:latin typeface="Calibri" pitchFamily="34" charset="0"/>
              </a:rPr>
              <a:t>published</a:t>
            </a:r>
          </a:p>
          <a:p>
            <a:r>
              <a:rPr lang="ja-JP" altLang="en-US" sz="1600">
                <a:solidFill>
                  <a:srgbClr val="FF0000"/>
                </a:solidFill>
                <a:latin typeface="Calibri" pitchFamily="34" charset="0"/>
              </a:rPr>
              <a:t>◇</a:t>
            </a:r>
            <a:r>
              <a:rPr lang="en-US" altLang="ja-JP" sz="1600">
                <a:solidFill>
                  <a:srgbClr val="FF0000"/>
                </a:solidFill>
                <a:latin typeface="Calibri" pitchFamily="34" charset="0"/>
              </a:rPr>
              <a:t>candidate</a:t>
            </a:r>
            <a:endParaRPr lang="ja-JP" altLang="en-US" sz="16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3827" name="テキスト ボックス 53"/>
          <p:cNvSpPr txBox="1">
            <a:spLocks noChangeArrowheads="1"/>
          </p:cNvSpPr>
          <p:nvPr/>
        </p:nvSpPr>
        <p:spPr bwMode="auto">
          <a:xfrm>
            <a:off x="2862263" y="2133600"/>
            <a:ext cx="12049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>
                <a:solidFill>
                  <a:srgbClr val="FF0000"/>
                </a:solidFill>
                <a:latin typeface="Calibri" pitchFamily="34" charset="0"/>
              </a:rPr>
              <a:t>◆</a:t>
            </a:r>
            <a:r>
              <a:rPr lang="en-US" altLang="ja-JP" sz="1600">
                <a:solidFill>
                  <a:srgbClr val="FF0000"/>
                </a:solidFill>
                <a:latin typeface="Calibri" pitchFamily="34" charset="0"/>
              </a:rPr>
              <a:t>published</a:t>
            </a:r>
          </a:p>
          <a:p>
            <a:r>
              <a:rPr lang="ja-JP" altLang="en-US" sz="1600">
                <a:solidFill>
                  <a:srgbClr val="FF0000"/>
                </a:solidFill>
                <a:latin typeface="Calibri" pitchFamily="34" charset="0"/>
              </a:rPr>
              <a:t>◇</a:t>
            </a:r>
            <a:r>
              <a:rPr lang="en-US" altLang="ja-JP" sz="1600">
                <a:solidFill>
                  <a:srgbClr val="FF0000"/>
                </a:solidFill>
                <a:latin typeface="Calibri" pitchFamily="34" charset="0"/>
              </a:rPr>
              <a:t>candidate</a:t>
            </a:r>
            <a:endParaRPr lang="ja-JP" altLang="en-US" sz="16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3828" name="テキスト ボックス 54"/>
          <p:cNvSpPr txBox="1">
            <a:spLocks noChangeArrowheads="1"/>
          </p:cNvSpPr>
          <p:nvPr/>
        </p:nvSpPr>
        <p:spPr bwMode="auto">
          <a:xfrm>
            <a:off x="7167563" y="5535613"/>
            <a:ext cx="1206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>
                <a:solidFill>
                  <a:srgbClr val="FF0000"/>
                </a:solidFill>
                <a:latin typeface="Calibri" pitchFamily="34" charset="0"/>
              </a:rPr>
              <a:t>◆</a:t>
            </a:r>
            <a:r>
              <a:rPr lang="en-US" altLang="ja-JP" sz="1600">
                <a:solidFill>
                  <a:srgbClr val="FF0000"/>
                </a:solidFill>
                <a:latin typeface="Calibri" pitchFamily="34" charset="0"/>
              </a:rPr>
              <a:t>published</a:t>
            </a:r>
          </a:p>
          <a:p>
            <a:r>
              <a:rPr lang="ja-JP" altLang="en-US" sz="1600">
                <a:solidFill>
                  <a:srgbClr val="FF0000"/>
                </a:solidFill>
                <a:latin typeface="Calibri" pitchFamily="34" charset="0"/>
              </a:rPr>
              <a:t>◇</a:t>
            </a:r>
            <a:r>
              <a:rPr lang="en-US" altLang="ja-JP" sz="1600">
                <a:solidFill>
                  <a:srgbClr val="FF0000"/>
                </a:solidFill>
                <a:latin typeface="Calibri" pitchFamily="34" charset="0"/>
              </a:rPr>
              <a:t>candidate</a:t>
            </a:r>
            <a:endParaRPr lang="ja-JP" altLang="en-US" sz="16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3829" name="テキスト ボックス 55"/>
          <p:cNvSpPr txBox="1">
            <a:spLocks noChangeArrowheads="1"/>
          </p:cNvSpPr>
          <p:nvPr/>
        </p:nvSpPr>
        <p:spPr bwMode="auto">
          <a:xfrm>
            <a:off x="7308850" y="6524625"/>
            <a:ext cx="1830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</a:rPr>
              <a:t>Sato et al. in prep</a:t>
            </a:r>
            <a:endParaRPr lang="ja-JP" altLang="en-US">
              <a:latin typeface="Calibri" pitchFamily="34" charset="0"/>
            </a:endParaRPr>
          </a:p>
        </p:txBody>
      </p:sp>
      <p:sp>
        <p:nvSpPr>
          <p:cNvPr id="33830" name="テキスト ボックス 49"/>
          <p:cNvSpPr txBox="1">
            <a:spLocks noChangeArrowheads="1"/>
          </p:cNvSpPr>
          <p:nvPr/>
        </p:nvSpPr>
        <p:spPr bwMode="auto">
          <a:xfrm>
            <a:off x="34925" y="3576638"/>
            <a:ext cx="41344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ja-JP" altLang="en-US" sz="2400" dirty="0" smtClean="0"/>
              <a:t>均質なサンプルに基づく統計</a:t>
            </a:r>
            <a:endParaRPr lang="ja-JP" altLang="en-US" sz="2400" dirty="0"/>
          </a:p>
        </p:txBody>
      </p:sp>
      <p:sp>
        <p:nvSpPr>
          <p:cNvPr id="33831" name="テキスト ボックス 50"/>
          <p:cNvSpPr txBox="1">
            <a:spLocks noChangeArrowheads="1"/>
          </p:cNvSpPr>
          <p:nvPr/>
        </p:nvSpPr>
        <p:spPr bwMode="auto">
          <a:xfrm>
            <a:off x="168275" y="4111625"/>
            <a:ext cx="4006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p"/>
            </a:pPr>
            <a:r>
              <a:rPr lang="en-US" altLang="ja-JP" sz="1600">
                <a:solidFill>
                  <a:srgbClr val="FF0000"/>
                </a:solidFill>
              </a:rPr>
              <a:t>M</a:t>
            </a:r>
            <a:r>
              <a:rPr lang="en-US" altLang="ja-JP" sz="1600" baseline="-25000">
                <a:solidFill>
                  <a:srgbClr val="FF0000"/>
                </a:solidFill>
              </a:rPr>
              <a:t>p</a:t>
            </a:r>
            <a:r>
              <a:rPr lang="en-US" altLang="ja-JP" sz="1600">
                <a:solidFill>
                  <a:srgbClr val="FF0000"/>
                </a:solidFill>
              </a:rPr>
              <a:t>sin</a:t>
            </a:r>
            <a:r>
              <a:rPr lang="en-US" altLang="ja-JP" sz="1600" i="1">
                <a:solidFill>
                  <a:srgbClr val="FF0000"/>
                </a:solidFill>
              </a:rPr>
              <a:t>i </a:t>
            </a:r>
            <a:r>
              <a:rPr lang="en-US" altLang="ja-JP" sz="1600">
                <a:solidFill>
                  <a:srgbClr val="FF0000"/>
                </a:solidFill>
              </a:rPr>
              <a:t>&gt;1-2M</a:t>
            </a:r>
            <a:r>
              <a:rPr lang="en-US" altLang="ja-JP" sz="1600" baseline="-25000">
                <a:solidFill>
                  <a:srgbClr val="FF0000"/>
                </a:solidFill>
              </a:rPr>
              <a:t>J</a:t>
            </a:r>
            <a:r>
              <a:rPr lang="ja-JP" altLang="en-US" sz="1600">
                <a:solidFill>
                  <a:srgbClr val="FF0000"/>
                </a:solidFill>
              </a:rPr>
              <a:t>かつ</a:t>
            </a:r>
            <a:r>
              <a:rPr lang="en-US" altLang="ja-JP" sz="1600">
                <a:solidFill>
                  <a:srgbClr val="FF0000"/>
                </a:solidFill>
              </a:rPr>
              <a:t>P&lt;100 d</a:t>
            </a:r>
            <a:r>
              <a:rPr lang="ja-JP" altLang="en-US" sz="1600">
                <a:solidFill>
                  <a:srgbClr val="FF0000"/>
                </a:solidFill>
              </a:rPr>
              <a:t>の惑星がない</a:t>
            </a:r>
            <a:endParaRPr lang="en-US" altLang="ja-JP" sz="1600">
              <a:solidFill>
                <a:srgbClr val="FF0000"/>
              </a:solidFill>
            </a:endParaRPr>
          </a:p>
          <a:p>
            <a:r>
              <a:rPr lang="en-US" altLang="ja-JP" sz="1600">
                <a:sym typeface="Wingdings" pitchFamily="2" charset="2"/>
              </a:rPr>
              <a:t></a:t>
            </a:r>
            <a:r>
              <a:rPr lang="ja-JP" altLang="en-US" sz="1600">
                <a:sym typeface="Wingdings" pitchFamily="2" charset="2"/>
              </a:rPr>
              <a:t>短周期巨大惑星の欠乏</a:t>
            </a:r>
            <a:endParaRPr lang="en-US" altLang="ja-JP" sz="1600"/>
          </a:p>
        </p:txBody>
      </p:sp>
      <p:sp>
        <p:nvSpPr>
          <p:cNvPr id="33832" name="テキスト ボックス 51"/>
          <p:cNvSpPr txBox="1">
            <a:spLocks noChangeArrowheads="1"/>
          </p:cNvSpPr>
          <p:nvPr/>
        </p:nvSpPr>
        <p:spPr bwMode="auto">
          <a:xfrm>
            <a:off x="142875" y="4759325"/>
            <a:ext cx="4127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p"/>
            </a:pPr>
            <a:r>
              <a:rPr lang="en-US" altLang="ja-JP" sz="1600">
                <a:solidFill>
                  <a:srgbClr val="FF0000"/>
                </a:solidFill>
                <a:cs typeface="Arial" pitchFamily="34" charset="0"/>
              </a:rPr>
              <a:t>2.5M</a:t>
            </a:r>
            <a:r>
              <a:rPr lang="en-US" altLang="ja-JP" sz="1600" baseline="-25000">
                <a:solidFill>
                  <a:srgbClr val="FF0000"/>
                </a:solidFill>
                <a:cs typeface="Arial" pitchFamily="34" charset="0"/>
              </a:rPr>
              <a:t>J</a:t>
            </a:r>
            <a:r>
              <a:rPr lang="ja-JP" altLang="en-US" sz="1600">
                <a:solidFill>
                  <a:srgbClr val="FF0000"/>
                </a:solidFill>
                <a:cs typeface="Arial" pitchFamily="34" charset="0"/>
              </a:rPr>
              <a:t>以上の惑星は</a:t>
            </a:r>
            <a:r>
              <a:rPr lang="en-US" altLang="ja-JP" sz="1600">
                <a:solidFill>
                  <a:srgbClr val="FF0000"/>
                </a:solidFill>
                <a:cs typeface="Arial" pitchFamily="34" charset="0"/>
              </a:rPr>
              <a:t>1.9M</a:t>
            </a:r>
            <a:r>
              <a:rPr lang="en-US" altLang="ja-JP" sz="1600" baseline="-2500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</a:t>
            </a:r>
            <a:r>
              <a:rPr lang="ja-JP" altLang="en-US" sz="160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以上にのみ存在</a:t>
            </a:r>
            <a:endParaRPr lang="en-US" altLang="ja-JP" sz="1600">
              <a:solidFill>
                <a:srgbClr val="FF0000"/>
              </a:solidFill>
              <a:cs typeface="Arial" pitchFamily="34" charset="0"/>
              <a:sym typeface="Wingdings" pitchFamily="2" charset="2"/>
            </a:endParaRPr>
          </a:p>
          <a:p>
            <a:r>
              <a:rPr lang="en-US" altLang="ja-JP" sz="1600">
                <a:cs typeface="Arial" pitchFamily="34" charset="0"/>
                <a:sym typeface="Wingdings" pitchFamily="2" charset="2"/>
              </a:rPr>
              <a:t></a:t>
            </a:r>
            <a:r>
              <a:rPr lang="ja-JP" altLang="en-US" sz="1600">
                <a:cs typeface="Arial" pitchFamily="34" charset="0"/>
                <a:sym typeface="Wingdings" pitchFamily="2" charset="2"/>
              </a:rPr>
              <a:t>惑星質量は中心星質量に依存</a:t>
            </a:r>
            <a:endParaRPr lang="en-US" altLang="ja-JP" sz="1600">
              <a:cs typeface="Arial" pitchFamily="34" charset="0"/>
              <a:sym typeface="Wingdings" pitchFamily="2" charset="2"/>
            </a:endParaRPr>
          </a:p>
        </p:txBody>
      </p:sp>
      <p:sp>
        <p:nvSpPr>
          <p:cNvPr id="33833" name="テキスト ボックス 52"/>
          <p:cNvSpPr txBox="1">
            <a:spLocks noChangeArrowheads="1"/>
          </p:cNvSpPr>
          <p:nvPr/>
        </p:nvSpPr>
        <p:spPr bwMode="auto">
          <a:xfrm>
            <a:off x="142875" y="5445125"/>
            <a:ext cx="39592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p"/>
            </a:pPr>
            <a:r>
              <a:rPr lang="ja-JP" altLang="en-US" sz="1600">
                <a:solidFill>
                  <a:srgbClr val="FF0000"/>
                </a:solidFill>
              </a:rPr>
              <a:t>ガス惑星の頻度は</a:t>
            </a:r>
            <a:r>
              <a:rPr lang="en-US" altLang="ja-JP" sz="1600">
                <a:solidFill>
                  <a:srgbClr val="FF0000"/>
                </a:solidFill>
              </a:rPr>
              <a:t>1.3-1.9M</a:t>
            </a:r>
            <a:r>
              <a:rPr lang="en-US" altLang="ja-JP" sz="1600" baseline="-2500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</a:t>
            </a:r>
            <a:r>
              <a:rPr lang="ja-JP" altLang="en-US" sz="1600">
                <a:solidFill>
                  <a:srgbClr val="FF0000"/>
                </a:solidFill>
                <a:sym typeface="Wingdings" pitchFamily="2" charset="2"/>
              </a:rPr>
              <a:t>がピーク？</a:t>
            </a:r>
            <a:endParaRPr lang="en-US" altLang="ja-JP" sz="1600">
              <a:sym typeface="Wingdings" pitchFamily="2" charset="2"/>
            </a:endParaRPr>
          </a:p>
          <a:p>
            <a:r>
              <a:rPr lang="ja-JP" altLang="en-US" sz="1600">
                <a:sym typeface="Wingdings" pitchFamily="2" charset="2"/>
              </a:rPr>
              <a:t>しかし、</a:t>
            </a:r>
            <a:r>
              <a:rPr lang="en-US" altLang="ja-JP" sz="1600">
                <a:solidFill>
                  <a:srgbClr val="0000FF"/>
                </a:solidFill>
                <a:sym typeface="Wingdings" pitchFamily="2" charset="2"/>
              </a:rPr>
              <a:t>M</a:t>
            </a:r>
            <a:r>
              <a:rPr lang="en-US" altLang="ja-JP" sz="1600" baseline="-25000">
                <a:solidFill>
                  <a:srgbClr val="0000FF"/>
                </a:solidFill>
                <a:sym typeface="Wingdings" pitchFamily="2" charset="2"/>
              </a:rPr>
              <a:t>p</a:t>
            </a:r>
            <a:r>
              <a:rPr lang="en-US" altLang="ja-JP" sz="1600">
                <a:solidFill>
                  <a:srgbClr val="0000FF"/>
                </a:solidFill>
                <a:sym typeface="Wingdings" pitchFamily="2" charset="2"/>
              </a:rPr>
              <a:t>sin</a:t>
            </a:r>
            <a:r>
              <a:rPr lang="en-US" altLang="ja-JP" sz="1600" i="1">
                <a:solidFill>
                  <a:srgbClr val="0000FF"/>
                </a:solidFill>
                <a:sym typeface="Wingdings" pitchFamily="2" charset="2"/>
              </a:rPr>
              <a:t>i</a:t>
            </a:r>
            <a:r>
              <a:rPr lang="en-US" altLang="ja-JP" sz="1600">
                <a:solidFill>
                  <a:srgbClr val="0000FF"/>
                </a:solidFill>
                <a:sym typeface="Wingdings" pitchFamily="2" charset="2"/>
              </a:rPr>
              <a:t>&lt;1-2M</a:t>
            </a:r>
            <a:r>
              <a:rPr lang="en-US" altLang="ja-JP" sz="1600" baseline="-25000">
                <a:solidFill>
                  <a:srgbClr val="0000FF"/>
                </a:solidFill>
                <a:sym typeface="Wingdings" pitchFamily="2" charset="2"/>
              </a:rPr>
              <a:t>J</a:t>
            </a:r>
            <a:r>
              <a:rPr lang="ja-JP" altLang="en-US" sz="1600">
                <a:solidFill>
                  <a:srgbClr val="0000FF"/>
                </a:solidFill>
                <a:sym typeface="Wingdings" pitchFamily="2" charset="2"/>
              </a:rPr>
              <a:t>かつ</a:t>
            </a:r>
            <a:r>
              <a:rPr lang="en-US" altLang="ja-JP" sz="1600">
                <a:solidFill>
                  <a:srgbClr val="0000FF"/>
                </a:solidFill>
                <a:sym typeface="Wingdings" pitchFamily="2" charset="2"/>
              </a:rPr>
              <a:t>P&gt;100d</a:t>
            </a:r>
            <a:r>
              <a:rPr lang="ja-JP" altLang="en-US" sz="1600">
                <a:solidFill>
                  <a:srgbClr val="0000FF"/>
                </a:solidFill>
                <a:sym typeface="Wingdings" pitchFamily="2" charset="2"/>
              </a:rPr>
              <a:t>のまだ</a:t>
            </a:r>
            <a:endParaRPr lang="en-US" altLang="ja-JP" sz="1600">
              <a:solidFill>
                <a:srgbClr val="0000FF"/>
              </a:solidFill>
              <a:sym typeface="Wingdings" pitchFamily="2" charset="2"/>
            </a:endParaRPr>
          </a:p>
          <a:p>
            <a:r>
              <a:rPr lang="ja-JP" altLang="en-US" sz="1600">
                <a:solidFill>
                  <a:srgbClr val="0000FF"/>
                </a:solidFill>
                <a:sym typeface="Wingdings" pitchFamily="2" charset="2"/>
              </a:rPr>
              <a:t>見つかっていない惑星がたくさんありそう</a:t>
            </a:r>
            <a:endParaRPr lang="en-US" altLang="ja-JP" sz="1600">
              <a:solidFill>
                <a:srgbClr val="0000FF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プロジェクト観測の良かった点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en-US" dirty="0" smtClean="0"/>
              <a:t>まとまった時間を定期的に長期間使えたことで、世界をリードするサイエンスを展開できた</a:t>
            </a:r>
            <a:endParaRPr lang="en-US" altLang="ja-JP" dirty="0" smtClean="0"/>
          </a:p>
          <a:p>
            <a:r>
              <a:rPr lang="ja-JP" altLang="en-US" dirty="0" smtClean="0"/>
              <a:t>一</a:t>
            </a:r>
            <a:r>
              <a:rPr kumimoji="1" lang="ja-JP" altLang="en-US" dirty="0" smtClean="0"/>
              <a:t>期最長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年</a:t>
            </a:r>
            <a:r>
              <a:rPr lang="ja-JP" altLang="en-US" dirty="0" smtClean="0"/>
              <a:t>はリーズナブルだった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周期</a:t>
            </a:r>
            <a:r>
              <a:rPr lang="en-US" altLang="ja-JP" dirty="0" smtClean="0"/>
              <a:t>1</a:t>
            </a:r>
            <a:r>
              <a:rPr lang="ja-JP" altLang="en-US" dirty="0" smtClean="0"/>
              <a:t>年程度の惑星でも</a:t>
            </a:r>
            <a:r>
              <a:rPr lang="en-US" altLang="ja-JP" dirty="0" smtClean="0"/>
              <a:t>confirm</a:t>
            </a:r>
            <a:r>
              <a:rPr lang="ja-JP" altLang="en-US" dirty="0" err="1" smtClean="0"/>
              <a:t>には</a:t>
            </a:r>
            <a:r>
              <a:rPr lang="en-US" altLang="ja-JP" dirty="0" smtClean="0"/>
              <a:t>2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3</a:t>
            </a:r>
            <a:r>
              <a:rPr lang="ja-JP" altLang="en-US" dirty="0" smtClean="0"/>
              <a:t>年かかる</a:t>
            </a:r>
            <a:endParaRPr kumimoji="1" lang="en-US" altLang="ja-JP" dirty="0" smtClean="0"/>
          </a:p>
          <a:p>
            <a:r>
              <a:rPr lang="ja-JP" altLang="en-US" dirty="0" smtClean="0"/>
              <a:t>半期</a:t>
            </a:r>
            <a:r>
              <a:rPr lang="en-US" altLang="ja-JP" dirty="0" smtClean="0"/>
              <a:t>40</a:t>
            </a:r>
            <a:r>
              <a:rPr lang="ja-JP" altLang="en-US" dirty="0" smtClean="0"/>
              <a:t>夜もリーズナブルだった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毎回晴天率</a:t>
            </a:r>
            <a:r>
              <a:rPr lang="en-US" altLang="ja-JP" dirty="0" smtClean="0"/>
              <a:t>50</a:t>
            </a:r>
            <a:r>
              <a:rPr lang="ja-JP" altLang="en-US" dirty="0" smtClean="0"/>
              <a:t>％を確保するには一回当たり</a:t>
            </a:r>
            <a:r>
              <a:rPr lang="en-US" altLang="ja-JP" dirty="0" smtClean="0"/>
              <a:t>6</a:t>
            </a:r>
            <a:r>
              <a:rPr lang="ja-JP" altLang="en-US" dirty="0" smtClean="0"/>
              <a:t>～</a:t>
            </a:r>
            <a:r>
              <a:rPr lang="en-US" altLang="ja-JP" dirty="0" smtClean="0"/>
              <a:t>7</a:t>
            </a:r>
            <a:r>
              <a:rPr lang="ja-JP" altLang="en-US" dirty="0" smtClean="0"/>
              <a:t>夜は必要で、それがほぼ毎月必要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「サイエンスに必要な天体数」、「岡山で観測可能な天体数」、「必要な観測回数」が、プロジェクト枠の夜数にうまくフィットしていた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プロジェクト（的）観測</a:t>
            </a:r>
            <a:r>
              <a:rPr kumimoji="1" lang="ja-JP" altLang="en-US" dirty="0" smtClean="0"/>
              <a:t>の課題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プロジェクト観測の夜数</a:t>
            </a:r>
            <a:endParaRPr lang="en-US" altLang="ja-JP" dirty="0"/>
          </a:p>
          <a:p>
            <a:pPr lvl="1"/>
            <a:r>
              <a:rPr lang="ja-JP" altLang="en-US" dirty="0" smtClean="0"/>
              <a:t>あまり増えすぎると一般観測にしわ寄せ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専用望遠鏡と変わらなくなる？</a:t>
            </a:r>
            <a:endParaRPr lang="en-US" altLang="ja-JP" dirty="0" smtClean="0"/>
          </a:p>
          <a:p>
            <a:r>
              <a:rPr lang="ja-JP" altLang="en-US" dirty="0"/>
              <a:t>望遠鏡時間の有効利用</a:t>
            </a:r>
            <a:endParaRPr lang="en-US" altLang="ja-JP" dirty="0"/>
          </a:p>
          <a:p>
            <a:pPr lvl="1"/>
            <a:r>
              <a:rPr lang="ja-JP" altLang="en-US" dirty="0"/>
              <a:t>単発で終わるような観測はすばるをもっと有効に活用できないか（サービス観測の拡充など）</a:t>
            </a:r>
            <a:endParaRPr lang="en-US" altLang="ja-JP" dirty="0"/>
          </a:p>
          <a:p>
            <a:pPr lvl="1"/>
            <a:r>
              <a:rPr lang="ja-JP" altLang="en-US" dirty="0"/>
              <a:t>明るい天体だからダメと言わずに</a:t>
            </a:r>
            <a:endParaRPr lang="en-US" altLang="ja-JP" dirty="0"/>
          </a:p>
          <a:p>
            <a:r>
              <a:rPr kumimoji="1" lang="ja-JP" altLang="en-US" dirty="0" smtClean="0"/>
              <a:t>長期観測が前提のプログラムへの対応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一回始めると途中で打ち切るのが難しい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プロジェクト観測ほどの規模でなくても、複数期に渡る観測の枠を</a:t>
            </a:r>
            <a:r>
              <a:rPr kumimoji="1" lang="ja-JP" altLang="en-US" dirty="0" smtClean="0"/>
              <a:t>作る</a:t>
            </a:r>
            <a:r>
              <a:rPr kumimoji="1" lang="ja-JP" altLang="en-US" dirty="0" smtClean="0"/>
              <a:t>とか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ja-JP" altLang="en-US" dirty="0" smtClean="0"/>
              <a:t>視線速度法による系外惑星検出</a:t>
            </a:r>
          </a:p>
        </p:txBody>
      </p:sp>
      <p:pic>
        <p:nvPicPr>
          <p:cNvPr id="5123" name="図 2" descr="024_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1628775"/>
            <a:ext cx="4841875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テキスト ボックス 3"/>
          <p:cNvSpPr txBox="1">
            <a:spLocks noChangeArrowheads="1"/>
          </p:cNvSpPr>
          <p:nvPr/>
        </p:nvSpPr>
        <p:spPr bwMode="auto">
          <a:xfrm>
            <a:off x="179388" y="1628775"/>
            <a:ext cx="3794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p"/>
              <a:defRPr/>
            </a:pPr>
            <a:r>
              <a:rPr lang="ja-JP" altLang="en-US" sz="2000" dirty="0">
                <a:latin typeface="+mn-lt"/>
                <a:ea typeface="ＭＳ Ｐゴシック" pitchFamily="50" charset="-128"/>
              </a:rPr>
              <a:t>惑星の引力による中心星の</a:t>
            </a:r>
            <a:endParaRPr lang="en-US" altLang="ja-JP" sz="2000" dirty="0">
              <a:latin typeface="+mn-lt"/>
              <a:ea typeface="ＭＳ Ｐゴシック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defRPr/>
            </a:pPr>
            <a:r>
              <a:rPr lang="ja-JP" altLang="en-US" sz="2000" dirty="0">
                <a:latin typeface="+mn-lt"/>
                <a:ea typeface="ＭＳ Ｐゴシック" pitchFamily="50" charset="-128"/>
              </a:rPr>
              <a:t>わずかな視線速度変化をとらえる</a:t>
            </a:r>
            <a:endParaRPr lang="en-US" altLang="ja-JP" sz="2000" dirty="0">
              <a:latin typeface="+mn-lt"/>
              <a:ea typeface="ＭＳ Ｐゴシック" pitchFamily="50" charset="-128"/>
            </a:endParaRPr>
          </a:p>
        </p:txBody>
      </p:sp>
      <p:sp>
        <p:nvSpPr>
          <p:cNvPr id="5125" name="正方形/長方形 7"/>
          <p:cNvSpPr>
            <a:spLocks noChangeArrowheads="1"/>
          </p:cNvSpPr>
          <p:nvPr/>
        </p:nvSpPr>
        <p:spPr bwMode="auto">
          <a:xfrm>
            <a:off x="4140200" y="6465888"/>
            <a:ext cx="4824413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>
                <a:latin typeface="Calibri" pitchFamily="34" charset="0"/>
              </a:rPr>
              <a:t>http://www.rikanenpyo.jp/kaisetsu/tenmon/tenmon_024.html</a:t>
            </a:r>
            <a:endParaRPr lang="ja-JP" altLang="en-US" sz="1400">
              <a:latin typeface="Calibri" pitchFamily="34" charset="0"/>
            </a:endParaRPr>
          </a:p>
        </p:txBody>
      </p:sp>
      <p:pic>
        <p:nvPicPr>
          <p:cNvPr id="5126" name="Picture 6" descr="K_equati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2420938"/>
            <a:ext cx="36814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テキスト ボックス 9"/>
          <p:cNvSpPr txBox="1">
            <a:spLocks noChangeArrowheads="1"/>
          </p:cNvSpPr>
          <p:nvPr/>
        </p:nvSpPr>
        <p:spPr bwMode="auto">
          <a:xfrm>
            <a:off x="4932363" y="5157788"/>
            <a:ext cx="10232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chemeClr val="bg1"/>
                </a:solidFill>
                <a:latin typeface="Calibri" pitchFamily="34" charset="0"/>
              </a:rPr>
              <a:t>51 Peg</a:t>
            </a:r>
            <a:endParaRPr lang="ja-JP" altLang="en-US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128" name="テキスト ボックス 11"/>
          <p:cNvSpPr txBox="1">
            <a:spLocks noChangeArrowheads="1"/>
          </p:cNvSpPr>
          <p:nvPr/>
        </p:nvSpPr>
        <p:spPr bwMode="auto">
          <a:xfrm>
            <a:off x="684213" y="3284538"/>
            <a:ext cx="1657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ja-JP" altLang="en-US" sz="2000"/>
              <a:t>太陽</a:t>
            </a:r>
            <a:r>
              <a:rPr lang="en-US" altLang="ja-JP" sz="2000"/>
              <a:t>―</a:t>
            </a:r>
            <a:r>
              <a:rPr lang="ja-JP" altLang="en-US" sz="2000"/>
              <a:t>木星</a:t>
            </a:r>
          </a:p>
        </p:txBody>
      </p:sp>
      <p:sp>
        <p:nvSpPr>
          <p:cNvPr id="5129" name="テキスト ボックス 12"/>
          <p:cNvSpPr txBox="1">
            <a:spLocks noChangeArrowheads="1"/>
          </p:cNvSpPr>
          <p:nvPr/>
        </p:nvSpPr>
        <p:spPr bwMode="auto">
          <a:xfrm>
            <a:off x="684213" y="4181475"/>
            <a:ext cx="1657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ja-JP" altLang="en-US" sz="2000"/>
              <a:t>太陽</a:t>
            </a:r>
            <a:r>
              <a:rPr lang="en-US" altLang="ja-JP" sz="2000"/>
              <a:t>―</a:t>
            </a:r>
            <a:r>
              <a:rPr lang="ja-JP" altLang="en-US" sz="2000"/>
              <a:t>地球</a:t>
            </a:r>
          </a:p>
        </p:txBody>
      </p:sp>
      <p:sp>
        <p:nvSpPr>
          <p:cNvPr id="5130" name="テキスト ボックス 13"/>
          <p:cNvSpPr txBox="1">
            <a:spLocks noChangeArrowheads="1"/>
          </p:cNvSpPr>
          <p:nvPr/>
        </p:nvSpPr>
        <p:spPr bwMode="auto">
          <a:xfrm>
            <a:off x="1331913" y="3716338"/>
            <a:ext cx="13094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i="1" dirty="0" smtClean="0">
                <a:solidFill>
                  <a:srgbClr val="FF0000"/>
                </a:solidFill>
              </a:rPr>
              <a:t>K</a:t>
            </a:r>
            <a:r>
              <a:rPr lang="en-US" altLang="ja-JP" sz="2000" dirty="0" smtClean="0">
                <a:solidFill>
                  <a:srgbClr val="FF0000"/>
                </a:solidFill>
              </a:rPr>
              <a:t>〜</a:t>
            </a:r>
            <a:r>
              <a:rPr lang="en-US" altLang="ja-JP" sz="2000" dirty="0" smtClean="0">
                <a:solidFill>
                  <a:srgbClr val="FF0000"/>
                </a:solidFill>
              </a:rPr>
              <a:t>13 </a:t>
            </a:r>
            <a:r>
              <a:rPr lang="en-US" altLang="ja-JP" sz="2000" dirty="0">
                <a:solidFill>
                  <a:srgbClr val="FF0000"/>
                </a:solidFill>
              </a:rPr>
              <a:t>m/s</a:t>
            </a:r>
            <a:endParaRPr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5131" name="テキスト ボックス 14"/>
          <p:cNvSpPr txBox="1">
            <a:spLocks noChangeArrowheads="1"/>
          </p:cNvSpPr>
          <p:nvPr/>
        </p:nvSpPr>
        <p:spPr bwMode="auto">
          <a:xfrm>
            <a:off x="1331913" y="4652963"/>
            <a:ext cx="14179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i="1" dirty="0" smtClean="0">
                <a:solidFill>
                  <a:srgbClr val="FF0000"/>
                </a:solidFill>
              </a:rPr>
              <a:t>K</a:t>
            </a:r>
            <a:r>
              <a:rPr lang="en-US" altLang="ja-JP" sz="2000" dirty="0" smtClean="0">
                <a:solidFill>
                  <a:srgbClr val="FF0000"/>
                </a:solidFill>
              </a:rPr>
              <a:t>〜</a:t>
            </a:r>
            <a:r>
              <a:rPr lang="en-US" altLang="ja-JP" sz="2000" dirty="0" smtClean="0">
                <a:solidFill>
                  <a:srgbClr val="FF0000"/>
                </a:solidFill>
              </a:rPr>
              <a:t>10 </a:t>
            </a:r>
            <a:r>
              <a:rPr lang="en-US" altLang="ja-JP" sz="2000" dirty="0">
                <a:solidFill>
                  <a:srgbClr val="FF0000"/>
                </a:solidFill>
              </a:rPr>
              <a:t>cm/s</a:t>
            </a:r>
            <a:endParaRPr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5132" name="テキスト ボックス 15"/>
          <p:cNvSpPr txBox="1">
            <a:spLocks noChangeArrowheads="1"/>
          </p:cNvSpPr>
          <p:nvPr/>
        </p:nvSpPr>
        <p:spPr bwMode="auto">
          <a:xfrm>
            <a:off x="179388" y="5229225"/>
            <a:ext cx="33797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p"/>
            </a:pPr>
            <a:r>
              <a:rPr lang="ja-JP" altLang="en-US" sz="2000"/>
              <a:t>詳細な惑星軌道、惑星質量</a:t>
            </a:r>
            <a:endParaRPr lang="en-US" altLang="ja-JP" sz="2000"/>
          </a:p>
          <a:p>
            <a:r>
              <a:rPr lang="ja-JP" altLang="en-US" sz="2000"/>
              <a:t>（下限値）が分かる</a:t>
            </a:r>
            <a:endParaRPr lang="en-US" altLang="ja-JP" sz="2000"/>
          </a:p>
        </p:txBody>
      </p:sp>
      <p:sp>
        <p:nvSpPr>
          <p:cNvPr id="5133" name="テキスト ボックス 16"/>
          <p:cNvSpPr txBox="1">
            <a:spLocks noChangeArrowheads="1"/>
          </p:cNvSpPr>
          <p:nvPr/>
        </p:nvSpPr>
        <p:spPr bwMode="auto">
          <a:xfrm>
            <a:off x="179388" y="6011863"/>
            <a:ext cx="32095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p"/>
            </a:pPr>
            <a:r>
              <a:rPr lang="ja-JP" altLang="en-US" sz="2000" dirty="0" smtClean="0"/>
              <a:t>惑星検出の</a:t>
            </a:r>
            <a:r>
              <a:rPr lang="ja-JP" altLang="en-US" sz="2000" dirty="0"/>
              <a:t>基本的な手法</a:t>
            </a:r>
            <a:endParaRPr lang="en-US" altLang="ja-JP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必要な観測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ja-JP" altLang="en-US" dirty="0" smtClean="0"/>
              <a:t>長期間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数年～</a:t>
            </a:r>
            <a:r>
              <a:rPr lang="en-US" altLang="ja-JP" dirty="0" smtClean="0"/>
              <a:t>10</a:t>
            </a:r>
            <a:r>
              <a:rPr lang="ja-JP" altLang="en-US" dirty="0" smtClean="0"/>
              <a:t>年</a:t>
            </a:r>
            <a:r>
              <a:rPr lang="ja-JP" altLang="en-US" dirty="0" smtClean="0"/>
              <a:t>以上</a:t>
            </a:r>
            <a:r>
              <a:rPr lang="ja-JP" altLang="en-US" dirty="0" smtClean="0"/>
              <a:t>（</a:t>
            </a:r>
            <a:r>
              <a:rPr kumimoji="1" lang="ja-JP" altLang="en-US" dirty="0" smtClean="0"/>
              <a:t>見つけたい</a:t>
            </a:r>
            <a:r>
              <a:rPr kumimoji="1" lang="ja-JP" altLang="en-US" dirty="0" smtClean="0"/>
              <a:t>惑星の公転周期に</a:t>
            </a:r>
            <a:r>
              <a:rPr kumimoji="1" lang="ja-JP" altLang="en-US" dirty="0" smtClean="0"/>
              <a:t>よる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惑星形成論的には数</a:t>
            </a:r>
            <a:r>
              <a:rPr lang="en-US" altLang="ja-JP" dirty="0" smtClean="0"/>
              <a:t>AU</a:t>
            </a:r>
            <a:r>
              <a:rPr lang="ja-JP" altLang="en-US" dirty="0" smtClean="0"/>
              <a:t>～</a:t>
            </a:r>
            <a:r>
              <a:rPr lang="en-US" altLang="ja-JP" dirty="0" smtClean="0"/>
              <a:t>10AU</a:t>
            </a:r>
            <a:r>
              <a:rPr lang="ja-JP" altLang="en-US" dirty="0" smtClean="0"/>
              <a:t>（数年～</a:t>
            </a:r>
            <a:r>
              <a:rPr lang="en-US" altLang="ja-JP" dirty="0" smtClean="0"/>
              <a:t>30</a:t>
            </a:r>
            <a:r>
              <a:rPr lang="ja-JP" altLang="en-US" dirty="0" smtClean="0"/>
              <a:t>年）が特に重要</a:t>
            </a:r>
            <a:endParaRPr kumimoji="1" lang="en-US" altLang="ja-JP" dirty="0" smtClean="0"/>
          </a:p>
          <a:p>
            <a:r>
              <a:rPr lang="ja-JP" altLang="en-US" dirty="0" smtClean="0"/>
              <a:t>定期的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周期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年くらいの惑星なら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ヶ月おきに観測</a:t>
            </a:r>
            <a:endParaRPr kumimoji="1" lang="en-US" altLang="ja-JP" dirty="0" smtClean="0"/>
          </a:p>
          <a:p>
            <a:r>
              <a:rPr kumimoji="1" lang="ja-JP" altLang="en-US" dirty="0" smtClean="0"/>
              <a:t>たくさんのサンプル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惑星が見つかる確率は一声</a:t>
            </a:r>
            <a:r>
              <a:rPr lang="en-US" altLang="ja-JP" dirty="0" smtClean="0"/>
              <a:t>5</a:t>
            </a:r>
            <a:r>
              <a:rPr lang="ja-JP" altLang="en-US" dirty="0" smtClean="0"/>
              <a:t>～</a:t>
            </a:r>
            <a:r>
              <a:rPr lang="en-US" altLang="ja-JP" dirty="0" smtClean="0"/>
              <a:t>10</a:t>
            </a:r>
            <a:r>
              <a:rPr lang="ja-JP" altLang="en-US" dirty="0" smtClean="0"/>
              <a:t>％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統計的議論をするには数百個のサンプルが必要</a:t>
            </a:r>
            <a:endParaRPr kumimoji="1" lang="en-US" altLang="ja-JP" dirty="0" smtClean="0"/>
          </a:p>
          <a:p>
            <a:r>
              <a:rPr lang="ja-JP" altLang="en-US" dirty="0" smtClean="0"/>
              <a:t>高精度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視線速度の精密な測定には高</a:t>
            </a:r>
            <a:r>
              <a:rPr kumimoji="1" lang="en-US" altLang="ja-JP" dirty="0" smtClean="0"/>
              <a:t>SN</a:t>
            </a:r>
            <a:r>
              <a:rPr kumimoji="1" lang="ja-JP" altLang="en-US" dirty="0" smtClean="0"/>
              <a:t>（～</a:t>
            </a:r>
            <a:r>
              <a:rPr kumimoji="1" lang="en-US" altLang="ja-JP" dirty="0" smtClean="0"/>
              <a:t>200</a:t>
            </a:r>
            <a:r>
              <a:rPr kumimoji="1" lang="ja-JP" altLang="en-US" dirty="0" smtClean="0"/>
              <a:t>）が必要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積分時間は～</a:t>
            </a:r>
            <a:r>
              <a:rPr lang="en-US" altLang="ja-JP" dirty="0" smtClean="0"/>
              <a:t>15</a:t>
            </a:r>
            <a:r>
              <a:rPr lang="ja-JP" altLang="en-US" dirty="0" smtClean="0"/>
              <a:t>分（</a:t>
            </a:r>
            <a:r>
              <a:rPr lang="en-US" altLang="ja-JP" dirty="0" smtClean="0"/>
              <a:t>V</a:t>
            </a:r>
            <a:r>
              <a:rPr lang="ja-JP" altLang="en-US" dirty="0" smtClean="0"/>
              <a:t>～</a:t>
            </a:r>
            <a:r>
              <a:rPr lang="en-US" altLang="ja-JP" dirty="0" smtClean="0"/>
              <a:t>6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188 cm </a:t>
            </a:r>
            <a:r>
              <a:rPr lang="en-US" altLang="ja-JP" dirty="0" err="1" smtClean="0"/>
              <a:t>Tel.@OAO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一晩で</a:t>
            </a:r>
            <a:r>
              <a:rPr lang="en-US" altLang="ja-JP" dirty="0" smtClean="0"/>
              <a:t>30</a:t>
            </a:r>
            <a:r>
              <a:rPr lang="ja-JP" altLang="en-US" dirty="0" smtClean="0"/>
              <a:t>～</a:t>
            </a:r>
            <a:r>
              <a:rPr lang="en-US" altLang="ja-JP" dirty="0" smtClean="0"/>
              <a:t>40</a:t>
            </a:r>
            <a:r>
              <a:rPr lang="ja-JP" altLang="en-US" dirty="0" smtClean="0"/>
              <a:t>天体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図 15" descr="Gstar-spec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8738" y="1557338"/>
            <a:ext cx="2555875" cy="184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図 18" descr="HRD_th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60588" y="2125663"/>
            <a:ext cx="4435475" cy="310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Why G-giants ?</a:t>
            </a:r>
            <a:endParaRPr lang="ja-JP" altLang="en-US" smtClean="0"/>
          </a:p>
        </p:txBody>
      </p:sp>
      <p:pic>
        <p:nvPicPr>
          <p:cNvPr id="19460" name="図 12" descr="Solar-spec-VIS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07950" y="3789363"/>
            <a:ext cx="25939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図 13" descr="Astar-spec.gi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07950" y="1557338"/>
            <a:ext cx="258603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0" name="テキスト ボックス 16"/>
          <p:cNvSpPr txBox="1">
            <a:spLocks noChangeArrowheads="1"/>
          </p:cNvSpPr>
          <p:nvPr/>
        </p:nvSpPr>
        <p:spPr bwMode="auto">
          <a:xfrm>
            <a:off x="323850" y="2771775"/>
            <a:ext cx="1127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dirty="0">
                <a:latin typeface="+mn-lt"/>
              </a:rPr>
              <a:t>A4</a:t>
            </a:r>
            <a:r>
              <a:rPr lang="ja-JP" altLang="en-US" dirty="0">
                <a:latin typeface="+mn-lt"/>
              </a:rPr>
              <a:t>型矮星</a:t>
            </a:r>
          </a:p>
        </p:txBody>
      </p:sp>
      <p:sp>
        <p:nvSpPr>
          <p:cNvPr id="4111" name="テキスト ボックス 17"/>
          <p:cNvSpPr txBox="1">
            <a:spLocks noChangeArrowheads="1"/>
          </p:cNvSpPr>
          <p:nvPr/>
        </p:nvSpPr>
        <p:spPr bwMode="auto">
          <a:xfrm>
            <a:off x="1835150" y="5013325"/>
            <a:ext cx="6461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latin typeface="+mn-lt"/>
              </a:rPr>
              <a:t>太陽</a:t>
            </a:r>
          </a:p>
        </p:txBody>
      </p:sp>
      <p:sp>
        <p:nvSpPr>
          <p:cNvPr id="19464" name="テキスト ボックス 17"/>
          <p:cNvSpPr txBox="1">
            <a:spLocks noChangeArrowheads="1"/>
          </p:cNvSpPr>
          <p:nvPr/>
        </p:nvSpPr>
        <p:spPr bwMode="auto">
          <a:xfrm>
            <a:off x="1187450" y="5805488"/>
            <a:ext cx="6972300" cy="83026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晩期</a:t>
            </a:r>
            <a:r>
              <a:rPr lang="en-US" altLang="ja-JP" sz="2400"/>
              <a:t>G</a:t>
            </a:r>
            <a:r>
              <a:rPr lang="ja-JP" altLang="en-US" sz="2400"/>
              <a:t>型～早期</a:t>
            </a:r>
            <a:r>
              <a:rPr lang="en-US" altLang="ja-JP" sz="2400"/>
              <a:t>K</a:t>
            </a:r>
            <a:r>
              <a:rPr lang="ja-JP" altLang="en-US" sz="2400"/>
              <a:t>型の巨星は、視線速度精密測定に</a:t>
            </a:r>
            <a:endParaRPr lang="en-US" altLang="ja-JP" sz="2400"/>
          </a:p>
          <a:p>
            <a:r>
              <a:rPr lang="ja-JP" altLang="en-US" sz="2400"/>
              <a:t>よる中質量星まわりの惑星探索に適している</a:t>
            </a:r>
            <a:endParaRPr lang="en-US" altLang="ja-JP" sz="240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891338" y="3644900"/>
            <a:ext cx="2014537" cy="1938338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ja-JP" altLang="en-US" sz="2000">
                <a:latin typeface="Calibri" pitchFamily="34" charset="0"/>
              </a:rPr>
              <a:t>我々のターゲット</a:t>
            </a:r>
            <a:endParaRPr lang="en-US" altLang="ja-JP" sz="2000">
              <a:latin typeface="Calibri" pitchFamily="34" charset="0"/>
            </a:endParaRPr>
          </a:p>
          <a:p>
            <a:r>
              <a:rPr lang="en-US" altLang="ja-JP" sz="2000">
                <a:latin typeface="Calibri" pitchFamily="34" charset="0"/>
              </a:rPr>
              <a:t>GK</a:t>
            </a:r>
            <a:r>
              <a:rPr lang="ja-JP" altLang="en-US" sz="2000">
                <a:latin typeface="Calibri" pitchFamily="34" charset="0"/>
              </a:rPr>
              <a:t>型巨星</a:t>
            </a:r>
            <a:endParaRPr lang="en-US" altLang="ja-JP" sz="200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sz="2000">
                <a:latin typeface="Calibri" pitchFamily="34" charset="0"/>
              </a:rPr>
              <a:t>   0.6&lt;B-V&lt;1.0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>
                <a:latin typeface="Calibri" pitchFamily="34" charset="0"/>
              </a:rPr>
              <a:t>   -3&lt;M</a:t>
            </a:r>
            <a:r>
              <a:rPr lang="en-US" altLang="ja-JP" sz="2000" baseline="-25000">
                <a:latin typeface="Calibri" pitchFamily="34" charset="0"/>
              </a:rPr>
              <a:t>V</a:t>
            </a:r>
            <a:r>
              <a:rPr lang="en-US" altLang="ja-JP" sz="2000">
                <a:latin typeface="Calibri" pitchFamily="34" charset="0"/>
              </a:rPr>
              <a:t>&lt;2.5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>
                <a:latin typeface="Calibri" pitchFamily="34" charset="0"/>
              </a:rPr>
              <a:t>    δ&gt;-25°</a:t>
            </a:r>
          </a:p>
          <a:p>
            <a:pPr>
              <a:buFont typeface="Arial" pitchFamily="34" charset="0"/>
              <a:buChar char="•"/>
            </a:pPr>
            <a:r>
              <a:rPr lang="ja-JP" altLang="en-US" sz="2000">
                <a:latin typeface="Calibri" pitchFamily="34" charset="0"/>
              </a:rPr>
              <a:t>    </a:t>
            </a:r>
            <a:r>
              <a:rPr lang="en-US" altLang="ja-JP" sz="2000">
                <a:latin typeface="Calibri" pitchFamily="34" charset="0"/>
              </a:rPr>
              <a:t>σ</a:t>
            </a:r>
            <a:r>
              <a:rPr lang="en-US" altLang="ja-JP" sz="2000" baseline="-25000">
                <a:latin typeface="Calibri" pitchFamily="34" charset="0"/>
              </a:rPr>
              <a:t>RV</a:t>
            </a:r>
            <a:r>
              <a:rPr lang="en-US" altLang="ja-JP" sz="2000">
                <a:latin typeface="Calibri" pitchFamily="34" charset="0"/>
              </a:rPr>
              <a:t>&lt;10-20 m/s</a:t>
            </a:r>
          </a:p>
        </p:txBody>
      </p:sp>
      <p:sp>
        <p:nvSpPr>
          <p:cNvPr id="5131" name="テキスト ボックス 19"/>
          <p:cNvSpPr txBox="1">
            <a:spLocks noChangeArrowheads="1"/>
          </p:cNvSpPr>
          <p:nvPr/>
        </p:nvSpPr>
        <p:spPr bwMode="auto">
          <a:xfrm>
            <a:off x="3635375" y="1773238"/>
            <a:ext cx="21621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600" dirty="0">
                <a:latin typeface="+mn-lt"/>
              </a:rPr>
              <a:t>惑星をもつ恒星の分布</a:t>
            </a:r>
            <a:endParaRPr lang="en-US" altLang="ja-JP" sz="1600" dirty="0">
              <a:latin typeface="+mn-lt"/>
            </a:endParaRPr>
          </a:p>
        </p:txBody>
      </p:sp>
      <p:sp>
        <p:nvSpPr>
          <p:cNvPr id="12" name="円/楕円 11"/>
          <p:cNvSpPr/>
          <p:nvPr/>
        </p:nvSpPr>
        <p:spPr>
          <a:xfrm rot="1794002">
            <a:off x="3019425" y="2900363"/>
            <a:ext cx="1876425" cy="50958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右矢印 14"/>
          <p:cNvSpPr/>
          <p:nvPr/>
        </p:nvSpPr>
        <p:spPr>
          <a:xfrm rot="1293687">
            <a:off x="2233613" y="2336800"/>
            <a:ext cx="787400" cy="3540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7" name="円/楕円 16"/>
          <p:cNvSpPr/>
          <p:nvPr/>
        </p:nvSpPr>
        <p:spPr>
          <a:xfrm rot="1794002">
            <a:off x="4829175" y="3571875"/>
            <a:ext cx="949325" cy="42227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" name="右矢印 20"/>
          <p:cNvSpPr/>
          <p:nvPr/>
        </p:nvSpPr>
        <p:spPr>
          <a:xfrm rot="20200058">
            <a:off x="2668588" y="4265613"/>
            <a:ext cx="2479675" cy="354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円/楕円 21"/>
          <p:cNvSpPr/>
          <p:nvPr/>
        </p:nvSpPr>
        <p:spPr>
          <a:xfrm rot="5400000">
            <a:off x="5067300" y="2916238"/>
            <a:ext cx="954088" cy="360362"/>
          </a:xfrm>
          <a:prstGeom prst="ellipse">
            <a:avLst/>
          </a:prstGeom>
          <a:solidFill>
            <a:schemeClr val="accent1">
              <a:lumMod val="60000"/>
              <a:lumOff val="40000"/>
              <a:alpha val="47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右矢印 22"/>
          <p:cNvSpPr/>
          <p:nvPr/>
        </p:nvSpPr>
        <p:spPr>
          <a:xfrm rot="9178931">
            <a:off x="5826125" y="2541588"/>
            <a:ext cx="933450" cy="354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テキスト ボックス 16"/>
          <p:cNvSpPr txBox="1">
            <a:spLocks noChangeArrowheads="1"/>
          </p:cNvSpPr>
          <p:nvPr/>
        </p:nvSpPr>
        <p:spPr bwMode="auto">
          <a:xfrm>
            <a:off x="7812088" y="2771775"/>
            <a:ext cx="11858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dirty="0">
                <a:latin typeface="Arial" charset="0"/>
              </a:rPr>
              <a:t>G9</a:t>
            </a:r>
            <a:r>
              <a:rPr lang="ja-JP" altLang="en-US" dirty="0">
                <a:latin typeface="Arial" charset="0"/>
              </a:rPr>
              <a:t>型巨星</a:t>
            </a:r>
            <a:endParaRPr lang="ja-JP" alt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岡山プロジェクト観測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ja-JP" dirty="0" smtClean="0"/>
              <a:t>2004</a:t>
            </a:r>
            <a:r>
              <a:rPr kumimoji="1" lang="ja-JP" altLang="en-US" dirty="0" smtClean="0"/>
              <a:t>年開始</a:t>
            </a:r>
            <a:r>
              <a:rPr lang="ja-JP" altLang="en-US" dirty="0" smtClean="0"/>
              <a:t>：現在</a:t>
            </a:r>
            <a:r>
              <a:rPr lang="en-US" altLang="ja-JP" dirty="0" smtClean="0"/>
              <a:t>8</a:t>
            </a:r>
            <a:r>
              <a:rPr lang="ja-JP" altLang="en-US" dirty="0" smtClean="0"/>
              <a:t>年目（</a:t>
            </a:r>
            <a:r>
              <a:rPr lang="en-US" altLang="ja-JP" dirty="0" smtClean="0"/>
              <a:t>3</a:t>
            </a:r>
            <a:r>
              <a:rPr lang="ja-JP" altLang="en-US" dirty="0" smtClean="0"/>
              <a:t>期目の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年目）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研究自体は</a:t>
            </a:r>
            <a:r>
              <a:rPr kumimoji="1" lang="en-US" altLang="ja-JP" dirty="0" smtClean="0"/>
              <a:t>2001</a:t>
            </a:r>
            <a:r>
              <a:rPr kumimoji="1" lang="ja-JP" altLang="en-US" dirty="0" smtClean="0"/>
              <a:t>年からなので</a:t>
            </a:r>
            <a:r>
              <a:rPr kumimoji="1" lang="en-US" altLang="ja-JP" dirty="0" smtClean="0"/>
              <a:t>11</a:t>
            </a:r>
            <a:r>
              <a:rPr kumimoji="1" lang="ja-JP" altLang="en-US" dirty="0" smtClean="0"/>
              <a:t>年目（最低</a:t>
            </a:r>
            <a:r>
              <a:rPr kumimoji="1" lang="en-US" altLang="ja-JP" dirty="0" smtClean="0"/>
              <a:t>10</a:t>
            </a:r>
            <a:r>
              <a:rPr kumimoji="1" lang="ja-JP" altLang="en-US" dirty="0" smtClean="0"/>
              <a:t>年はやりたいと思っていた＝木星軌道）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当時太陽型星における惑星探索は既に盛んだったが、巨星ではまだほとんどやられていなかった</a:t>
            </a:r>
            <a:endParaRPr kumimoji="1" lang="en-US" altLang="ja-JP" dirty="0" smtClean="0"/>
          </a:p>
          <a:p>
            <a:r>
              <a:rPr lang="ja-JP" altLang="en-US" dirty="0" smtClean="0"/>
              <a:t>サンプル：</a:t>
            </a:r>
            <a:r>
              <a:rPr lang="en-US" altLang="ja-JP" dirty="0" smtClean="0"/>
              <a:t>G</a:t>
            </a:r>
            <a:r>
              <a:rPr lang="ja-JP" altLang="en-US" dirty="0" smtClean="0"/>
              <a:t>型巨星</a:t>
            </a:r>
            <a:r>
              <a:rPr lang="en-US" altLang="ja-JP" dirty="0" smtClean="0"/>
              <a:t>300</a:t>
            </a:r>
            <a:r>
              <a:rPr lang="ja-JP" altLang="en-US" dirty="0" smtClean="0"/>
              <a:t>天体（</a:t>
            </a:r>
            <a:r>
              <a:rPr lang="en-US" altLang="ja-JP" dirty="0" smtClean="0"/>
              <a:t>V&lt;6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当時の岡山で効率的に観測できる明るさ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確率的には</a:t>
            </a:r>
            <a:r>
              <a:rPr lang="en-US" altLang="ja-JP" dirty="0" smtClean="0"/>
              <a:t>10</a:t>
            </a:r>
            <a:r>
              <a:rPr lang="ja-JP" altLang="en-US" dirty="0" smtClean="0"/>
              <a:t>個以上の惑星が期待できる</a:t>
            </a:r>
            <a:endParaRPr kumimoji="1" lang="en-US" altLang="ja-JP" dirty="0" smtClean="0"/>
          </a:p>
          <a:p>
            <a:r>
              <a:rPr lang="ja-JP" altLang="en-US" dirty="0" smtClean="0"/>
              <a:t>割り当て：半期</a:t>
            </a:r>
            <a:r>
              <a:rPr lang="en-US" altLang="ja-JP" dirty="0" smtClean="0"/>
              <a:t>40</a:t>
            </a:r>
            <a:r>
              <a:rPr lang="ja-JP" altLang="en-US" dirty="0" smtClean="0"/>
              <a:t>夜（弱）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現行のプロジェクト枠いっぱい</a:t>
            </a:r>
            <a:endParaRPr lang="en-US" altLang="ja-JP" dirty="0" smtClean="0"/>
          </a:p>
          <a:p>
            <a:pPr lvl="1"/>
            <a:r>
              <a:rPr lang="ja-JP" altLang="en-US" dirty="0"/>
              <a:t>毎月</a:t>
            </a:r>
            <a:r>
              <a:rPr lang="en-US" altLang="ja-JP" dirty="0"/>
              <a:t>6</a:t>
            </a:r>
            <a:r>
              <a:rPr lang="ja-JP" altLang="en-US" dirty="0"/>
              <a:t>～</a:t>
            </a:r>
            <a:r>
              <a:rPr lang="en-US" altLang="ja-JP" dirty="0"/>
              <a:t>7</a:t>
            </a:r>
            <a:r>
              <a:rPr lang="ja-JP" altLang="en-US" dirty="0"/>
              <a:t>夜</a:t>
            </a:r>
            <a:endParaRPr lang="en-US" altLang="ja-JP" dirty="0"/>
          </a:p>
          <a:p>
            <a:pPr lvl="2"/>
            <a:r>
              <a:rPr lang="ja-JP" altLang="en-US" dirty="0"/>
              <a:t>期間内で晴天率は約</a:t>
            </a:r>
            <a:r>
              <a:rPr lang="en-US" altLang="ja-JP" dirty="0"/>
              <a:t>50</a:t>
            </a:r>
            <a:r>
              <a:rPr lang="ja-JP" altLang="en-US" dirty="0"/>
              <a:t>％となる</a:t>
            </a:r>
          </a:p>
          <a:p>
            <a:pPr lvl="1"/>
            <a:r>
              <a:rPr kumimoji="1" lang="ja-JP" altLang="en-US" dirty="0" smtClean="0"/>
              <a:t>晴天率</a:t>
            </a:r>
            <a:r>
              <a:rPr kumimoji="1" lang="en-US" altLang="ja-JP" dirty="0" smtClean="0"/>
              <a:t>50</a:t>
            </a:r>
            <a:r>
              <a:rPr kumimoji="1" lang="ja-JP" altLang="en-US" dirty="0" smtClean="0"/>
              <a:t>％とすると、一天体につき年間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回観測できる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これまでに発表された成果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362950" cy="542925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ja-JP" altLang="en-US" sz="2800" dirty="0" smtClean="0"/>
              <a:t>査読論文</a:t>
            </a:r>
            <a:r>
              <a:rPr lang="en-US" altLang="ja-JP" sz="2800" dirty="0" smtClean="0"/>
              <a:t>9</a:t>
            </a:r>
            <a:r>
              <a:rPr lang="ja-JP" altLang="en-US" sz="2800" dirty="0" smtClean="0"/>
              <a:t>編（プロジェクト開始後。他にも関連論文あり。）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sz="2400" dirty="0" smtClean="0"/>
              <a:t>A Planetary Companion to the Hyades Giant ε </a:t>
            </a:r>
            <a:r>
              <a:rPr lang="en-US" altLang="ja-JP" sz="2400" dirty="0" err="1" smtClean="0"/>
              <a:t>Tauri</a:t>
            </a:r>
            <a:endParaRPr lang="en-US" altLang="ja-JP" sz="2400" dirty="0" smtClean="0"/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ja-JP" sz="2100" dirty="0" smtClean="0"/>
              <a:t>Sato et al. 2007, </a:t>
            </a:r>
            <a:r>
              <a:rPr lang="en-US" altLang="ja-JP" sz="2100" dirty="0" err="1" smtClean="0"/>
              <a:t>ApJ</a:t>
            </a:r>
            <a:r>
              <a:rPr lang="en-US" altLang="ja-JP" sz="2100" dirty="0" smtClean="0"/>
              <a:t>, 661, 527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sz="2400" dirty="0" smtClean="0"/>
              <a:t>A </a:t>
            </a:r>
            <a:r>
              <a:rPr lang="en-US" altLang="ja-JP" sz="2400" dirty="0" err="1" smtClean="0"/>
              <a:t>Substellar</a:t>
            </a:r>
            <a:r>
              <a:rPr lang="en-US" altLang="ja-JP" sz="2400" dirty="0" smtClean="0"/>
              <a:t> Companion to the Intermediate-Mass Giant 11 </a:t>
            </a:r>
            <a:r>
              <a:rPr lang="en-US" altLang="ja-JP" sz="2400" dirty="0" err="1" smtClean="0"/>
              <a:t>Comae</a:t>
            </a:r>
            <a:endParaRPr lang="en-US" altLang="ja-JP" sz="2400" dirty="0" smtClean="0"/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ja-JP" sz="2100" dirty="0" smtClean="0"/>
              <a:t>Liu</a:t>
            </a:r>
            <a:r>
              <a:rPr lang="ja-JP" altLang="en-US" sz="2100" dirty="0" smtClean="0"/>
              <a:t> </a:t>
            </a:r>
            <a:r>
              <a:rPr lang="en-US" altLang="ja-JP" sz="2100" dirty="0" smtClean="0"/>
              <a:t>et al. 2008, </a:t>
            </a:r>
            <a:r>
              <a:rPr lang="en-US" altLang="ja-JP" sz="2100" dirty="0" err="1" smtClean="0"/>
              <a:t>ApJ</a:t>
            </a:r>
            <a:r>
              <a:rPr lang="en-US" altLang="ja-JP" sz="2100" dirty="0" smtClean="0"/>
              <a:t>, 672, 553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sz="2400" dirty="0" smtClean="0"/>
              <a:t>Planetary Companions around Three Intermediate-Mass G and K Giants: 18 </a:t>
            </a:r>
            <a:r>
              <a:rPr lang="en-US" altLang="ja-JP" sz="2400" dirty="0" err="1" smtClean="0"/>
              <a:t>Delphini</a:t>
            </a:r>
            <a:r>
              <a:rPr lang="en-US" altLang="ja-JP" sz="2400" dirty="0" smtClean="0"/>
              <a:t>, ξ </a:t>
            </a:r>
            <a:r>
              <a:rPr lang="en-US" altLang="ja-JP" sz="2400" dirty="0" err="1" smtClean="0"/>
              <a:t>Aquilae</a:t>
            </a:r>
            <a:r>
              <a:rPr lang="en-US" altLang="ja-JP" sz="2400" dirty="0" smtClean="0"/>
              <a:t>, and HD 81688</a:t>
            </a:r>
            <a:endParaRPr lang="ja-JP" altLang="en-US" sz="2400" dirty="0" smtClean="0"/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ja-JP" sz="2100" dirty="0" smtClean="0"/>
              <a:t>Sato et al. 2008, PASJ, 60 539</a:t>
            </a:r>
            <a:endParaRPr lang="ja-JP" altLang="en-US" sz="2100" dirty="0" smtClean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Stellar Parameters and Elemental Abundances of Late-G Giants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ja-JP" sz="2100" dirty="0" smtClean="0"/>
              <a:t>Takeda, Sato, and Murata, 2008, PASJ, 60, 781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Planetary Companions to Evolved Intermediate-Mass Stars: 14 </a:t>
            </a:r>
            <a:r>
              <a:rPr lang="en-US" sz="2400" dirty="0" err="1" smtClean="0"/>
              <a:t>Andromedae</a:t>
            </a:r>
            <a:r>
              <a:rPr lang="en-US" sz="2400" dirty="0" smtClean="0"/>
              <a:t>, 81 </a:t>
            </a:r>
            <a:r>
              <a:rPr lang="en-US" sz="2400" dirty="0" err="1" smtClean="0"/>
              <a:t>Ceti</a:t>
            </a:r>
            <a:r>
              <a:rPr lang="en-US" sz="2400" dirty="0" smtClean="0"/>
              <a:t>, 6 </a:t>
            </a:r>
            <a:r>
              <a:rPr lang="en-US" sz="2400" dirty="0" err="1" smtClean="0"/>
              <a:t>Lyncis</a:t>
            </a:r>
            <a:r>
              <a:rPr lang="en-US" sz="2400" dirty="0" smtClean="0"/>
              <a:t>, and HD 167042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ja-JP" sz="2100" dirty="0" smtClean="0"/>
              <a:t>Sato et al. 2008, PASJ, 60, 1317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sz="2400" dirty="0" smtClean="0"/>
              <a:t>A Planetary Companion Orbiting the Intermediate-mass G Giant HD 173416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ja-JP" sz="2100" dirty="0" smtClean="0"/>
              <a:t>Liu et al. 2009, RAA, 9, 1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sz="2400" dirty="0" err="1" smtClean="0"/>
              <a:t>Substellar</a:t>
            </a:r>
            <a:r>
              <a:rPr lang="en-US" altLang="ja-JP" sz="2400" dirty="0" smtClean="0"/>
              <a:t> Companions to Evolved Intermediate-Mass Stars: HD 145457 and HD 180314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ja-JP" sz="2100" dirty="0" smtClean="0"/>
              <a:t>Sato et al. 2010, PASJ, 62, 1063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ja-JP" sz="2400" dirty="0" smtClean="0"/>
              <a:t>Stellar Parameters and Abundance Analysis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of 58 Late G Giants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ja-JP" sz="2100" dirty="0" smtClean="0"/>
              <a:t>Liu et al. 2010, PASJ, 62, 1071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ja-JP" sz="2400" dirty="0" smtClean="0"/>
              <a:t>A </a:t>
            </a:r>
            <a:r>
              <a:rPr lang="en-US" altLang="ja-JP" sz="2400" dirty="0" err="1" smtClean="0"/>
              <a:t>Substellar</a:t>
            </a:r>
            <a:r>
              <a:rPr lang="en-US" altLang="ja-JP" sz="2400" dirty="0" smtClean="0"/>
              <a:t> Companion to the Intermediate-Mass Giant HD 175679</a:t>
            </a:r>
          </a:p>
          <a:p>
            <a:pPr lvl="2">
              <a:lnSpc>
                <a:spcPct val="90000"/>
              </a:lnSpc>
              <a:defRPr/>
            </a:pPr>
            <a:r>
              <a:rPr lang="en-US" altLang="ja-JP" sz="2100" dirty="0" smtClean="0"/>
              <a:t>Wang et al. 2011, RAA submitted</a:t>
            </a:r>
            <a:endParaRPr lang="en-US" altLang="ja-JP" sz="25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ja-JP" altLang="en-US" sz="2900" dirty="0"/>
              <a:t>記者</a:t>
            </a:r>
            <a:r>
              <a:rPr lang="ja-JP" altLang="en-US" sz="2900" dirty="0" smtClean="0"/>
              <a:t>発表</a:t>
            </a:r>
            <a:r>
              <a:rPr lang="en-US" altLang="ja-JP" sz="2900" dirty="0" smtClean="0"/>
              <a:t>3</a:t>
            </a:r>
            <a:r>
              <a:rPr lang="ja-JP" altLang="en-US" sz="2900" dirty="0" smtClean="0"/>
              <a:t>回（会見</a:t>
            </a:r>
            <a:r>
              <a:rPr lang="en-US" altLang="ja-JP" sz="2900" dirty="0" smtClean="0"/>
              <a:t>2</a:t>
            </a:r>
            <a:r>
              <a:rPr lang="ja-JP" altLang="en-US" sz="2900" dirty="0" smtClean="0"/>
              <a:t>回、ウェブリリース</a:t>
            </a:r>
            <a:r>
              <a:rPr lang="en-US" altLang="ja-JP" sz="2900" dirty="0" smtClean="0"/>
              <a:t>1</a:t>
            </a:r>
            <a:r>
              <a:rPr lang="ja-JP" altLang="en-US" sz="2900" dirty="0" smtClean="0"/>
              <a:t>回）</a:t>
            </a:r>
            <a:endParaRPr lang="en-US" altLang="ja-JP" sz="29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発見された惑星の例</a:t>
            </a:r>
            <a:endParaRPr kumimoji="1" lang="ja-JP" altLang="en-US" dirty="0"/>
          </a:p>
        </p:txBody>
      </p:sp>
      <p:pic>
        <p:nvPicPr>
          <p:cNvPr id="5" name="図 4" descr="HD1640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08" y="1628801"/>
            <a:ext cx="429656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図 7" descr="HD221345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1628800"/>
            <a:ext cx="4320480" cy="3109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テキスト ボックス 6"/>
          <p:cNvSpPr txBox="1"/>
          <p:nvPr/>
        </p:nvSpPr>
        <p:spPr>
          <a:xfrm>
            <a:off x="0" y="5013176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これまでに</a:t>
            </a:r>
            <a:r>
              <a:rPr kumimoji="1" lang="en-US" altLang="ja-JP" sz="2800" dirty="0" smtClean="0"/>
              <a:t>9</a:t>
            </a:r>
            <a:r>
              <a:rPr kumimoji="1" lang="ja-JP" altLang="en-US" sz="2800" dirty="0" smtClean="0"/>
              <a:t>個の惑星と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個の褐色矮星を発見</a:t>
            </a:r>
            <a:endParaRPr lang="en-US" altLang="ja-JP" sz="2800" dirty="0" smtClean="0"/>
          </a:p>
          <a:p>
            <a:pPr algn="ctr"/>
            <a:r>
              <a:rPr lang="ja-JP" altLang="en-US" sz="2400" dirty="0" smtClean="0"/>
              <a:t>（他観測所との協力による発見が他に</a:t>
            </a:r>
            <a:r>
              <a:rPr lang="en-US" altLang="ja-JP" sz="2400" dirty="0" smtClean="0"/>
              <a:t>3</a:t>
            </a:r>
            <a:r>
              <a:rPr lang="ja-JP" altLang="en-US" sz="2400" dirty="0" smtClean="0"/>
              <a:t>例）</a:t>
            </a:r>
            <a:endParaRPr lang="en-US" altLang="ja-JP" sz="24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602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巨星周りの惑星発見では世界一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長期継続観測の成果：多重惑星系</a:t>
            </a:r>
          </a:p>
        </p:txBody>
      </p:sp>
      <p:pic>
        <p:nvPicPr>
          <p:cNvPr id="35842" name="図 3" descr="orbit_HD138905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557338"/>
            <a:ext cx="4765675" cy="338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図 4" descr="orbit_phase_each_HD138905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1571625"/>
            <a:ext cx="3754438" cy="517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4" name="テキスト ボックス 5"/>
          <p:cNvSpPr txBox="1">
            <a:spLocks noChangeArrowheads="1"/>
          </p:cNvSpPr>
          <p:nvPr/>
        </p:nvSpPr>
        <p:spPr bwMode="auto">
          <a:xfrm>
            <a:off x="7986713" y="1577975"/>
            <a:ext cx="9540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P=949 d</a:t>
            </a:r>
            <a:endParaRPr lang="ja-JP" altLang="en-US" sz="1600"/>
          </a:p>
        </p:txBody>
      </p:sp>
      <p:sp>
        <p:nvSpPr>
          <p:cNvPr id="35845" name="テキスト ボックス 6"/>
          <p:cNvSpPr txBox="1">
            <a:spLocks noChangeArrowheads="1"/>
          </p:cNvSpPr>
          <p:nvPr/>
        </p:nvSpPr>
        <p:spPr bwMode="auto">
          <a:xfrm>
            <a:off x="7956550" y="3162300"/>
            <a:ext cx="9540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P=422 d</a:t>
            </a:r>
            <a:endParaRPr lang="ja-JP" altLang="en-US" sz="1600"/>
          </a:p>
        </p:txBody>
      </p:sp>
      <p:sp>
        <p:nvSpPr>
          <p:cNvPr id="35846" name="テキスト ボックス 7"/>
          <p:cNvSpPr txBox="1">
            <a:spLocks noChangeArrowheads="1"/>
          </p:cNvSpPr>
          <p:nvPr/>
        </p:nvSpPr>
        <p:spPr bwMode="auto">
          <a:xfrm>
            <a:off x="7956550" y="4673600"/>
            <a:ext cx="9540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P=288 d</a:t>
            </a:r>
            <a:endParaRPr lang="ja-JP" altLang="en-US" sz="1600"/>
          </a:p>
        </p:txBody>
      </p:sp>
      <p:sp>
        <p:nvSpPr>
          <p:cNvPr id="35847" name="テキスト ボックス 8"/>
          <p:cNvSpPr txBox="1">
            <a:spLocks noChangeArrowheads="1"/>
          </p:cNvSpPr>
          <p:nvPr/>
        </p:nvSpPr>
        <p:spPr bwMode="auto">
          <a:xfrm>
            <a:off x="7656513" y="2781300"/>
            <a:ext cx="14795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M</a:t>
            </a:r>
            <a:r>
              <a:rPr lang="en-US" altLang="ja-JP" sz="1600" baseline="-25000"/>
              <a:t>p</a:t>
            </a:r>
            <a:r>
              <a:rPr lang="en-US" altLang="ja-JP" sz="1600"/>
              <a:t>sin</a:t>
            </a:r>
            <a:r>
              <a:rPr lang="en-US" altLang="ja-JP" sz="1600" i="1"/>
              <a:t>i</a:t>
            </a:r>
            <a:r>
              <a:rPr lang="en-US" altLang="ja-JP" sz="1600"/>
              <a:t>=6.0 M</a:t>
            </a:r>
            <a:r>
              <a:rPr lang="en-US" altLang="ja-JP" sz="1600" baseline="-25000"/>
              <a:t>J</a:t>
            </a:r>
            <a:endParaRPr lang="ja-JP" altLang="en-US" sz="1600" baseline="-25000"/>
          </a:p>
        </p:txBody>
      </p:sp>
      <p:sp>
        <p:nvSpPr>
          <p:cNvPr id="35848" name="テキスト ボックス 11"/>
          <p:cNvSpPr txBox="1">
            <a:spLocks noChangeArrowheads="1"/>
          </p:cNvSpPr>
          <p:nvPr/>
        </p:nvSpPr>
        <p:spPr bwMode="auto">
          <a:xfrm>
            <a:off x="7667625" y="4365625"/>
            <a:ext cx="14795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/>
              <a:t>M</a:t>
            </a:r>
            <a:r>
              <a:rPr lang="en-US" altLang="ja-JP" sz="1600" baseline="-25000"/>
              <a:t>p</a:t>
            </a:r>
            <a:r>
              <a:rPr lang="en-US" altLang="ja-JP" sz="1600"/>
              <a:t>sin</a:t>
            </a:r>
            <a:r>
              <a:rPr lang="en-US" altLang="ja-JP" sz="1600" i="1"/>
              <a:t>i</a:t>
            </a:r>
            <a:r>
              <a:rPr lang="en-US" altLang="ja-JP" sz="1600"/>
              <a:t>=1.7 M</a:t>
            </a:r>
            <a:r>
              <a:rPr lang="en-US" altLang="ja-JP" sz="1600" baseline="-25000"/>
              <a:t>J</a:t>
            </a:r>
            <a:endParaRPr lang="ja-JP" altLang="en-US" sz="1600" baseline="-25000"/>
          </a:p>
        </p:txBody>
      </p:sp>
      <p:sp>
        <p:nvSpPr>
          <p:cNvPr id="35849" name="テキスト ボックス 12"/>
          <p:cNvSpPr txBox="1">
            <a:spLocks noChangeArrowheads="1"/>
          </p:cNvSpPr>
          <p:nvPr/>
        </p:nvSpPr>
        <p:spPr bwMode="auto">
          <a:xfrm>
            <a:off x="7667625" y="5899150"/>
            <a:ext cx="14795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solidFill>
                  <a:srgbClr val="FF0000"/>
                </a:solidFill>
              </a:rPr>
              <a:t>M</a:t>
            </a:r>
            <a:r>
              <a:rPr lang="en-US" altLang="ja-JP" sz="1600" baseline="-25000">
                <a:solidFill>
                  <a:srgbClr val="FF0000"/>
                </a:solidFill>
              </a:rPr>
              <a:t>p</a:t>
            </a:r>
            <a:r>
              <a:rPr lang="en-US" altLang="ja-JP" sz="1600">
                <a:solidFill>
                  <a:srgbClr val="FF0000"/>
                </a:solidFill>
              </a:rPr>
              <a:t>sin</a:t>
            </a:r>
            <a:r>
              <a:rPr lang="en-US" altLang="ja-JP" sz="1600" i="1">
                <a:solidFill>
                  <a:srgbClr val="FF0000"/>
                </a:solidFill>
              </a:rPr>
              <a:t>i</a:t>
            </a:r>
            <a:r>
              <a:rPr lang="en-US" altLang="ja-JP" sz="1600">
                <a:solidFill>
                  <a:srgbClr val="FF0000"/>
                </a:solidFill>
              </a:rPr>
              <a:t>=0.8 M</a:t>
            </a:r>
            <a:r>
              <a:rPr lang="en-US" altLang="ja-JP" sz="1600" baseline="-25000">
                <a:solidFill>
                  <a:srgbClr val="FF0000"/>
                </a:solidFill>
              </a:rPr>
              <a:t>J</a:t>
            </a:r>
            <a:endParaRPr lang="ja-JP" altLang="en-US" sz="1600" baseline="-25000">
              <a:solidFill>
                <a:srgbClr val="FF0000"/>
              </a:solidFill>
            </a:endParaRPr>
          </a:p>
        </p:txBody>
      </p:sp>
      <p:sp>
        <p:nvSpPr>
          <p:cNvPr id="35850" name="テキスト ボックス 13"/>
          <p:cNvSpPr txBox="1">
            <a:spLocks noChangeArrowheads="1"/>
          </p:cNvSpPr>
          <p:nvPr/>
        </p:nvSpPr>
        <p:spPr bwMode="auto">
          <a:xfrm>
            <a:off x="3492500" y="1617663"/>
            <a:ext cx="1473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K0III, 2.2M</a:t>
            </a:r>
            <a:r>
              <a:rPr lang="en-US" altLang="ja-JP" baseline="-25000">
                <a:latin typeface="Calibri" pitchFamily="34" charset="0"/>
                <a:sym typeface="Wingdings" pitchFamily="2" charset="2"/>
              </a:rPr>
              <a:t></a:t>
            </a:r>
            <a:endParaRPr lang="ja-JP" altLang="en-US"/>
          </a:p>
        </p:txBody>
      </p:sp>
      <p:sp>
        <p:nvSpPr>
          <p:cNvPr id="35851" name="テキスト ボックス 55"/>
          <p:cNvSpPr txBox="1">
            <a:spLocks noChangeArrowheads="1"/>
          </p:cNvSpPr>
          <p:nvPr/>
        </p:nvSpPr>
        <p:spPr bwMode="auto">
          <a:xfrm>
            <a:off x="3492500" y="4941888"/>
            <a:ext cx="16430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latin typeface="Calibri" pitchFamily="34" charset="0"/>
              </a:rPr>
              <a:t>Sato et al. in prep</a:t>
            </a:r>
            <a:endParaRPr lang="ja-JP" altLang="en-US" sz="1600">
              <a:latin typeface="Calibri" pitchFamily="34" charset="0"/>
            </a:endParaRPr>
          </a:p>
        </p:txBody>
      </p:sp>
      <p:sp>
        <p:nvSpPr>
          <p:cNvPr id="35852" name="テキスト ボックス 12"/>
          <p:cNvSpPr txBox="1">
            <a:spLocks noChangeArrowheads="1"/>
          </p:cNvSpPr>
          <p:nvPr/>
        </p:nvSpPr>
        <p:spPr bwMode="auto">
          <a:xfrm>
            <a:off x="323850" y="5673725"/>
            <a:ext cx="46148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多重惑星系は重点的に観測しているため</a:t>
            </a:r>
            <a:endParaRPr lang="en-US" altLang="ja-JP" sz="2000"/>
          </a:p>
          <a:p>
            <a:r>
              <a:rPr lang="ja-JP" altLang="en-US" sz="2000">
                <a:solidFill>
                  <a:srgbClr val="FF0000"/>
                </a:solidFill>
              </a:rPr>
              <a:t>低質量（＜</a:t>
            </a:r>
            <a:r>
              <a:rPr lang="en-US" altLang="ja-JP" sz="2000">
                <a:solidFill>
                  <a:srgbClr val="FF0000"/>
                </a:solidFill>
              </a:rPr>
              <a:t>1M</a:t>
            </a:r>
            <a:r>
              <a:rPr lang="en-US" altLang="ja-JP" sz="2000" baseline="-25000">
                <a:solidFill>
                  <a:srgbClr val="FF0000"/>
                </a:solidFill>
              </a:rPr>
              <a:t>J</a:t>
            </a:r>
            <a:r>
              <a:rPr lang="ja-JP" altLang="en-US" sz="2000">
                <a:solidFill>
                  <a:srgbClr val="FF0000"/>
                </a:solidFill>
              </a:rPr>
              <a:t>）惑星</a:t>
            </a:r>
            <a:r>
              <a:rPr lang="ja-JP" altLang="en-US" sz="2000"/>
              <a:t>にも検出感度がある</a:t>
            </a:r>
            <a:endParaRPr lang="en-US" altLang="ja-JP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タイトル 5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ja-JP" altLang="en-US" sz="4000" dirty="0" smtClean="0"/>
              <a:t>長期継続観測の成果：遠方惑星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4427538" y="4724400"/>
          <a:ext cx="4537075" cy="1828800"/>
        </p:xfrm>
        <a:graphic>
          <a:graphicData uri="http://schemas.openxmlformats.org/drawingml/2006/table">
            <a:tbl>
              <a:tblPr/>
              <a:tblGrid>
                <a:gridCol w="2487612"/>
                <a:gridCol w="1025525"/>
                <a:gridCol w="1023938"/>
              </a:tblGrid>
              <a:tr h="3079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w Cen MT" pitchFamily="34" charset="0"/>
                          <a:ea typeface="HGPｺﾞｼｯｸE" pitchFamily="50" charset="-128"/>
                        </a:rPr>
                        <a:t>Stellar Mass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w Cen MT" pitchFamily="34" charset="0"/>
                          <a:ea typeface="HGPｺﾞｼｯｸE" pitchFamily="50" charset="-128"/>
                        </a:rPr>
                        <a:t>(M</a:t>
                      </a:r>
                      <a:r>
                        <a:rPr kumimoji="1" lang="en-US" altLang="ja-JP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HGPｺﾞｼｯｸE" pitchFamily="50" charset="-128"/>
                          <a:sym typeface="Wingdings" pitchFamily="2" charset="2"/>
                        </a:rPr>
                        <a:t></a:t>
                      </a: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w Cen MT" pitchFamily="34" charset="0"/>
                          <a:ea typeface="HGPｺﾞｼｯｸE" pitchFamily="50" charset="-128"/>
                          <a:sym typeface="Wingdings" pitchFamily="2" charset="2"/>
                        </a:rPr>
                        <a:t>)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w Cen MT" pitchFamily="34" charset="0"/>
                        <a:ea typeface="HGPｺﾞｼｯｸE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w Cen MT" pitchFamily="34" charset="0"/>
                          <a:ea typeface="HGPｺﾞｼｯｸE" pitchFamily="50" charset="-128"/>
                        </a:rPr>
                        <a:t>Frequency</a:t>
                      </a:r>
                      <a:r>
                        <a:rPr kumimoji="1" lang="ja-JP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w Cen MT" pitchFamily="34" charset="0"/>
                          <a:ea typeface="HGPｺﾞｼｯｸE" pitchFamily="50" charset="-128"/>
                        </a:rPr>
                        <a:t> </a:t>
                      </a: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w Cen MT" pitchFamily="34" charset="0"/>
                          <a:ea typeface="HGPｺﾞｼｯｸE" pitchFamily="50" charset="-128"/>
                        </a:rPr>
                        <a:t>(%)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w Cen MT" pitchFamily="34" charset="0"/>
                        <a:ea typeface="HGPｺﾞｼｯｸE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0797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34" charset="0"/>
                          <a:ea typeface="HGPｺﾞｼｯｸE" pitchFamily="50" charset="-128"/>
                        </a:rPr>
                        <a:t>5-13M</a:t>
                      </a:r>
                      <a:r>
                        <a:rPr kumimoji="1" lang="en-US" altLang="ja-JP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34" charset="0"/>
                          <a:ea typeface="HGPｺﾞｼｯｸE" pitchFamily="50" charset="-128"/>
                        </a:rPr>
                        <a:t>J</a:t>
                      </a:r>
                      <a:endParaRPr kumimoji="1" lang="ja-JP" altLang="en-US" sz="18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34" charset="0"/>
                        <a:ea typeface="HGPｺﾞｼｯｸE" pitchFamily="50" charset="-128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34" charset="0"/>
                          <a:ea typeface="HGPｺﾞｼｯｸE" pitchFamily="50" charset="-128"/>
                        </a:rPr>
                        <a:t>13-80M</a:t>
                      </a:r>
                      <a:r>
                        <a:rPr kumimoji="1" lang="en-US" altLang="ja-JP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34" charset="0"/>
                          <a:ea typeface="HGPｺﾞｼｯｸE" pitchFamily="50" charset="-128"/>
                        </a:rPr>
                        <a:t>J</a:t>
                      </a:r>
                      <a:endParaRPr kumimoji="1" lang="ja-JP" altLang="en-US" sz="18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34" charset="0"/>
                        <a:ea typeface="HGPｺﾞｼｯｸE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34" charset="0"/>
                          <a:ea typeface="HGPｺﾞｼｯｸE" pitchFamily="50" charset="-128"/>
                        </a:rPr>
                        <a:t>1.3-1.9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34" charset="0"/>
                        <a:ea typeface="HGPｺﾞｼｯｸE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34" charset="0"/>
                          <a:ea typeface="HGPｺﾞｼｯｸE" pitchFamily="50" charset="-128"/>
                        </a:rPr>
                        <a:t>13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34" charset="0"/>
                        <a:ea typeface="HGPｺﾞｼｯｸE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34" charset="0"/>
                          <a:ea typeface="HGPｺﾞｼｯｸE" pitchFamily="50" charset="-128"/>
                        </a:rPr>
                        <a:t>7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34" charset="0"/>
                        <a:ea typeface="HGPｺﾞｼｯｸE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34" charset="0"/>
                          <a:ea typeface="HGPｺﾞｼｯｸE" pitchFamily="50" charset="-128"/>
                        </a:rPr>
                        <a:t>1.9-3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34" charset="0"/>
                          <a:ea typeface="HGPｺﾞｼｯｸE" pitchFamily="50" charset="-128"/>
                        </a:rPr>
                        <a:t>11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34" charset="0"/>
                        <a:ea typeface="HGPｺﾞｼｯｸE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34" charset="0"/>
                          <a:ea typeface="HGPｺﾞｼｯｸE" pitchFamily="50" charset="-128"/>
                        </a:rPr>
                        <a:t>3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34" charset="0"/>
                        <a:ea typeface="HGPｺﾞｼｯｸE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34" charset="0"/>
                          <a:ea typeface="HGPｺﾞｼｯｸE" pitchFamily="50" charset="-128"/>
                        </a:rPr>
                        <a:t>3-4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34" charset="0"/>
                        <a:ea typeface="HGPｺﾞｼｯｸE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34" charset="0"/>
                          <a:ea typeface="HGPｺﾞｼｯｸE" pitchFamily="50" charset="-128"/>
                        </a:rPr>
                        <a:t>8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34" charset="0"/>
                        <a:ea typeface="HGPｺﾞｼｯｸE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34" charset="0"/>
                          <a:ea typeface="HGPｺﾞｼｯｸE" pitchFamily="50" charset="-128"/>
                        </a:rPr>
                        <a:t>5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34" charset="0"/>
                        <a:ea typeface="HGPｺﾞｼｯｸE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</a:tbl>
          </a:graphicData>
        </a:graphic>
      </p:graphicFrame>
      <p:sp>
        <p:nvSpPr>
          <p:cNvPr id="39965" name="テキスト ボックス 8"/>
          <p:cNvSpPr txBox="1">
            <a:spLocks noChangeArrowheads="1"/>
          </p:cNvSpPr>
          <p:nvPr/>
        </p:nvSpPr>
        <p:spPr bwMode="auto">
          <a:xfrm>
            <a:off x="323850" y="4789488"/>
            <a:ext cx="3887788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i="1"/>
              <a:t>2K</a:t>
            </a:r>
            <a:r>
              <a:rPr lang="ja-JP" altLang="en-US" sz="2000" i="1"/>
              <a:t>～</a:t>
            </a:r>
            <a:r>
              <a:rPr lang="en-US" altLang="ja-JP" sz="2000" i="1"/>
              <a:t>dv/dt</a:t>
            </a:r>
            <a:r>
              <a:rPr lang="en-US" altLang="ja-JP" sz="2000"/>
              <a:t>×</a:t>
            </a:r>
            <a:r>
              <a:rPr lang="en-US" altLang="ja-JP" sz="2000" i="1"/>
              <a:t>P/2 </a:t>
            </a:r>
            <a:r>
              <a:rPr lang="ja-JP" altLang="en-US" sz="2000"/>
              <a:t>と仮定すると、</a:t>
            </a:r>
            <a:endParaRPr lang="en-US" altLang="ja-JP" sz="2000"/>
          </a:p>
          <a:p>
            <a:r>
              <a:rPr lang="en-US" altLang="ja-JP" sz="2000">
                <a:solidFill>
                  <a:srgbClr val="FF0000"/>
                </a:solidFill>
              </a:rPr>
              <a:t>10AU</a:t>
            </a:r>
            <a:r>
              <a:rPr lang="ja-JP" altLang="en-US" sz="2000"/>
              <a:t>に</a:t>
            </a:r>
            <a:r>
              <a:rPr lang="en-US" altLang="ja-JP" sz="2000">
                <a:solidFill>
                  <a:srgbClr val="FF0000"/>
                </a:solidFill>
              </a:rPr>
              <a:t>5-80M</a:t>
            </a:r>
            <a:r>
              <a:rPr lang="en-US" altLang="ja-JP" sz="2000" baseline="-25000">
                <a:solidFill>
                  <a:srgbClr val="FF0000"/>
                </a:solidFill>
              </a:rPr>
              <a:t>J</a:t>
            </a:r>
            <a:r>
              <a:rPr lang="ja-JP" altLang="en-US" sz="2000"/>
              <a:t>の伴星が存在する</a:t>
            </a:r>
            <a:endParaRPr lang="en-US" altLang="ja-JP" sz="2000"/>
          </a:p>
          <a:p>
            <a:r>
              <a:rPr lang="ja-JP" altLang="en-US" sz="2000"/>
              <a:t>確率は最大で</a:t>
            </a:r>
            <a:r>
              <a:rPr lang="en-US" altLang="ja-JP" sz="2000">
                <a:solidFill>
                  <a:srgbClr val="FF0000"/>
                </a:solidFill>
              </a:rPr>
              <a:t>10-20%</a:t>
            </a:r>
            <a:r>
              <a:rPr lang="ja-JP" altLang="en-US" sz="2000"/>
              <a:t>程度</a:t>
            </a:r>
            <a:endParaRPr lang="en-US" altLang="ja-JP" sz="2000"/>
          </a:p>
          <a:p>
            <a:endParaRPr lang="en-US" altLang="ja-JP" sz="2000"/>
          </a:p>
          <a:p>
            <a:r>
              <a:rPr lang="ja-JP" altLang="en-US" sz="2000">
                <a:sym typeface="Wingdings" pitchFamily="2" charset="2"/>
              </a:rPr>
              <a:t></a:t>
            </a:r>
            <a:r>
              <a:rPr lang="ja-JP" altLang="en-US" sz="2000">
                <a:solidFill>
                  <a:srgbClr val="0000FF"/>
                </a:solidFill>
                <a:sym typeface="Wingdings" pitchFamily="2" charset="2"/>
              </a:rPr>
              <a:t>直接撮像</a:t>
            </a:r>
            <a:r>
              <a:rPr lang="ja-JP" altLang="en-US" sz="2000">
                <a:sym typeface="Wingdings" pitchFamily="2" charset="2"/>
              </a:rPr>
              <a:t>で伴星質量に制限</a:t>
            </a:r>
            <a:endParaRPr lang="en-US" altLang="ja-JP" sz="2000"/>
          </a:p>
        </p:txBody>
      </p:sp>
      <p:pic>
        <p:nvPicPr>
          <p:cNvPr id="39966" name="図 9" descr="fit_line_HD5608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25" y="1412875"/>
            <a:ext cx="4595813" cy="318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67" name="図 10" descr="fit_line_HD115659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35488" y="1412875"/>
            <a:ext cx="4608512" cy="319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1251</Words>
  <Application>Microsoft Macintosh PowerPoint</Application>
  <PresentationFormat>画面に合わせる (4:3)</PresentationFormat>
  <Paragraphs>191</Paragraphs>
  <Slides>12</Slides>
  <Notes>12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テーマ</vt:lpstr>
      <vt:lpstr>岡山プロジェクト観測： G型巨星周りの惑星探索</vt:lpstr>
      <vt:lpstr>視線速度法による系外惑星検出</vt:lpstr>
      <vt:lpstr>必要な観測</vt:lpstr>
      <vt:lpstr>Why G-giants ?</vt:lpstr>
      <vt:lpstr>岡山プロジェクト観測</vt:lpstr>
      <vt:lpstr>これまでに発表された成果</vt:lpstr>
      <vt:lpstr>発見された惑星の例</vt:lpstr>
      <vt:lpstr>長期継続観測の成果：多重惑星系</vt:lpstr>
      <vt:lpstr>長期継続観測の成果：遠方惑星</vt:lpstr>
      <vt:lpstr>PowerPoint プレゼンテーション</vt:lpstr>
      <vt:lpstr>プロジェクト観測の良かった点</vt:lpstr>
      <vt:lpstr>プロジェクト（的）観測の課題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岡山プロジェクト観測： G型巨星周りの惑星探索</dc:title>
  <cp:lastModifiedBy>佐藤 文衛</cp:lastModifiedBy>
  <cp:revision>36</cp:revision>
  <dcterms:modified xsi:type="dcterms:W3CDTF">2011-09-06T00:19:53Z</dcterms:modified>
</cp:coreProperties>
</file>