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9"/>
  </p:notesMasterIdLst>
  <p:sldIdLst>
    <p:sldId id="256" r:id="rId3"/>
    <p:sldId id="302" r:id="rId4"/>
    <p:sldId id="281" r:id="rId5"/>
    <p:sldId id="282" r:id="rId6"/>
    <p:sldId id="283" r:id="rId7"/>
    <p:sldId id="269" r:id="rId8"/>
    <p:sldId id="270" r:id="rId9"/>
    <p:sldId id="301" r:id="rId10"/>
    <p:sldId id="284" r:id="rId11"/>
    <p:sldId id="303" r:id="rId12"/>
    <p:sldId id="275" r:id="rId13"/>
    <p:sldId id="294" r:id="rId14"/>
    <p:sldId id="296" r:id="rId15"/>
    <p:sldId id="300" r:id="rId16"/>
    <p:sldId id="307" r:id="rId17"/>
    <p:sldId id="308" r:id="rId18"/>
    <p:sldId id="299" r:id="rId19"/>
    <p:sldId id="304" r:id="rId20"/>
    <p:sldId id="262" r:id="rId21"/>
    <p:sldId id="305" r:id="rId22"/>
    <p:sldId id="293" r:id="rId23"/>
    <p:sldId id="288" r:id="rId24"/>
    <p:sldId id="258" r:id="rId25"/>
    <p:sldId id="280" r:id="rId26"/>
    <p:sldId id="306" r:id="rId27"/>
    <p:sldId id="285" r:id="rId28"/>
    <p:sldId id="286" r:id="rId29"/>
    <p:sldId id="265" r:id="rId30"/>
    <p:sldId id="264" r:id="rId31"/>
    <p:sldId id="267" r:id="rId32"/>
    <p:sldId id="268" r:id="rId33"/>
    <p:sldId id="271" r:id="rId34"/>
    <p:sldId id="279" r:id="rId35"/>
    <p:sldId id="277" r:id="rId36"/>
    <p:sldId id="278" r:id="rId37"/>
    <p:sldId id="276" r:id="rId3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89" autoAdjust="0"/>
  </p:normalViewPr>
  <p:slideViewPr>
    <p:cSldViewPr showGuides="1">
      <p:cViewPr>
        <p:scale>
          <a:sx n="50" d="100"/>
          <a:sy n="50" d="100"/>
        </p:scale>
        <p:origin x="-438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0E621-8F00-4700-9548-223973E7D223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862A4-E510-48CA-B015-31EDE7980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240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127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4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289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2567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666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978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138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85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376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42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7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E8FDE-677B-4085-8021-9DF62C266E6B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1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787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754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CBDD6-2014-4507-9281-4356293B539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21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335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575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CBDD6-2014-4507-9281-4356293B539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36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975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721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246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982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284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6024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755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908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096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587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2466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1697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538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75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90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650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85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26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7" name="Picture 6" descr="logo_blue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1665" y="5782183"/>
            <a:ext cx="1015959" cy="887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3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67440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DDE9EC"/>
                </a:solidFill>
              </a:rPr>
              <a:pPr/>
              <a:t>2011/9/5</a:t>
            </a:fld>
            <a:endParaRPr kumimoji="1" lang="ja-JP" altLang="en-US">
              <a:solidFill>
                <a:srgbClr val="DDE9EC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1" lang="ja-JP" altLang="en-US">
              <a:solidFill>
                <a:srgbClr val="DDE9EC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DE9EC"/>
                </a:solidFill>
              </a:rPr>
              <a:pPr/>
              <a:t>‹#›</a:t>
            </a:fld>
            <a:endParaRPr kumimoji="1" lang="ja-JP" altLang="en-US">
              <a:solidFill>
                <a:srgbClr val="DDE9EC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55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45847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35687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0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5" name="直線コネクタ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51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786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DDE9EC"/>
                </a:solidFill>
              </a:rPr>
              <a:pPr/>
              <a:t>2011/9/5</a:t>
            </a:fld>
            <a:endParaRPr kumimoji="1" lang="ja-JP" altLang="en-US">
              <a:solidFill>
                <a:srgbClr val="DDE9EC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DDE9EC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DE9EC"/>
                </a:solidFill>
              </a:rPr>
              <a:pPr/>
              <a:t>‹#›</a:t>
            </a:fld>
            <a:endParaRPr kumimoji="1" lang="ja-JP" altLang="en-US">
              <a:solidFill>
                <a:srgbClr val="DDE9EC"/>
              </a:solidFill>
            </a:endParaRP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13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57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8" name="二等辺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4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4BA31A8-E217-456F-AB90-250F9ADB86FD}" type="datetimeFigureOut">
              <a:rPr kumimoji="1" lang="ja-JP" altLang="en-US" smtClean="0"/>
              <a:t>2011/9/5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pic>
        <p:nvPicPr>
          <p:cNvPr id="1026" name="図 2" descr="C:\Users\motohara\Desktop\logo_blue_toumei.gi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384"/>
            <a:ext cx="1047090" cy="9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>
                <a:solidFill>
                  <a:srgbClr val="464653"/>
                </a:solidFill>
              </a:rPr>
              <a:pPr/>
              <a:t>2011/9/5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>
                <a:solidFill>
                  <a:srgbClr val="464653"/>
                </a:solidFill>
              </a:rPr>
              <a:pPr/>
              <a:t>‹#›</a:t>
            </a:fld>
            <a:endParaRPr kumimoji="1" lang="ja-JP" altLang="en-US">
              <a:solidFill>
                <a:srgbClr val="464653"/>
              </a:solidFill>
            </a:endParaRPr>
          </a:p>
        </p:txBody>
      </p:sp>
      <p:sp>
        <p:nvSpPr>
          <p:cNvPr id="28" name="直線コネクタ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9" name="直線コネクタ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0" name="二等辺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9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1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tohara\Desktop\110906gopirasympo\P1020576.swf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38.jpe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image" Target="../media/image6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4000" dirty="0" smtClean="0"/>
              <a:t>Status of SWIMS and MIMIZUKU:</a:t>
            </a:r>
            <a:br>
              <a:rPr kumimoji="1" lang="en-US" altLang="ja-JP" sz="4000" dirty="0" smtClean="0"/>
            </a:br>
            <a:r>
              <a:rPr lang="en-US" altLang="ja-JP" sz="4000" dirty="0"/>
              <a:t>New </a:t>
            </a:r>
            <a:r>
              <a:rPr lang="en-US" altLang="ja-JP" sz="4000" dirty="0" smtClean="0"/>
              <a:t>Infrared Instruments for TAO 6.5m Telescope</a:t>
            </a:r>
            <a:endParaRPr kumimoji="1"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87624" y="3717032"/>
            <a:ext cx="7200800" cy="1752600"/>
          </a:xfrm>
        </p:spPr>
        <p:txBody>
          <a:bodyPr>
            <a:normAutofit fontScale="92500"/>
          </a:bodyPr>
          <a:lstStyle/>
          <a:p>
            <a:r>
              <a:rPr kumimoji="1" lang="en-US" altLang="ja-JP" sz="2400" dirty="0" smtClean="0"/>
              <a:t>K. </a:t>
            </a:r>
            <a:r>
              <a:rPr kumimoji="1" lang="en-US" altLang="ja-JP" sz="2400" dirty="0" err="1" smtClean="0"/>
              <a:t>Motohara</a:t>
            </a:r>
            <a:r>
              <a:rPr lang="en-US" altLang="ja-JP" sz="2400" dirty="0"/>
              <a:t>,</a:t>
            </a:r>
            <a:r>
              <a:rPr lang="en-US" altLang="ja-JP" dirty="0"/>
              <a:t> T. Aoki, K. Asano, M. </a:t>
            </a:r>
            <a:r>
              <a:rPr lang="en-US" altLang="ja-JP" dirty="0" err="1"/>
              <a:t>Doi</a:t>
            </a:r>
            <a:r>
              <a:rPr lang="en-US" altLang="ja-JP" dirty="0"/>
              <a:t>, T. </a:t>
            </a:r>
            <a:r>
              <a:rPr lang="en-US" altLang="ja-JP" dirty="0" err="1"/>
              <a:t>Handa</a:t>
            </a:r>
            <a:r>
              <a:rPr lang="en-US" altLang="ja-JP" dirty="0"/>
              <a:t>,</a:t>
            </a:r>
            <a:r>
              <a:rPr lang="en-US" altLang="ja-JP" dirty="0" smtClean="0"/>
              <a:t> N</a:t>
            </a:r>
            <a:r>
              <a:rPr lang="en-US" altLang="ja-JP" dirty="0"/>
              <a:t>. </a:t>
            </a:r>
            <a:r>
              <a:rPr lang="en-US" altLang="ja-JP" dirty="0" err="1"/>
              <a:t>Mitani</a:t>
            </a:r>
            <a:r>
              <a:rPr lang="en-US" altLang="ja-JP" dirty="0"/>
              <a:t> Kato, </a:t>
            </a:r>
          </a:p>
          <a:p>
            <a:r>
              <a:rPr lang="en-US" altLang="ja-JP" dirty="0"/>
              <a:t>K. </a:t>
            </a:r>
            <a:r>
              <a:rPr lang="en-US" altLang="ja-JP" dirty="0" err="1"/>
              <a:t>Kawara</a:t>
            </a:r>
            <a:r>
              <a:rPr lang="en-US" altLang="ja-JP" dirty="0"/>
              <a:t>, K. Kohno, </a:t>
            </a:r>
            <a:r>
              <a:rPr kumimoji="1" lang="en-US" altLang="ja-JP" dirty="0" smtClean="0"/>
              <a:t>M. </a:t>
            </a:r>
            <a:r>
              <a:rPr kumimoji="1" lang="en-US" altLang="ja-JP" dirty="0" err="1" smtClean="0"/>
              <a:t>Konishi</a:t>
            </a:r>
            <a:r>
              <a:rPr lang="en-US" altLang="ja-JP" dirty="0"/>
              <a:t>, S. </a:t>
            </a:r>
            <a:r>
              <a:rPr lang="en-US" altLang="ja-JP" dirty="0" err="1"/>
              <a:t>Koshida</a:t>
            </a:r>
            <a:r>
              <a:rPr lang="en-US" altLang="ja-JP" dirty="0"/>
              <a:t>, T. </a:t>
            </a:r>
            <a:r>
              <a:rPr lang="en-US" altLang="ja-JP" dirty="0" err="1"/>
              <a:t>Minezaki</a:t>
            </a:r>
            <a:r>
              <a:rPr lang="en-US" altLang="ja-JP" dirty="0"/>
              <a:t>, T. Miyata</a:t>
            </a:r>
            <a:r>
              <a:rPr lang="en-US" altLang="ja-JP" dirty="0" smtClean="0"/>
              <a:t>, T. </a:t>
            </a:r>
            <a:r>
              <a:rPr lang="en-US" altLang="ja-JP" dirty="0" err="1" smtClean="0"/>
              <a:t>Morokuma</a:t>
            </a:r>
            <a:r>
              <a:rPr lang="en-US" altLang="ja-JP" dirty="0" smtClean="0"/>
              <a:t>, </a:t>
            </a:r>
            <a:r>
              <a:rPr lang="en-US" altLang="ja-JP" dirty="0"/>
              <a:t>T. Nakamura, S. </a:t>
            </a:r>
            <a:r>
              <a:rPr lang="en-US" altLang="ja-JP" dirty="0" err="1"/>
              <a:t>Sako</a:t>
            </a:r>
            <a:r>
              <a:rPr lang="en-US" altLang="ja-JP" dirty="0"/>
              <a:t>, </a:t>
            </a:r>
            <a:r>
              <a:rPr lang="en-US" altLang="ja-JP" dirty="0" smtClean="0"/>
              <a:t>T</a:t>
            </a:r>
            <a:r>
              <a:rPr lang="en-US" altLang="ja-JP" dirty="0"/>
              <a:t>. </a:t>
            </a:r>
            <a:r>
              <a:rPr lang="en-US" altLang="ja-JP" dirty="0" err="1"/>
              <a:t>Soyano</a:t>
            </a:r>
            <a:r>
              <a:rPr lang="en-US" altLang="ja-JP" dirty="0"/>
              <a:t>, </a:t>
            </a:r>
            <a:r>
              <a:rPr lang="en-US" altLang="ja-JP" dirty="0" smtClean="0"/>
              <a:t>Y. Tamura, M</a:t>
            </a:r>
            <a:r>
              <a:rPr lang="en-US" altLang="ja-JP" dirty="0"/>
              <a:t>. Tanaka, T. Tanabe, K</a:t>
            </a:r>
            <a:r>
              <a:rPr kumimoji="1" lang="en-US" altLang="ja-JP" dirty="0" smtClean="0"/>
              <a:t>. </a:t>
            </a:r>
            <a:r>
              <a:rPr kumimoji="1" lang="en-US" altLang="ja-JP" dirty="0" err="1" smtClean="0"/>
              <a:t>Tateuchi</a:t>
            </a:r>
            <a:r>
              <a:rPr kumimoji="1" lang="en-US" altLang="ja-JP" dirty="0" smtClean="0"/>
              <a:t>, K. </a:t>
            </a:r>
            <a:r>
              <a:rPr kumimoji="1" lang="en-US" altLang="ja-JP" dirty="0" err="1" smtClean="0"/>
              <a:t>Tarusawa</a:t>
            </a:r>
            <a:r>
              <a:rPr kumimoji="1" lang="en-US" altLang="ja-JP" dirty="0" smtClean="0"/>
              <a:t>, </a:t>
            </a:r>
            <a:r>
              <a:rPr lang="en-US" altLang="ja-JP" dirty="0" smtClean="0"/>
              <a:t>M. Uchiyama, </a:t>
            </a:r>
            <a:r>
              <a:rPr kumimoji="1" lang="en-US" altLang="ja-JP" dirty="0" smtClean="0"/>
              <a:t>and Y. Yoshii (Univ. Tokyo)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26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http://www.ioa.s.u-tokyo.ac.jp/TAO/news/20110531/20110531-3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73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-36512" y="6334780"/>
            <a:ext cx="71621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Assembly Test at </a:t>
            </a:r>
            <a:r>
              <a:rPr kumimoji="1" lang="en-US" altLang="ja-JP" sz="2800" dirty="0" err="1" smtClean="0"/>
              <a:t>Mitaka</a:t>
            </a:r>
            <a:r>
              <a:rPr kumimoji="1" lang="en-US" altLang="ja-JP" sz="2800" dirty="0" smtClean="0"/>
              <a:t> New Building (2011/6)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472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Mask Catcher Unit</a:t>
            </a:r>
            <a:endParaRPr kumimoji="1" lang="ja-JP" altLang="en-US" dirty="0"/>
          </a:p>
        </p:txBody>
      </p:sp>
      <p:pic>
        <p:nvPicPr>
          <p:cNvPr id="7" name="P1020576.swf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63688" y="2060848"/>
            <a:ext cx="5544277" cy="41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Mid-infrared Instrument </a:t>
            </a:r>
            <a:r>
              <a:rPr kumimoji="1" lang="en-US" altLang="ja-JP" dirty="0" smtClean="0"/>
              <a:t> MIMIZUKU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11" b="93418" l="20893" r="69881"/>
                    </a14:imgEffect>
                  </a14:imgLayer>
                </a14:imgProps>
              </a:ext>
            </a:extLst>
          </a:blip>
          <a:srcRect l="20495" t="9275" r="30499" b="6550"/>
          <a:stretch>
            <a:fillRect/>
          </a:stretch>
        </p:blipFill>
        <p:spPr bwMode="auto">
          <a:xfrm>
            <a:off x="5508104" y="3356992"/>
            <a:ext cx="3096344" cy="322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19879" y="2268294"/>
            <a:ext cx="8656577" cy="4329057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>
                <a:solidFill>
                  <a:schemeClr val="tx1"/>
                </a:solidFill>
              </a:rPr>
              <a:t>id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</a:t>
            </a:r>
            <a:r>
              <a:rPr kumimoji="1" lang="en-US" altLang="ja-JP" dirty="0" smtClean="0">
                <a:solidFill>
                  <a:schemeClr val="tx1"/>
                </a:solidFill>
              </a:rPr>
              <a:t>nfrared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>
                <a:solidFill>
                  <a:schemeClr val="tx1"/>
                </a:solidFill>
              </a:rPr>
              <a:t>ulti-mode 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>
                <a:solidFill>
                  <a:schemeClr val="tx1"/>
                </a:solidFill>
              </a:rPr>
              <a:t>mager for </a:t>
            </a:r>
            <a:r>
              <a:rPr lang="en-US" altLang="ja-JP" dirty="0" err="1">
                <a:solidFill>
                  <a:schemeClr val="tx1"/>
                </a:solidFill>
              </a:rPr>
              <a:t>g</a:t>
            </a:r>
            <a:r>
              <a:rPr lang="en-US" altLang="ja-JP" dirty="0" err="1" smtClean="0">
                <a:solidFill>
                  <a:schemeClr val="tx1"/>
                </a:solidFill>
              </a:rPr>
              <a:t>a</a:t>
            </a:r>
            <a:r>
              <a:rPr lang="en-US" altLang="ja-JP" dirty="0" err="1" smtClean="0">
                <a:solidFill>
                  <a:srgbClr val="FF0000"/>
                </a:solidFill>
              </a:rPr>
              <a:t>Z</a:t>
            </a:r>
            <a:r>
              <a:rPr lang="en-US" altLang="ja-JP" dirty="0" err="1" smtClean="0">
                <a:solidFill>
                  <a:schemeClr val="tx1"/>
                </a:solidFill>
              </a:rPr>
              <a:t>ing</a:t>
            </a:r>
            <a:r>
              <a:rPr lang="en-US" altLang="ja-JP" dirty="0" smtClean="0">
                <a:solidFill>
                  <a:schemeClr val="tx1"/>
                </a:solidFill>
              </a:rPr>
              <a:t> at the </a:t>
            </a:r>
            <a:r>
              <a:rPr lang="en-US" altLang="ja-JP" dirty="0" err="1" smtClean="0">
                <a:solidFill>
                  <a:srgbClr val="FF0000"/>
                </a:solidFill>
              </a:rPr>
              <a:t>U</a:t>
            </a:r>
            <a:r>
              <a:rPr lang="en-US" altLang="ja-JP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rgbClr val="FF0000"/>
                </a:solidFill>
              </a:rPr>
              <a:t>k</a:t>
            </a:r>
            <a:r>
              <a:rPr lang="en-US" altLang="ja-JP" dirty="0" err="1" smtClean="0">
                <a:solidFill>
                  <a:schemeClr val="tx1"/>
                </a:solidFill>
              </a:rPr>
              <a:t>own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U</a:t>
            </a:r>
            <a:r>
              <a:rPr lang="en-US" altLang="ja-JP" dirty="0" smtClean="0">
                <a:solidFill>
                  <a:schemeClr val="tx1"/>
                </a:solidFill>
              </a:rPr>
              <a:t>niverse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lvl="1"/>
            <a:r>
              <a:rPr lang="ja-JP" altLang="en-US" dirty="0" smtClean="0"/>
              <a:t>中間赤外線観測装置</a:t>
            </a:r>
            <a:endParaRPr lang="en-US" altLang="ja-JP" dirty="0"/>
          </a:p>
          <a:p>
            <a:pPr lvl="1"/>
            <a:r>
              <a:rPr lang="ja-JP" altLang="en-US" dirty="0" smtClean="0"/>
              <a:t>広い波長範囲をカバー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NIR channel : 2um – 5.6um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InSb</a:t>
            </a:r>
            <a:r>
              <a:rPr lang="en-US" altLang="ja-JP" dirty="0" smtClean="0"/>
              <a:t>) </a:t>
            </a:r>
            <a:r>
              <a:rPr lang="en-US" altLang="ja-JP" dirty="0"/>
              <a:t>	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MIR-S channel : 6 – 26um     (</a:t>
            </a:r>
            <a:r>
              <a:rPr lang="en-US" altLang="ja-JP" dirty="0" err="1" smtClean="0"/>
              <a:t>Si:As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MIR-L channel : 24 – 38um   (</a:t>
            </a:r>
            <a:r>
              <a:rPr lang="en-US" altLang="ja-JP" dirty="0" err="1" smtClean="0"/>
              <a:t>Si:Sb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lvl="1"/>
            <a:r>
              <a:rPr lang="ja-JP" altLang="en-US" dirty="0"/>
              <a:t>高い空間分解能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&gt;6um</a:t>
            </a:r>
            <a:r>
              <a:rPr lang="ja-JP" altLang="en-US" dirty="0" smtClean="0"/>
              <a:t>で回折限界を達成</a:t>
            </a:r>
            <a:endParaRPr lang="en-US" altLang="ja-JP" dirty="0" smtClean="0"/>
          </a:p>
          <a:p>
            <a:pPr marL="627063" lvl="2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</a:t>
            </a:r>
            <a:r>
              <a:rPr lang="en-US" altLang="ja-JP" dirty="0" smtClean="0"/>
              <a:t>1.2 </a:t>
            </a:r>
            <a:r>
              <a:rPr lang="en-US" altLang="ja-JP" dirty="0" err="1" smtClean="0"/>
              <a:t>arcsec</a:t>
            </a:r>
            <a:r>
              <a:rPr lang="en-US" altLang="ja-JP" dirty="0" smtClean="0"/>
              <a:t> @ 30um</a:t>
            </a:r>
          </a:p>
          <a:p>
            <a:pPr lvl="1"/>
            <a:r>
              <a:rPr lang="ja-JP" altLang="en-US" dirty="0"/>
              <a:t>相対</a:t>
            </a:r>
            <a:r>
              <a:rPr lang="ja-JP" altLang="en-US" dirty="0" smtClean="0"/>
              <a:t>測光による変光天体検出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r>
              <a:rPr lang="en-US" altLang="ja-JP" dirty="0" smtClean="0"/>
              <a:t>Member : </a:t>
            </a:r>
            <a:r>
              <a:rPr lang="ja-JP" altLang="en-US" dirty="0" smtClean="0"/>
              <a:t>宮田、酒向、上塚、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　　　　　中村、浅野、内山</a:t>
            </a:r>
            <a:endParaRPr lang="ja-JP" altLang="en-US" dirty="0"/>
          </a:p>
          <a:p>
            <a:pPr lvl="2"/>
            <a:endParaRPr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9187" r="32112" b="64423"/>
          <a:stretch/>
        </p:blipFill>
        <p:spPr bwMode="auto">
          <a:xfrm>
            <a:off x="5148064" y="1268760"/>
            <a:ext cx="26276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1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正方形/長方形 110"/>
          <p:cNvSpPr/>
          <p:nvPr/>
        </p:nvSpPr>
        <p:spPr>
          <a:xfrm>
            <a:off x="3305570" y="3461986"/>
            <a:ext cx="1410445" cy="394469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 smtClean="0"/>
              <a:t>MIMIZUKU</a:t>
            </a:r>
            <a:br>
              <a:rPr lang="en-US" altLang="ja-JP" sz="2800" dirty="0" smtClean="0"/>
            </a:br>
            <a:r>
              <a:rPr lang="en-US" altLang="ja-JP" sz="2800" dirty="0" smtClean="0"/>
              <a:t>Wide Wavelength Coverage</a:t>
            </a:r>
            <a:br>
              <a:rPr lang="en-US" altLang="ja-JP" sz="2800" dirty="0" smtClean="0"/>
            </a:br>
            <a:r>
              <a:rPr lang="en-US" altLang="ja-JP" sz="2800" dirty="0" smtClean="0"/>
              <a:t>+ High Spatial Resolution</a:t>
            </a:r>
            <a:endParaRPr kumimoji="1" lang="ja-JP" altLang="en-US" sz="2000" dirty="0"/>
          </a:p>
        </p:txBody>
      </p:sp>
      <p:pic>
        <p:nvPicPr>
          <p:cNvPr id="1026" name="Picture 2" descr="http://www.ioa.s.u-tokyo.ac.jp/TAO/mimizuku/pub/index.php?plugin=attach&amp;refer=TopPage&amp;openfile=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5" y="1982709"/>
            <a:ext cx="5040917" cy="17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1524695" y="4071579"/>
            <a:ext cx="3171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30um</a:t>
            </a:r>
            <a:r>
              <a:rPr lang="ja-JP" altLang="en-US" sz="2800" dirty="0" smtClean="0"/>
              <a:t>帯で</a:t>
            </a:r>
            <a:r>
              <a:rPr lang="en-US" altLang="ja-JP" sz="2800" dirty="0" smtClean="0"/>
              <a:t>1arcsec</a:t>
            </a:r>
            <a:r>
              <a:rPr lang="ja-JP" altLang="en-US" sz="2800" dirty="0" smtClean="0"/>
              <a:t>の</a:t>
            </a:r>
            <a:endParaRPr lang="en-US" altLang="ja-JP" sz="2800" dirty="0" smtClean="0"/>
          </a:p>
          <a:p>
            <a:pPr algn="ctr"/>
            <a:r>
              <a:rPr lang="ja-JP" altLang="en-US" sz="2800" dirty="0" smtClean="0"/>
              <a:t>解像度を達成！</a:t>
            </a:r>
            <a:endParaRPr kumimoji="1" lang="ja-JP" altLang="en-US" sz="2800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4838656" y="2282450"/>
            <a:ext cx="4341247" cy="4025900"/>
            <a:chOff x="227013" y="2406650"/>
            <a:chExt cx="4341247" cy="4025900"/>
          </a:xfrm>
        </p:grpSpPr>
        <p:sp>
          <p:nvSpPr>
            <p:cNvPr id="72" name="正方形/長方形 71"/>
            <p:cNvSpPr/>
            <p:nvPr/>
          </p:nvSpPr>
          <p:spPr>
            <a:xfrm>
              <a:off x="2411760" y="2601264"/>
              <a:ext cx="720000" cy="3204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Freeform 106"/>
            <p:cNvSpPr>
              <a:spLocks/>
            </p:cNvSpPr>
            <p:nvPr/>
          </p:nvSpPr>
          <p:spPr bwMode="auto">
            <a:xfrm>
              <a:off x="990600" y="5035550"/>
              <a:ext cx="1171575" cy="849313"/>
            </a:xfrm>
            <a:custGeom>
              <a:avLst/>
              <a:gdLst>
                <a:gd name="T0" fmla="*/ 0 w 1335"/>
                <a:gd name="T1" fmla="*/ 2147483647 h 612"/>
                <a:gd name="T2" fmla="*/ 2147483647 w 1335"/>
                <a:gd name="T3" fmla="*/ 2147483647 h 612"/>
                <a:gd name="T4" fmla="*/ 2147483647 w 1335"/>
                <a:gd name="T5" fmla="*/ 2147483647 h 612"/>
                <a:gd name="T6" fmla="*/ 2147483647 w 1335"/>
                <a:gd name="T7" fmla="*/ 2147483647 h 612"/>
                <a:gd name="T8" fmla="*/ 2147483647 w 1335"/>
                <a:gd name="T9" fmla="*/ 2147483647 h 612"/>
                <a:gd name="T10" fmla="*/ 2147483647 w 1335"/>
                <a:gd name="T11" fmla="*/ 2147483647 h 612"/>
                <a:gd name="T12" fmla="*/ 2147483647 w 1335"/>
                <a:gd name="T13" fmla="*/ 2147483647 h 612"/>
                <a:gd name="T14" fmla="*/ 2147483647 w 1335"/>
                <a:gd name="T15" fmla="*/ 2147483647 h 612"/>
                <a:gd name="T16" fmla="*/ 2147483647 w 1335"/>
                <a:gd name="T17" fmla="*/ 2147483647 h 612"/>
                <a:gd name="T18" fmla="*/ 2147483647 w 1335"/>
                <a:gd name="T19" fmla="*/ 2147483647 h 612"/>
                <a:gd name="T20" fmla="*/ 2147483647 w 1335"/>
                <a:gd name="T21" fmla="*/ 2147483647 h 612"/>
                <a:gd name="T22" fmla="*/ 2147483647 w 1335"/>
                <a:gd name="T23" fmla="*/ 2147483647 h 612"/>
                <a:gd name="T24" fmla="*/ 2147483647 w 1335"/>
                <a:gd name="T25" fmla="*/ 2147483647 h 612"/>
                <a:gd name="T26" fmla="*/ 2147483647 w 1335"/>
                <a:gd name="T27" fmla="*/ 2147483647 h 612"/>
                <a:gd name="T28" fmla="*/ 2147483647 w 1335"/>
                <a:gd name="T29" fmla="*/ 2147483647 h 612"/>
                <a:gd name="T30" fmla="*/ 2147483647 w 1335"/>
                <a:gd name="T31" fmla="*/ 0 h 6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35"/>
                <a:gd name="T49" fmla="*/ 0 h 612"/>
                <a:gd name="T50" fmla="*/ 1335 w 1335"/>
                <a:gd name="T51" fmla="*/ 612 h 6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35" h="612">
                  <a:moveTo>
                    <a:pt x="0" y="612"/>
                  </a:moveTo>
                  <a:lnTo>
                    <a:pt x="63" y="570"/>
                  </a:lnTo>
                  <a:lnTo>
                    <a:pt x="126" y="519"/>
                  </a:lnTo>
                  <a:lnTo>
                    <a:pt x="186" y="477"/>
                  </a:lnTo>
                  <a:lnTo>
                    <a:pt x="264" y="420"/>
                  </a:lnTo>
                  <a:lnTo>
                    <a:pt x="339" y="378"/>
                  </a:lnTo>
                  <a:lnTo>
                    <a:pt x="408" y="342"/>
                  </a:lnTo>
                  <a:lnTo>
                    <a:pt x="474" y="309"/>
                  </a:lnTo>
                  <a:lnTo>
                    <a:pt x="552" y="267"/>
                  </a:lnTo>
                  <a:lnTo>
                    <a:pt x="645" y="228"/>
                  </a:lnTo>
                  <a:lnTo>
                    <a:pt x="738" y="192"/>
                  </a:lnTo>
                  <a:lnTo>
                    <a:pt x="867" y="141"/>
                  </a:lnTo>
                  <a:lnTo>
                    <a:pt x="1002" y="96"/>
                  </a:lnTo>
                  <a:lnTo>
                    <a:pt x="1134" y="54"/>
                  </a:lnTo>
                  <a:lnTo>
                    <a:pt x="1248" y="24"/>
                  </a:lnTo>
                  <a:lnTo>
                    <a:pt x="1335" y="0"/>
                  </a:lnTo>
                </a:path>
              </a:pathLst>
            </a:custGeom>
            <a:noFill/>
            <a:ln w="57150" cmpd="sng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1774825" y="6094413"/>
              <a:ext cx="17018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wavelength (um)</a:t>
              </a:r>
              <a:endParaRPr lang="ja-JP" altLang="en-US" sz="1600">
                <a:latin typeface="Calibri" pitchFamily="34" charset="0"/>
                <a:ea typeface="HG丸ｺﾞｼｯｸM-PRO" pitchFamily="50" charset="-128"/>
                <a:cs typeface="Arial" pitchFamily="34" charset="0"/>
              </a:endParaRPr>
            </a:p>
          </p:txBody>
        </p:sp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1030288" y="5880100"/>
              <a:ext cx="3841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10</a:t>
              </a: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1704975" y="5880100"/>
              <a:ext cx="3841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20</a:t>
              </a:r>
            </a:p>
          </p:txBody>
        </p:sp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2398713" y="5875338"/>
              <a:ext cx="3841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30</a:t>
              </a:r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3148013" y="5875338"/>
              <a:ext cx="3841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40</a:t>
              </a:r>
            </a:p>
          </p:txBody>
        </p:sp>
        <p:sp>
          <p:nvSpPr>
            <p:cNvPr id="33" name="Text Box 26"/>
            <p:cNvSpPr txBox="1">
              <a:spLocks noChangeArrowheads="1"/>
            </p:cNvSpPr>
            <p:nvPr/>
          </p:nvSpPr>
          <p:spPr bwMode="auto">
            <a:xfrm rot="16200000">
              <a:off x="-910431" y="4091782"/>
              <a:ext cx="261302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Spatial resolution  (arcsec)</a:t>
              </a:r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438150" y="2406650"/>
              <a:ext cx="5842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10.0</a:t>
              </a:r>
            </a:p>
          </p:txBody>
        </p:sp>
        <p:sp>
          <p:nvSpPr>
            <p:cNvPr id="35" name="Text Box 103"/>
            <p:cNvSpPr txBox="1">
              <a:spLocks noChangeArrowheads="1"/>
            </p:cNvSpPr>
            <p:nvPr/>
          </p:nvSpPr>
          <p:spPr bwMode="auto">
            <a:xfrm>
              <a:off x="487363" y="5656263"/>
              <a:ext cx="4699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0.1</a:t>
              </a:r>
            </a:p>
          </p:txBody>
        </p:sp>
        <p:sp>
          <p:nvSpPr>
            <p:cNvPr id="36" name="Text Box 102"/>
            <p:cNvSpPr txBox="1">
              <a:spLocks noChangeArrowheads="1"/>
            </p:cNvSpPr>
            <p:nvPr/>
          </p:nvSpPr>
          <p:spPr bwMode="auto">
            <a:xfrm>
              <a:off x="482600" y="4076700"/>
              <a:ext cx="4699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1.0</a:t>
              </a:r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996950" y="5830888"/>
              <a:ext cx="69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3200400" y="3186113"/>
              <a:ext cx="1841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ja-JP" altLang="ja-JP" sz="1200">
                <a:latin typeface="Calibri" pitchFamily="34" charset="0"/>
                <a:cs typeface="Arial" pitchFamily="34" charset="0"/>
              </a:endParaRPr>
            </a:p>
          </p:txBody>
        </p:sp>
        <p:grpSp>
          <p:nvGrpSpPr>
            <p:cNvPr id="39" name="Group 37"/>
            <p:cNvGrpSpPr>
              <a:grpSpLocks/>
            </p:cNvGrpSpPr>
            <p:nvPr/>
          </p:nvGrpSpPr>
          <p:grpSpPr bwMode="auto">
            <a:xfrm>
              <a:off x="995363" y="2689225"/>
              <a:ext cx="2992437" cy="2654300"/>
              <a:chOff x="864" y="536"/>
              <a:chExt cx="3401" cy="1908"/>
            </a:xfrm>
          </p:grpSpPr>
          <p:grpSp>
            <p:nvGrpSpPr>
              <p:cNvPr id="73" name="Group 38"/>
              <p:cNvGrpSpPr>
                <a:grpSpLocks/>
              </p:cNvGrpSpPr>
              <p:nvPr/>
            </p:nvGrpSpPr>
            <p:grpSpPr bwMode="auto">
              <a:xfrm>
                <a:off x="864" y="536"/>
                <a:ext cx="88" cy="1908"/>
                <a:chOff x="864" y="536"/>
                <a:chExt cx="88" cy="1908"/>
              </a:xfrm>
            </p:grpSpPr>
            <p:sp>
              <p:nvSpPr>
                <p:cNvPr id="92" name="Line 39"/>
                <p:cNvSpPr>
                  <a:spLocks noChangeShapeType="1"/>
                </p:cNvSpPr>
                <p:nvPr/>
              </p:nvSpPr>
              <p:spPr bwMode="auto">
                <a:xfrm>
                  <a:off x="872" y="1636"/>
                  <a:ext cx="8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" name="Line 40"/>
                <p:cNvSpPr>
                  <a:spLocks noChangeShapeType="1"/>
                </p:cNvSpPr>
                <p:nvPr/>
              </p:nvSpPr>
              <p:spPr bwMode="auto">
                <a:xfrm>
                  <a:off x="864" y="16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" name="Line 41"/>
                <p:cNvSpPr>
                  <a:spLocks noChangeShapeType="1"/>
                </p:cNvSpPr>
                <p:nvPr/>
              </p:nvSpPr>
              <p:spPr bwMode="auto">
                <a:xfrm>
                  <a:off x="868" y="174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" name="Line 42"/>
                <p:cNvSpPr>
                  <a:spLocks noChangeShapeType="1"/>
                </p:cNvSpPr>
                <p:nvPr/>
              </p:nvSpPr>
              <p:spPr bwMode="auto">
                <a:xfrm>
                  <a:off x="868" y="181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" name="Line 43"/>
                <p:cNvSpPr>
                  <a:spLocks noChangeShapeType="1"/>
                </p:cNvSpPr>
                <p:nvPr/>
              </p:nvSpPr>
              <p:spPr bwMode="auto">
                <a:xfrm>
                  <a:off x="868" y="189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" name="Line 44"/>
                <p:cNvSpPr>
                  <a:spLocks noChangeShapeType="1"/>
                </p:cNvSpPr>
                <p:nvPr/>
              </p:nvSpPr>
              <p:spPr bwMode="auto">
                <a:xfrm>
                  <a:off x="868" y="19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" name="Line 45"/>
                <p:cNvSpPr>
                  <a:spLocks noChangeShapeType="1"/>
                </p:cNvSpPr>
                <p:nvPr/>
              </p:nvSpPr>
              <p:spPr bwMode="auto">
                <a:xfrm>
                  <a:off x="868" y="209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" name="Line 46"/>
                <p:cNvSpPr>
                  <a:spLocks noChangeShapeType="1"/>
                </p:cNvSpPr>
                <p:nvPr/>
              </p:nvSpPr>
              <p:spPr bwMode="auto">
                <a:xfrm>
                  <a:off x="868" y="224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" name="Line 47"/>
                <p:cNvSpPr>
                  <a:spLocks noChangeShapeType="1"/>
                </p:cNvSpPr>
                <p:nvPr/>
              </p:nvSpPr>
              <p:spPr bwMode="auto">
                <a:xfrm>
                  <a:off x="868" y="2444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" name="Line 48"/>
                <p:cNvSpPr>
                  <a:spLocks noChangeShapeType="1"/>
                </p:cNvSpPr>
                <p:nvPr/>
              </p:nvSpPr>
              <p:spPr bwMode="auto">
                <a:xfrm>
                  <a:off x="868" y="129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" name="Line 49"/>
                <p:cNvSpPr>
                  <a:spLocks noChangeShapeType="1"/>
                </p:cNvSpPr>
                <p:nvPr/>
              </p:nvSpPr>
              <p:spPr bwMode="auto">
                <a:xfrm>
                  <a:off x="868" y="53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Line 50"/>
                <p:cNvSpPr>
                  <a:spLocks noChangeShapeType="1"/>
                </p:cNvSpPr>
                <p:nvPr/>
              </p:nvSpPr>
              <p:spPr bwMode="auto">
                <a:xfrm>
                  <a:off x="868" y="59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" name="Line 51"/>
                <p:cNvSpPr>
                  <a:spLocks noChangeShapeType="1"/>
                </p:cNvSpPr>
                <p:nvPr/>
              </p:nvSpPr>
              <p:spPr bwMode="auto">
                <a:xfrm>
                  <a:off x="868" y="66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Line 52"/>
                <p:cNvSpPr>
                  <a:spLocks noChangeShapeType="1"/>
                </p:cNvSpPr>
                <p:nvPr/>
              </p:nvSpPr>
              <p:spPr bwMode="auto">
                <a:xfrm>
                  <a:off x="868" y="74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" name="Line 53"/>
                <p:cNvSpPr>
                  <a:spLocks noChangeShapeType="1"/>
                </p:cNvSpPr>
                <p:nvPr/>
              </p:nvSpPr>
              <p:spPr bwMode="auto">
                <a:xfrm>
                  <a:off x="868" y="83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Line 54"/>
                <p:cNvSpPr>
                  <a:spLocks noChangeShapeType="1"/>
                </p:cNvSpPr>
                <p:nvPr/>
              </p:nvSpPr>
              <p:spPr bwMode="auto">
                <a:xfrm>
                  <a:off x="868" y="944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" name="Line 55"/>
                <p:cNvSpPr>
                  <a:spLocks noChangeShapeType="1"/>
                </p:cNvSpPr>
                <p:nvPr/>
              </p:nvSpPr>
              <p:spPr bwMode="auto">
                <a:xfrm>
                  <a:off x="868" y="10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4" name="Group 56"/>
              <p:cNvGrpSpPr>
                <a:grpSpLocks/>
              </p:cNvGrpSpPr>
              <p:nvPr/>
            </p:nvGrpSpPr>
            <p:grpSpPr bwMode="auto">
              <a:xfrm>
                <a:off x="4178" y="536"/>
                <a:ext cx="87" cy="1908"/>
                <a:chOff x="4178" y="536"/>
                <a:chExt cx="87" cy="1908"/>
              </a:xfrm>
            </p:grpSpPr>
            <p:sp>
              <p:nvSpPr>
                <p:cNvPr id="75" name="Line 57"/>
                <p:cNvSpPr>
                  <a:spLocks noChangeShapeType="1"/>
                </p:cNvSpPr>
                <p:nvPr/>
              </p:nvSpPr>
              <p:spPr bwMode="auto">
                <a:xfrm>
                  <a:off x="4178" y="1636"/>
                  <a:ext cx="8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" name="Line 58"/>
                <p:cNvSpPr>
                  <a:spLocks noChangeShapeType="1"/>
                </p:cNvSpPr>
                <p:nvPr/>
              </p:nvSpPr>
              <p:spPr bwMode="auto">
                <a:xfrm>
                  <a:off x="4205" y="16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" name="Line 59"/>
                <p:cNvSpPr>
                  <a:spLocks noChangeShapeType="1"/>
                </p:cNvSpPr>
                <p:nvPr/>
              </p:nvSpPr>
              <p:spPr bwMode="auto">
                <a:xfrm>
                  <a:off x="4209" y="174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" name="Line 60"/>
                <p:cNvSpPr>
                  <a:spLocks noChangeShapeType="1"/>
                </p:cNvSpPr>
                <p:nvPr/>
              </p:nvSpPr>
              <p:spPr bwMode="auto">
                <a:xfrm>
                  <a:off x="4209" y="181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" name="Line 61"/>
                <p:cNvSpPr>
                  <a:spLocks noChangeShapeType="1"/>
                </p:cNvSpPr>
                <p:nvPr/>
              </p:nvSpPr>
              <p:spPr bwMode="auto">
                <a:xfrm>
                  <a:off x="4209" y="189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" name="Line 62"/>
                <p:cNvSpPr>
                  <a:spLocks noChangeShapeType="1"/>
                </p:cNvSpPr>
                <p:nvPr/>
              </p:nvSpPr>
              <p:spPr bwMode="auto">
                <a:xfrm>
                  <a:off x="4209" y="19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" name="Line 63"/>
                <p:cNvSpPr>
                  <a:spLocks noChangeShapeType="1"/>
                </p:cNvSpPr>
                <p:nvPr/>
              </p:nvSpPr>
              <p:spPr bwMode="auto">
                <a:xfrm>
                  <a:off x="4209" y="209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" name="Line 64"/>
                <p:cNvSpPr>
                  <a:spLocks noChangeShapeType="1"/>
                </p:cNvSpPr>
                <p:nvPr/>
              </p:nvSpPr>
              <p:spPr bwMode="auto">
                <a:xfrm>
                  <a:off x="4209" y="224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" name="Line 65"/>
                <p:cNvSpPr>
                  <a:spLocks noChangeShapeType="1"/>
                </p:cNvSpPr>
                <p:nvPr/>
              </p:nvSpPr>
              <p:spPr bwMode="auto">
                <a:xfrm>
                  <a:off x="4209" y="2444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" name="Line 66"/>
                <p:cNvSpPr>
                  <a:spLocks noChangeShapeType="1"/>
                </p:cNvSpPr>
                <p:nvPr/>
              </p:nvSpPr>
              <p:spPr bwMode="auto">
                <a:xfrm>
                  <a:off x="4209" y="129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" name="Line 67"/>
                <p:cNvSpPr>
                  <a:spLocks noChangeShapeType="1"/>
                </p:cNvSpPr>
                <p:nvPr/>
              </p:nvSpPr>
              <p:spPr bwMode="auto">
                <a:xfrm>
                  <a:off x="4209" y="53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" name="Line 68"/>
                <p:cNvSpPr>
                  <a:spLocks noChangeShapeType="1"/>
                </p:cNvSpPr>
                <p:nvPr/>
              </p:nvSpPr>
              <p:spPr bwMode="auto">
                <a:xfrm>
                  <a:off x="4209" y="59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" name="Line 69"/>
                <p:cNvSpPr>
                  <a:spLocks noChangeShapeType="1"/>
                </p:cNvSpPr>
                <p:nvPr/>
              </p:nvSpPr>
              <p:spPr bwMode="auto">
                <a:xfrm>
                  <a:off x="4209" y="66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" name="Line 70"/>
                <p:cNvSpPr>
                  <a:spLocks noChangeShapeType="1"/>
                </p:cNvSpPr>
                <p:nvPr/>
              </p:nvSpPr>
              <p:spPr bwMode="auto">
                <a:xfrm>
                  <a:off x="4209" y="74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" name="Line 71"/>
                <p:cNvSpPr>
                  <a:spLocks noChangeShapeType="1"/>
                </p:cNvSpPr>
                <p:nvPr/>
              </p:nvSpPr>
              <p:spPr bwMode="auto">
                <a:xfrm>
                  <a:off x="4209" y="83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" name="Line 72"/>
                <p:cNvSpPr>
                  <a:spLocks noChangeShapeType="1"/>
                </p:cNvSpPr>
                <p:nvPr/>
              </p:nvSpPr>
              <p:spPr bwMode="auto">
                <a:xfrm>
                  <a:off x="4209" y="944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" name="Line 73"/>
                <p:cNvSpPr>
                  <a:spLocks noChangeShapeType="1"/>
                </p:cNvSpPr>
                <p:nvPr/>
              </p:nvSpPr>
              <p:spPr bwMode="auto">
                <a:xfrm>
                  <a:off x="4209" y="10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40" name="Freeform 74"/>
            <p:cNvSpPr>
              <a:spLocks/>
            </p:cNvSpPr>
            <p:nvPr/>
          </p:nvSpPr>
          <p:spPr bwMode="auto">
            <a:xfrm>
              <a:off x="998538" y="3292475"/>
              <a:ext cx="2974975" cy="1376363"/>
            </a:xfrm>
            <a:custGeom>
              <a:avLst/>
              <a:gdLst>
                <a:gd name="T0" fmla="*/ 0 w 3390"/>
                <a:gd name="T1" fmla="*/ 2147483647 h 990"/>
                <a:gd name="T2" fmla="*/ 2147483647 w 3390"/>
                <a:gd name="T3" fmla="*/ 2147483647 h 990"/>
                <a:gd name="T4" fmla="*/ 2147483647 w 3390"/>
                <a:gd name="T5" fmla="*/ 2147483647 h 990"/>
                <a:gd name="T6" fmla="*/ 2147483647 w 3390"/>
                <a:gd name="T7" fmla="*/ 2147483647 h 990"/>
                <a:gd name="T8" fmla="*/ 2147483647 w 3390"/>
                <a:gd name="T9" fmla="*/ 2147483647 h 990"/>
                <a:gd name="T10" fmla="*/ 2147483647 w 3390"/>
                <a:gd name="T11" fmla="*/ 2147483647 h 990"/>
                <a:gd name="T12" fmla="*/ 2147483647 w 3390"/>
                <a:gd name="T13" fmla="*/ 2147483647 h 990"/>
                <a:gd name="T14" fmla="*/ 2147483647 w 3390"/>
                <a:gd name="T15" fmla="*/ 2147483647 h 990"/>
                <a:gd name="T16" fmla="*/ 2147483647 w 3390"/>
                <a:gd name="T17" fmla="*/ 2147483647 h 990"/>
                <a:gd name="T18" fmla="*/ 2147483647 w 3390"/>
                <a:gd name="T19" fmla="*/ 2147483647 h 990"/>
                <a:gd name="T20" fmla="*/ 2147483647 w 3390"/>
                <a:gd name="T21" fmla="*/ 2147483647 h 990"/>
                <a:gd name="T22" fmla="*/ 2147483647 w 3390"/>
                <a:gd name="T23" fmla="*/ 2147483647 h 990"/>
                <a:gd name="T24" fmla="*/ 2147483647 w 3390"/>
                <a:gd name="T25" fmla="*/ 2147483647 h 990"/>
                <a:gd name="T26" fmla="*/ 2147483647 w 3390"/>
                <a:gd name="T27" fmla="*/ 2147483647 h 990"/>
                <a:gd name="T28" fmla="*/ 2147483647 w 3390"/>
                <a:gd name="T29" fmla="*/ 2147483647 h 990"/>
                <a:gd name="T30" fmla="*/ 2147483647 w 3390"/>
                <a:gd name="T31" fmla="*/ 2147483647 h 990"/>
                <a:gd name="T32" fmla="*/ 2147483647 w 3390"/>
                <a:gd name="T33" fmla="*/ 2147483647 h 990"/>
                <a:gd name="T34" fmla="*/ 2147483647 w 3390"/>
                <a:gd name="T35" fmla="*/ 2147483647 h 990"/>
                <a:gd name="T36" fmla="*/ 2147483647 w 3390"/>
                <a:gd name="T37" fmla="*/ 2147483647 h 990"/>
                <a:gd name="T38" fmla="*/ 2147483647 w 3390"/>
                <a:gd name="T39" fmla="*/ 2147483647 h 990"/>
                <a:gd name="T40" fmla="*/ 2147483647 w 3390"/>
                <a:gd name="T41" fmla="*/ 2147483647 h 990"/>
                <a:gd name="T42" fmla="*/ 2147483647 w 3390"/>
                <a:gd name="T43" fmla="*/ 2147483647 h 990"/>
                <a:gd name="T44" fmla="*/ 2147483647 w 3390"/>
                <a:gd name="T45" fmla="*/ 2147483647 h 990"/>
                <a:gd name="T46" fmla="*/ 2147483647 w 3390"/>
                <a:gd name="T47" fmla="*/ 2147483647 h 990"/>
                <a:gd name="T48" fmla="*/ 2147483647 w 3390"/>
                <a:gd name="T49" fmla="*/ 2147483647 h 990"/>
                <a:gd name="T50" fmla="*/ 2147483647 w 3390"/>
                <a:gd name="T51" fmla="*/ 2147483647 h 990"/>
                <a:gd name="T52" fmla="*/ 2147483647 w 3390"/>
                <a:gd name="T53" fmla="*/ 2147483647 h 990"/>
                <a:gd name="T54" fmla="*/ 2147483647 w 3390"/>
                <a:gd name="T55" fmla="*/ 2147483647 h 990"/>
                <a:gd name="T56" fmla="*/ 2147483647 w 3390"/>
                <a:gd name="T57" fmla="*/ 2147483647 h 990"/>
                <a:gd name="T58" fmla="*/ 2147483647 w 3390"/>
                <a:gd name="T59" fmla="*/ 2147483647 h 990"/>
                <a:gd name="T60" fmla="*/ 2147483647 w 3390"/>
                <a:gd name="T61" fmla="*/ 2147483647 h 990"/>
                <a:gd name="T62" fmla="*/ 2147483647 w 3390"/>
                <a:gd name="T63" fmla="*/ 2147483647 h 990"/>
                <a:gd name="T64" fmla="*/ 2147483647 w 3390"/>
                <a:gd name="T65" fmla="*/ 0 h 9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90"/>
                <a:gd name="T100" fmla="*/ 0 h 990"/>
                <a:gd name="T101" fmla="*/ 3390 w 3390"/>
                <a:gd name="T102" fmla="*/ 990 h 9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90" h="990">
                  <a:moveTo>
                    <a:pt x="0" y="990"/>
                  </a:moveTo>
                  <a:lnTo>
                    <a:pt x="51" y="948"/>
                  </a:lnTo>
                  <a:lnTo>
                    <a:pt x="102" y="909"/>
                  </a:lnTo>
                  <a:lnTo>
                    <a:pt x="171" y="861"/>
                  </a:lnTo>
                  <a:lnTo>
                    <a:pt x="243" y="810"/>
                  </a:lnTo>
                  <a:lnTo>
                    <a:pt x="300" y="771"/>
                  </a:lnTo>
                  <a:lnTo>
                    <a:pt x="378" y="729"/>
                  </a:lnTo>
                  <a:lnTo>
                    <a:pt x="447" y="693"/>
                  </a:lnTo>
                  <a:lnTo>
                    <a:pt x="510" y="663"/>
                  </a:lnTo>
                  <a:lnTo>
                    <a:pt x="576" y="633"/>
                  </a:lnTo>
                  <a:lnTo>
                    <a:pt x="654" y="600"/>
                  </a:lnTo>
                  <a:lnTo>
                    <a:pt x="756" y="555"/>
                  </a:lnTo>
                  <a:lnTo>
                    <a:pt x="858" y="519"/>
                  </a:lnTo>
                  <a:lnTo>
                    <a:pt x="918" y="498"/>
                  </a:lnTo>
                  <a:lnTo>
                    <a:pt x="984" y="477"/>
                  </a:lnTo>
                  <a:lnTo>
                    <a:pt x="1089" y="447"/>
                  </a:lnTo>
                  <a:lnTo>
                    <a:pt x="1176" y="417"/>
                  </a:lnTo>
                  <a:lnTo>
                    <a:pt x="1275" y="390"/>
                  </a:lnTo>
                  <a:lnTo>
                    <a:pt x="1359" y="366"/>
                  </a:lnTo>
                  <a:lnTo>
                    <a:pt x="1467" y="339"/>
                  </a:lnTo>
                  <a:lnTo>
                    <a:pt x="1587" y="312"/>
                  </a:lnTo>
                  <a:lnTo>
                    <a:pt x="1710" y="282"/>
                  </a:lnTo>
                  <a:lnTo>
                    <a:pt x="1836" y="252"/>
                  </a:lnTo>
                  <a:lnTo>
                    <a:pt x="1968" y="228"/>
                  </a:lnTo>
                  <a:lnTo>
                    <a:pt x="2082" y="201"/>
                  </a:lnTo>
                  <a:lnTo>
                    <a:pt x="2256" y="174"/>
                  </a:lnTo>
                  <a:lnTo>
                    <a:pt x="2475" y="138"/>
                  </a:lnTo>
                  <a:lnTo>
                    <a:pt x="2673" y="105"/>
                  </a:lnTo>
                  <a:lnTo>
                    <a:pt x="2799" y="84"/>
                  </a:lnTo>
                  <a:lnTo>
                    <a:pt x="2928" y="63"/>
                  </a:lnTo>
                  <a:lnTo>
                    <a:pt x="3090" y="42"/>
                  </a:lnTo>
                  <a:lnTo>
                    <a:pt x="3240" y="21"/>
                  </a:lnTo>
                  <a:lnTo>
                    <a:pt x="3390" y="0"/>
                  </a:lnTo>
                </a:path>
              </a:pathLst>
            </a:custGeom>
            <a:noFill/>
            <a:ln w="57150" cmpd="sng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75"/>
            <p:cNvSpPr>
              <a:spLocks/>
            </p:cNvSpPr>
            <p:nvPr/>
          </p:nvSpPr>
          <p:spPr bwMode="auto">
            <a:xfrm>
              <a:off x="998538" y="3476625"/>
              <a:ext cx="2968625" cy="1366838"/>
            </a:xfrm>
            <a:custGeom>
              <a:avLst/>
              <a:gdLst>
                <a:gd name="T0" fmla="*/ 0 w 3381"/>
                <a:gd name="T1" fmla="*/ 2147483647 h 984"/>
                <a:gd name="T2" fmla="*/ 2147483647 w 3381"/>
                <a:gd name="T3" fmla="*/ 2147483647 h 984"/>
                <a:gd name="T4" fmla="*/ 2147483647 w 3381"/>
                <a:gd name="T5" fmla="*/ 2147483647 h 984"/>
                <a:gd name="T6" fmla="*/ 2147483647 w 3381"/>
                <a:gd name="T7" fmla="*/ 2147483647 h 984"/>
                <a:gd name="T8" fmla="*/ 2147483647 w 3381"/>
                <a:gd name="T9" fmla="*/ 2147483647 h 984"/>
                <a:gd name="T10" fmla="*/ 2147483647 w 3381"/>
                <a:gd name="T11" fmla="*/ 2147483647 h 984"/>
                <a:gd name="T12" fmla="*/ 2147483647 w 3381"/>
                <a:gd name="T13" fmla="*/ 2147483647 h 984"/>
                <a:gd name="T14" fmla="*/ 2147483647 w 3381"/>
                <a:gd name="T15" fmla="*/ 2147483647 h 984"/>
                <a:gd name="T16" fmla="*/ 2147483647 w 3381"/>
                <a:gd name="T17" fmla="*/ 2147483647 h 984"/>
                <a:gd name="T18" fmla="*/ 2147483647 w 3381"/>
                <a:gd name="T19" fmla="*/ 2147483647 h 984"/>
                <a:gd name="T20" fmla="*/ 2147483647 w 3381"/>
                <a:gd name="T21" fmla="*/ 2147483647 h 984"/>
                <a:gd name="T22" fmla="*/ 2147483647 w 3381"/>
                <a:gd name="T23" fmla="*/ 2147483647 h 984"/>
                <a:gd name="T24" fmla="*/ 2147483647 w 3381"/>
                <a:gd name="T25" fmla="*/ 2147483647 h 984"/>
                <a:gd name="T26" fmla="*/ 2147483647 w 3381"/>
                <a:gd name="T27" fmla="*/ 2147483647 h 984"/>
                <a:gd name="T28" fmla="*/ 2147483647 w 3381"/>
                <a:gd name="T29" fmla="*/ 2147483647 h 984"/>
                <a:gd name="T30" fmla="*/ 2147483647 w 3381"/>
                <a:gd name="T31" fmla="*/ 2147483647 h 984"/>
                <a:gd name="T32" fmla="*/ 2147483647 w 3381"/>
                <a:gd name="T33" fmla="*/ 2147483647 h 984"/>
                <a:gd name="T34" fmla="*/ 2147483647 w 3381"/>
                <a:gd name="T35" fmla="*/ 2147483647 h 984"/>
                <a:gd name="T36" fmla="*/ 2147483647 w 3381"/>
                <a:gd name="T37" fmla="*/ 2147483647 h 984"/>
                <a:gd name="T38" fmla="*/ 2147483647 w 3381"/>
                <a:gd name="T39" fmla="*/ 2147483647 h 984"/>
                <a:gd name="T40" fmla="*/ 2147483647 w 3381"/>
                <a:gd name="T41" fmla="*/ 2147483647 h 984"/>
                <a:gd name="T42" fmla="*/ 2147483647 w 3381"/>
                <a:gd name="T43" fmla="*/ 2147483647 h 984"/>
                <a:gd name="T44" fmla="*/ 2147483647 w 3381"/>
                <a:gd name="T45" fmla="*/ 2147483647 h 984"/>
                <a:gd name="T46" fmla="*/ 2147483647 w 3381"/>
                <a:gd name="T47" fmla="*/ 2147483647 h 984"/>
                <a:gd name="T48" fmla="*/ 2147483647 w 3381"/>
                <a:gd name="T49" fmla="*/ 2147483647 h 984"/>
                <a:gd name="T50" fmla="*/ 2147483647 w 3381"/>
                <a:gd name="T51" fmla="*/ 2147483647 h 984"/>
                <a:gd name="T52" fmla="*/ 2147483647 w 3381"/>
                <a:gd name="T53" fmla="*/ 2147483647 h 984"/>
                <a:gd name="T54" fmla="*/ 2147483647 w 3381"/>
                <a:gd name="T55" fmla="*/ 2147483647 h 984"/>
                <a:gd name="T56" fmla="*/ 2147483647 w 3381"/>
                <a:gd name="T57" fmla="*/ 2147483647 h 984"/>
                <a:gd name="T58" fmla="*/ 2147483647 w 3381"/>
                <a:gd name="T59" fmla="*/ 2147483647 h 984"/>
                <a:gd name="T60" fmla="*/ 2147483647 w 3381"/>
                <a:gd name="T61" fmla="*/ 2147483647 h 984"/>
                <a:gd name="T62" fmla="*/ 2147483647 w 3381"/>
                <a:gd name="T63" fmla="*/ 2147483647 h 984"/>
                <a:gd name="T64" fmla="*/ 2147483647 w 3381"/>
                <a:gd name="T65" fmla="*/ 2147483647 h 984"/>
                <a:gd name="T66" fmla="*/ 2147483647 w 3381"/>
                <a:gd name="T67" fmla="*/ 2147483647 h 984"/>
                <a:gd name="T68" fmla="*/ 2147483647 w 3381"/>
                <a:gd name="T69" fmla="*/ 2147483647 h 984"/>
                <a:gd name="T70" fmla="*/ 2147483647 w 3381"/>
                <a:gd name="T71" fmla="*/ 0 h 9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81"/>
                <a:gd name="T109" fmla="*/ 0 h 984"/>
                <a:gd name="T110" fmla="*/ 3381 w 3381"/>
                <a:gd name="T111" fmla="*/ 984 h 9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81" h="984">
                  <a:moveTo>
                    <a:pt x="0" y="984"/>
                  </a:moveTo>
                  <a:lnTo>
                    <a:pt x="63" y="942"/>
                  </a:lnTo>
                  <a:lnTo>
                    <a:pt x="111" y="900"/>
                  </a:lnTo>
                  <a:lnTo>
                    <a:pt x="168" y="858"/>
                  </a:lnTo>
                  <a:lnTo>
                    <a:pt x="234" y="810"/>
                  </a:lnTo>
                  <a:lnTo>
                    <a:pt x="303" y="768"/>
                  </a:lnTo>
                  <a:lnTo>
                    <a:pt x="378" y="729"/>
                  </a:lnTo>
                  <a:lnTo>
                    <a:pt x="453" y="684"/>
                  </a:lnTo>
                  <a:lnTo>
                    <a:pt x="546" y="642"/>
                  </a:lnTo>
                  <a:lnTo>
                    <a:pt x="633" y="603"/>
                  </a:lnTo>
                  <a:lnTo>
                    <a:pt x="753" y="558"/>
                  </a:lnTo>
                  <a:lnTo>
                    <a:pt x="825" y="528"/>
                  </a:lnTo>
                  <a:lnTo>
                    <a:pt x="933" y="492"/>
                  </a:lnTo>
                  <a:lnTo>
                    <a:pt x="1017" y="465"/>
                  </a:lnTo>
                  <a:lnTo>
                    <a:pt x="1107" y="435"/>
                  </a:lnTo>
                  <a:lnTo>
                    <a:pt x="1299" y="381"/>
                  </a:lnTo>
                  <a:lnTo>
                    <a:pt x="1416" y="351"/>
                  </a:lnTo>
                  <a:lnTo>
                    <a:pt x="1560" y="315"/>
                  </a:lnTo>
                  <a:lnTo>
                    <a:pt x="1725" y="282"/>
                  </a:lnTo>
                  <a:lnTo>
                    <a:pt x="1893" y="243"/>
                  </a:lnTo>
                  <a:lnTo>
                    <a:pt x="2064" y="210"/>
                  </a:lnTo>
                  <a:lnTo>
                    <a:pt x="2202" y="183"/>
                  </a:lnTo>
                  <a:lnTo>
                    <a:pt x="2331" y="159"/>
                  </a:lnTo>
                  <a:lnTo>
                    <a:pt x="2481" y="135"/>
                  </a:lnTo>
                  <a:lnTo>
                    <a:pt x="2601" y="114"/>
                  </a:lnTo>
                  <a:lnTo>
                    <a:pt x="2667" y="102"/>
                  </a:lnTo>
                  <a:lnTo>
                    <a:pt x="2733" y="93"/>
                  </a:lnTo>
                  <a:lnTo>
                    <a:pt x="2805" y="78"/>
                  </a:lnTo>
                  <a:lnTo>
                    <a:pt x="2847" y="72"/>
                  </a:lnTo>
                  <a:lnTo>
                    <a:pt x="2925" y="60"/>
                  </a:lnTo>
                  <a:lnTo>
                    <a:pt x="2994" y="48"/>
                  </a:lnTo>
                  <a:lnTo>
                    <a:pt x="3057" y="39"/>
                  </a:lnTo>
                  <a:lnTo>
                    <a:pt x="3114" y="36"/>
                  </a:lnTo>
                  <a:lnTo>
                    <a:pt x="3216" y="24"/>
                  </a:lnTo>
                  <a:lnTo>
                    <a:pt x="3297" y="12"/>
                  </a:lnTo>
                  <a:lnTo>
                    <a:pt x="3381" y="0"/>
                  </a:lnTo>
                </a:path>
              </a:pathLst>
            </a:custGeom>
            <a:noFill/>
            <a:ln w="57150" cmpd="sng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 Box 76"/>
            <p:cNvSpPr txBox="1">
              <a:spLocks noChangeArrowheads="1"/>
            </p:cNvSpPr>
            <p:nvPr/>
          </p:nvSpPr>
          <p:spPr bwMode="auto">
            <a:xfrm rot="19776285">
              <a:off x="1352550" y="3241675"/>
              <a:ext cx="83502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Calibri" pitchFamily="34" charset="0"/>
                  <a:cs typeface="Arial" pitchFamily="34" charset="0"/>
                </a:rPr>
                <a:t>SPITZER</a:t>
              </a:r>
            </a:p>
          </p:txBody>
        </p:sp>
        <p:sp>
          <p:nvSpPr>
            <p:cNvPr id="43" name="Text Box 77"/>
            <p:cNvSpPr txBox="1">
              <a:spLocks noChangeArrowheads="1"/>
            </p:cNvSpPr>
            <p:nvPr/>
          </p:nvSpPr>
          <p:spPr bwMode="auto">
            <a:xfrm rot="20041176">
              <a:off x="1771650" y="3557588"/>
              <a:ext cx="6477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Calibri" pitchFamily="34" charset="0"/>
                  <a:cs typeface="Arial" pitchFamily="34" charset="0"/>
                </a:rPr>
                <a:t>SOFIA</a:t>
              </a:r>
            </a:p>
          </p:txBody>
        </p:sp>
        <p:sp>
          <p:nvSpPr>
            <p:cNvPr id="44" name="Text Box 78"/>
            <p:cNvSpPr txBox="1">
              <a:spLocks noChangeArrowheads="1"/>
            </p:cNvSpPr>
            <p:nvPr/>
          </p:nvSpPr>
          <p:spPr bwMode="auto">
            <a:xfrm rot="20074308">
              <a:off x="1536700" y="4740275"/>
              <a:ext cx="8255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Calibri" pitchFamily="34" charset="0"/>
                  <a:cs typeface="Arial" pitchFamily="34" charset="0"/>
                </a:rPr>
                <a:t>SUBARU</a:t>
              </a:r>
            </a:p>
          </p:txBody>
        </p:sp>
        <p:sp>
          <p:nvSpPr>
            <p:cNvPr id="45" name="Text Box 79"/>
            <p:cNvSpPr txBox="1">
              <a:spLocks noChangeArrowheads="1"/>
            </p:cNvSpPr>
            <p:nvPr/>
          </p:nvSpPr>
          <p:spPr bwMode="auto">
            <a:xfrm rot="20071078">
              <a:off x="1889125" y="3986213"/>
              <a:ext cx="646113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Calibri" pitchFamily="34" charset="0"/>
                  <a:cs typeface="Arial" pitchFamily="34" charset="0"/>
                </a:rPr>
                <a:t>SPICA</a:t>
              </a:r>
            </a:p>
          </p:txBody>
        </p:sp>
        <p:sp>
          <p:nvSpPr>
            <p:cNvPr id="46" name="Text Box 80"/>
            <p:cNvSpPr txBox="1">
              <a:spLocks noChangeArrowheads="1"/>
            </p:cNvSpPr>
            <p:nvPr/>
          </p:nvSpPr>
          <p:spPr bwMode="auto">
            <a:xfrm rot="19717971">
              <a:off x="1160463" y="4473575"/>
              <a:ext cx="6032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Calibri" pitchFamily="34" charset="0"/>
                  <a:cs typeface="Arial" pitchFamily="34" charset="0"/>
                </a:rPr>
                <a:t>JWST</a:t>
              </a:r>
            </a:p>
          </p:txBody>
        </p:sp>
        <p:sp>
          <p:nvSpPr>
            <p:cNvPr id="47" name="Text Box 81"/>
            <p:cNvSpPr txBox="1">
              <a:spLocks noChangeArrowheads="1"/>
            </p:cNvSpPr>
            <p:nvPr/>
          </p:nvSpPr>
          <p:spPr bwMode="auto">
            <a:xfrm rot="19714948">
              <a:off x="1235075" y="2882900"/>
              <a:ext cx="646113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latin typeface="Calibri" pitchFamily="34" charset="0"/>
                  <a:cs typeface="Arial" pitchFamily="34" charset="0"/>
                </a:rPr>
                <a:t>AKARI</a:t>
              </a:r>
            </a:p>
          </p:txBody>
        </p:sp>
        <p:sp>
          <p:nvSpPr>
            <p:cNvPr id="48" name="Line 93"/>
            <p:cNvSpPr>
              <a:spLocks noChangeShapeType="1"/>
            </p:cNvSpPr>
            <p:nvPr/>
          </p:nvSpPr>
          <p:spPr bwMode="auto">
            <a:xfrm>
              <a:off x="998538" y="5578475"/>
              <a:ext cx="587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99"/>
            <p:cNvSpPr>
              <a:spLocks noChangeShapeType="1"/>
            </p:cNvSpPr>
            <p:nvPr/>
          </p:nvSpPr>
          <p:spPr bwMode="auto">
            <a:xfrm>
              <a:off x="998538" y="5838825"/>
              <a:ext cx="29749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Freeform 100"/>
            <p:cNvSpPr>
              <a:spLocks/>
            </p:cNvSpPr>
            <p:nvPr/>
          </p:nvSpPr>
          <p:spPr bwMode="auto">
            <a:xfrm>
              <a:off x="998538" y="2624138"/>
              <a:ext cx="1763712" cy="1065212"/>
            </a:xfrm>
            <a:custGeom>
              <a:avLst/>
              <a:gdLst>
                <a:gd name="T0" fmla="*/ 0 w 2010"/>
                <a:gd name="T1" fmla="*/ 2147483647 h 765"/>
                <a:gd name="T2" fmla="*/ 2147483647 w 2010"/>
                <a:gd name="T3" fmla="*/ 2147483647 h 765"/>
                <a:gd name="T4" fmla="*/ 2147483647 w 2010"/>
                <a:gd name="T5" fmla="*/ 2147483647 h 765"/>
                <a:gd name="T6" fmla="*/ 2147483647 w 2010"/>
                <a:gd name="T7" fmla="*/ 2147483647 h 765"/>
                <a:gd name="T8" fmla="*/ 2147483647 w 2010"/>
                <a:gd name="T9" fmla="*/ 2147483647 h 765"/>
                <a:gd name="T10" fmla="*/ 2147483647 w 2010"/>
                <a:gd name="T11" fmla="*/ 2147483647 h 765"/>
                <a:gd name="T12" fmla="*/ 2147483647 w 2010"/>
                <a:gd name="T13" fmla="*/ 2147483647 h 765"/>
                <a:gd name="T14" fmla="*/ 2147483647 w 2010"/>
                <a:gd name="T15" fmla="*/ 2147483647 h 765"/>
                <a:gd name="T16" fmla="*/ 2147483647 w 2010"/>
                <a:gd name="T17" fmla="*/ 2147483647 h 765"/>
                <a:gd name="T18" fmla="*/ 2147483647 w 2010"/>
                <a:gd name="T19" fmla="*/ 2147483647 h 765"/>
                <a:gd name="T20" fmla="*/ 2147483647 w 2010"/>
                <a:gd name="T21" fmla="*/ 2147483647 h 765"/>
                <a:gd name="T22" fmla="*/ 2147483647 w 2010"/>
                <a:gd name="T23" fmla="*/ 2147483647 h 765"/>
                <a:gd name="T24" fmla="*/ 2147483647 w 2010"/>
                <a:gd name="T25" fmla="*/ 2147483647 h 765"/>
                <a:gd name="T26" fmla="*/ 2147483647 w 2010"/>
                <a:gd name="T27" fmla="*/ 2147483647 h 765"/>
                <a:gd name="T28" fmla="*/ 2147483647 w 2010"/>
                <a:gd name="T29" fmla="*/ 2147483647 h 765"/>
                <a:gd name="T30" fmla="*/ 2147483647 w 2010"/>
                <a:gd name="T31" fmla="*/ 2147483647 h 765"/>
                <a:gd name="T32" fmla="*/ 2147483647 w 2010"/>
                <a:gd name="T33" fmla="*/ 2147483647 h 765"/>
                <a:gd name="T34" fmla="*/ 2147483647 w 2010"/>
                <a:gd name="T35" fmla="*/ 2147483647 h 765"/>
                <a:gd name="T36" fmla="*/ 2147483647 w 2010"/>
                <a:gd name="T37" fmla="*/ 2147483647 h 765"/>
                <a:gd name="T38" fmla="*/ 2147483647 w 2010"/>
                <a:gd name="T39" fmla="*/ 2147483647 h 765"/>
                <a:gd name="T40" fmla="*/ 2147483647 w 2010"/>
                <a:gd name="T41" fmla="*/ 2147483647 h 765"/>
                <a:gd name="T42" fmla="*/ 2147483647 w 2010"/>
                <a:gd name="T43" fmla="*/ 2147483647 h 765"/>
                <a:gd name="T44" fmla="*/ 2147483647 w 2010"/>
                <a:gd name="T45" fmla="*/ 2147483647 h 765"/>
                <a:gd name="T46" fmla="*/ 2147483647 w 2010"/>
                <a:gd name="T47" fmla="*/ 2147483647 h 765"/>
                <a:gd name="T48" fmla="*/ 2147483647 w 2010"/>
                <a:gd name="T49" fmla="*/ 2147483647 h 765"/>
                <a:gd name="T50" fmla="*/ 2147483647 w 2010"/>
                <a:gd name="T51" fmla="*/ 2147483647 h 765"/>
                <a:gd name="T52" fmla="*/ 2147483647 w 2010"/>
                <a:gd name="T53" fmla="*/ 2147483647 h 765"/>
                <a:gd name="T54" fmla="*/ 2147483647 w 2010"/>
                <a:gd name="T55" fmla="*/ 2147483647 h 765"/>
                <a:gd name="T56" fmla="*/ 2147483647 w 2010"/>
                <a:gd name="T57" fmla="*/ 2147483647 h 765"/>
                <a:gd name="T58" fmla="*/ 2147483647 w 2010"/>
                <a:gd name="T59" fmla="*/ 0 h 76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10"/>
                <a:gd name="T91" fmla="*/ 0 h 765"/>
                <a:gd name="T92" fmla="*/ 2010 w 2010"/>
                <a:gd name="T93" fmla="*/ 765 h 76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10" h="765">
                  <a:moveTo>
                    <a:pt x="0" y="765"/>
                  </a:moveTo>
                  <a:lnTo>
                    <a:pt x="36" y="741"/>
                  </a:lnTo>
                  <a:lnTo>
                    <a:pt x="96" y="696"/>
                  </a:lnTo>
                  <a:lnTo>
                    <a:pt x="159" y="648"/>
                  </a:lnTo>
                  <a:lnTo>
                    <a:pt x="198" y="618"/>
                  </a:lnTo>
                  <a:lnTo>
                    <a:pt x="243" y="588"/>
                  </a:lnTo>
                  <a:lnTo>
                    <a:pt x="294" y="558"/>
                  </a:lnTo>
                  <a:lnTo>
                    <a:pt x="342" y="528"/>
                  </a:lnTo>
                  <a:lnTo>
                    <a:pt x="393" y="504"/>
                  </a:lnTo>
                  <a:lnTo>
                    <a:pt x="471" y="459"/>
                  </a:lnTo>
                  <a:lnTo>
                    <a:pt x="531" y="435"/>
                  </a:lnTo>
                  <a:lnTo>
                    <a:pt x="630" y="390"/>
                  </a:lnTo>
                  <a:lnTo>
                    <a:pt x="690" y="366"/>
                  </a:lnTo>
                  <a:lnTo>
                    <a:pt x="744" y="342"/>
                  </a:lnTo>
                  <a:lnTo>
                    <a:pt x="828" y="312"/>
                  </a:lnTo>
                  <a:lnTo>
                    <a:pt x="933" y="273"/>
                  </a:lnTo>
                  <a:lnTo>
                    <a:pt x="1005" y="252"/>
                  </a:lnTo>
                  <a:lnTo>
                    <a:pt x="1083" y="228"/>
                  </a:lnTo>
                  <a:lnTo>
                    <a:pt x="1152" y="207"/>
                  </a:lnTo>
                  <a:lnTo>
                    <a:pt x="1218" y="189"/>
                  </a:lnTo>
                  <a:lnTo>
                    <a:pt x="1275" y="174"/>
                  </a:lnTo>
                  <a:lnTo>
                    <a:pt x="1353" y="150"/>
                  </a:lnTo>
                  <a:lnTo>
                    <a:pt x="1422" y="135"/>
                  </a:lnTo>
                  <a:lnTo>
                    <a:pt x="1521" y="105"/>
                  </a:lnTo>
                  <a:lnTo>
                    <a:pt x="1650" y="78"/>
                  </a:lnTo>
                  <a:lnTo>
                    <a:pt x="1743" y="57"/>
                  </a:lnTo>
                  <a:lnTo>
                    <a:pt x="1845" y="36"/>
                  </a:lnTo>
                  <a:lnTo>
                    <a:pt x="1908" y="24"/>
                  </a:lnTo>
                  <a:lnTo>
                    <a:pt x="1959" y="12"/>
                  </a:lnTo>
                  <a:lnTo>
                    <a:pt x="2010" y="0"/>
                  </a:lnTo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Freeform 101"/>
            <p:cNvSpPr>
              <a:spLocks/>
            </p:cNvSpPr>
            <p:nvPr/>
          </p:nvSpPr>
          <p:spPr bwMode="auto">
            <a:xfrm>
              <a:off x="998538" y="2620963"/>
              <a:ext cx="2368550" cy="1235075"/>
            </a:xfrm>
            <a:custGeom>
              <a:avLst/>
              <a:gdLst>
                <a:gd name="T0" fmla="*/ 0 w 2697"/>
                <a:gd name="T1" fmla="*/ 2147483647 h 888"/>
                <a:gd name="T2" fmla="*/ 2147483647 w 2697"/>
                <a:gd name="T3" fmla="*/ 2147483647 h 888"/>
                <a:gd name="T4" fmla="*/ 2147483647 w 2697"/>
                <a:gd name="T5" fmla="*/ 2147483647 h 888"/>
                <a:gd name="T6" fmla="*/ 2147483647 w 2697"/>
                <a:gd name="T7" fmla="*/ 2147483647 h 888"/>
                <a:gd name="T8" fmla="*/ 2147483647 w 2697"/>
                <a:gd name="T9" fmla="*/ 2147483647 h 888"/>
                <a:gd name="T10" fmla="*/ 2147483647 w 2697"/>
                <a:gd name="T11" fmla="*/ 2147483647 h 888"/>
                <a:gd name="T12" fmla="*/ 2147483647 w 2697"/>
                <a:gd name="T13" fmla="*/ 2147483647 h 888"/>
                <a:gd name="T14" fmla="*/ 2147483647 w 2697"/>
                <a:gd name="T15" fmla="*/ 2147483647 h 888"/>
                <a:gd name="T16" fmla="*/ 2147483647 w 2697"/>
                <a:gd name="T17" fmla="*/ 2147483647 h 888"/>
                <a:gd name="T18" fmla="*/ 2147483647 w 2697"/>
                <a:gd name="T19" fmla="*/ 2147483647 h 888"/>
                <a:gd name="T20" fmla="*/ 2147483647 w 2697"/>
                <a:gd name="T21" fmla="*/ 2147483647 h 888"/>
                <a:gd name="T22" fmla="*/ 2147483647 w 2697"/>
                <a:gd name="T23" fmla="*/ 2147483647 h 888"/>
                <a:gd name="T24" fmla="*/ 2147483647 w 2697"/>
                <a:gd name="T25" fmla="*/ 2147483647 h 888"/>
                <a:gd name="T26" fmla="*/ 2147483647 w 2697"/>
                <a:gd name="T27" fmla="*/ 2147483647 h 888"/>
                <a:gd name="T28" fmla="*/ 2147483647 w 2697"/>
                <a:gd name="T29" fmla="*/ 2147483647 h 888"/>
                <a:gd name="T30" fmla="*/ 2147483647 w 2697"/>
                <a:gd name="T31" fmla="*/ 2147483647 h 888"/>
                <a:gd name="T32" fmla="*/ 2147483647 w 2697"/>
                <a:gd name="T33" fmla="*/ 2147483647 h 888"/>
                <a:gd name="T34" fmla="*/ 2147483647 w 2697"/>
                <a:gd name="T35" fmla="*/ 2147483647 h 888"/>
                <a:gd name="T36" fmla="*/ 2147483647 w 2697"/>
                <a:gd name="T37" fmla="*/ 2147483647 h 888"/>
                <a:gd name="T38" fmla="*/ 2147483647 w 2697"/>
                <a:gd name="T39" fmla="*/ 2147483647 h 888"/>
                <a:gd name="T40" fmla="*/ 2147483647 w 2697"/>
                <a:gd name="T41" fmla="*/ 2147483647 h 888"/>
                <a:gd name="T42" fmla="*/ 2147483647 w 2697"/>
                <a:gd name="T43" fmla="*/ 2147483647 h 888"/>
                <a:gd name="T44" fmla="*/ 2147483647 w 2697"/>
                <a:gd name="T45" fmla="*/ 2147483647 h 888"/>
                <a:gd name="T46" fmla="*/ 2147483647 w 2697"/>
                <a:gd name="T47" fmla="*/ 2147483647 h 888"/>
                <a:gd name="T48" fmla="*/ 2147483647 w 2697"/>
                <a:gd name="T49" fmla="*/ 2147483647 h 888"/>
                <a:gd name="T50" fmla="*/ 2147483647 w 2697"/>
                <a:gd name="T51" fmla="*/ 2147483647 h 888"/>
                <a:gd name="T52" fmla="*/ 2147483647 w 2697"/>
                <a:gd name="T53" fmla="*/ 2147483647 h 888"/>
                <a:gd name="T54" fmla="*/ 2147483647 w 2697"/>
                <a:gd name="T55" fmla="*/ 2147483647 h 888"/>
                <a:gd name="T56" fmla="*/ 2147483647 w 2697"/>
                <a:gd name="T57" fmla="*/ 2147483647 h 888"/>
                <a:gd name="T58" fmla="*/ 2147483647 w 2697"/>
                <a:gd name="T59" fmla="*/ 2147483647 h 888"/>
                <a:gd name="T60" fmla="*/ 2147483647 w 2697"/>
                <a:gd name="T61" fmla="*/ 2147483647 h 888"/>
                <a:gd name="T62" fmla="*/ 2147483647 w 2697"/>
                <a:gd name="T63" fmla="*/ 2147483647 h 888"/>
                <a:gd name="T64" fmla="*/ 2147483647 w 2697"/>
                <a:gd name="T65" fmla="*/ 0 h 8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97"/>
                <a:gd name="T100" fmla="*/ 0 h 888"/>
                <a:gd name="T101" fmla="*/ 2697 w 2697"/>
                <a:gd name="T102" fmla="*/ 888 h 8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97" h="888">
                  <a:moveTo>
                    <a:pt x="0" y="888"/>
                  </a:moveTo>
                  <a:lnTo>
                    <a:pt x="54" y="849"/>
                  </a:lnTo>
                  <a:lnTo>
                    <a:pt x="99" y="813"/>
                  </a:lnTo>
                  <a:lnTo>
                    <a:pt x="153" y="771"/>
                  </a:lnTo>
                  <a:lnTo>
                    <a:pt x="207" y="735"/>
                  </a:lnTo>
                  <a:lnTo>
                    <a:pt x="279" y="690"/>
                  </a:lnTo>
                  <a:lnTo>
                    <a:pt x="327" y="663"/>
                  </a:lnTo>
                  <a:lnTo>
                    <a:pt x="372" y="636"/>
                  </a:lnTo>
                  <a:lnTo>
                    <a:pt x="417" y="612"/>
                  </a:lnTo>
                  <a:lnTo>
                    <a:pt x="471" y="585"/>
                  </a:lnTo>
                  <a:lnTo>
                    <a:pt x="540" y="552"/>
                  </a:lnTo>
                  <a:lnTo>
                    <a:pt x="624" y="513"/>
                  </a:lnTo>
                  <a:lnTo>
                    <a:pt x="711" y="477"/>
                  </a:lnTo>
                  <a:lnTo>
                    <a:pt x="798" y="444"/>
                  </a:lnTo>
                  <a:lnTo>
                    <a:pt x="885" y="411"/>
                  </a:lnTo>
                  <a:lnTo>
                    <a:pt x="978" y="381"/>
                  </a:lnTo>
                  <a:lnTo>
                    <a:pt x="1050" y="357"/>
                  </a:lnTo>
                  <a:lnTo>
                    <a:pt x="1137" y="333"/>
                  </a:lnTo>
                  <a:lnTo>
                    <a:pt x="1248" y="300"/>
                  </a:lnTo>
                  <a:lnTo>
                    <a:pt x="1356" y="273"/>
                  </a:lnTo>
                  <a:lnTo>
                    <a:pt x="1446" y="249"/>
                  </a:lnTo>
                  <a:lnTo>
                    <a:pt x="1554" y="222"/>
                  </a:lnTo>
                  <a:lnTo>
                    <a:pt x="1641" y="201"/>
                  </a:lnTo>
                  <a:lnTo>
                    <a:pt x="1770" y="171"/>
                  </a:lnTo>
                  <a:lnTo>
                    <a:pt x="1887" y="147"/>
                  </a:lnTo>
                  <a:lnTo>
                    <a:pt x="2004" y="123"/>
                  </a:lnTo>
                  <a:lnTo>
                    <a:pt x="2121" y="102"/>
                  </a:lnTo>
                  <a:lnTo>
                    <a:pt x="2238" y="81"/>
                  </a:lnTo>
                  <a:lnTo>
                    <a:pt x="2337" y="63"/>
                  </a:lnTo>
                  <a:lnTo>
                    <a:pt x="2403" y="48"/>
                  </a:lnTo>
                  <a:lnTo>
                    <a:pt x="2523" y="27"/>
                  </a:lnTo>
                  <a:lnTo>
                    <a:pt x="2616" y="12"/>
                  </a:lnTo>
                  <a:lnTo>
                    <a:pt x="2697" y="0"/>
                  </a:lnTo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Line 104"/>
            <p:cNvSpPr>
              <a:spLocks noChangeShapeType="1"/>
            </p:cNvSpPr>
            <p:nvPr/>
          </p:nvSpPr>
          <p:spPr bwMode="auto">
            <a:xfrm flipV="1">
              <a:off x="995363" y="2593975"/>
              <a:ext cx="2990850" cy="79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996950" y="4105275"/>
              <a:ext cx="2136775" cy="1168400"/>
            </a:xfrm>
            <a:custGeom>
              <a:avLst/>
              <a:gdLst>
                <a:gd name="T0" fmla="*/ 0 w 2436"/>
                <a:gd name="T1" fmla="*/ 2147483647 h 840"/>
                <a:gd name="T2" fmla="*/ 2147483647 w 2436"/>
                <a:gd name="T3" fmla="*/ 2147483647 h 840"/>
                <a:gd name="T4" fmla="*/ 2147483647 w 2436"/>
                <a:gd name="T5" fmla="*/ 2147483647 h 840"/>
                <a:gd name="T6" fmla="*/ 2147483647 w 2436"/>
                <a:gd name="T7" fmla="*/ 2147483647 h 840"/>
                <a:gd name="T8" fmla="*/ 2147483647 w 2436"/>
                <a:gd name="T9" fmla="*/ 2147483647 h 840"/>
                <a:gd name="T10" fmla="*/ 2147483647 w 2436"/>
                <a:gd name="T11" fmla="*/ 2147483647 h 840"/>
                <a:gd name="T12" fmla="*/ 2147483647 w 2436"/>
                <a:gd name="T13" fmla="*/ 2147483647 h 840"/>
                <a:gd name="T14" fmla="*/ 2147483647 w 2436"/>
                <a:gd name="T15" fmla="*/ 2147483647 h 840"/>
                <a:gd name="T16" fmla="*/ 2147483647 w 2436"/>
                <a:gd name="T17" fmla="*/ 2147483647 h 840"/>
                <a:gd name="T18" fmla="*/ 2147483647 w 2436"/>
                <a:gd name="T19" fmla="*/ 2147483647 h 840"/>
                <a:gd name="T20" fmla="*/ 2147483647 w 2436"/>
                <a:gd name="T21" fmla="*/ 2147483647 h 840"/>
                <a:gd name="T22" fmla="*/ 2147483647 w 2436"/>
                <a:gd name="T23" fmla="*/ 2147483647 h 840"/>
                <a:gd name="T24" fmla="*/ 2147483647 w 2436"/>
                <a:gd name="T25" fmla="*/ 2147483647 h 840"/>
                <a:gd name="T26" fmla="*/ 2147483647 w 2436"/>
                <a:gd name="T27" fmla="*/ 2147483647 h 840"/>
                <a:gd name="T28" fmla="*/ 2147483647 w 2436"/>
                <a:gd name="T29" fmla="*/ 2147483647 h 840"/>
                <a:gd name="T30" fmla="*/ 2147483647 w 2436"/>
                <a:gd name="T31" fmla="*/ 2147483647 h 840"/>
                <a:gd name="T32" fmla="*/ 2147483647 w 2436"/>
                <a:gd name="T33" fmla="*/ 2147483647 h 840"/>
                <a:gd name="T34" fmla="*/ 2147483647 w 2436"/>
                <a:gd name="T35" fmla="*/ 2147483647 h 840"/>
                <a:gd name="T36" fmla="*/ 2147483647 w 2436"/>
                <a:gd name="T37" fmla="*/ 2147483647 h 840"/>
                <a:gd name="T38" fmla="*/ 2147483647 w 2436"/>
                <a:gd name="T39" fmla="*/ 2147483647 h 840"/>
                <a:gd name="T40" fmla="*/ 2147483647 w 2436"/>
                <a:gd name="T41" fmla="*/ 2147483647 h 840"/>
                <a:gd name="T42" fmla="*/ 2147483647 w 2436"/>
                <a:gd name="T43" fmla="*/ 2147483647 h 840"/>
                <a:gd name="T44" fmla="*/ 2147483647 w 2436"/>
                <a:gd name="T45" fmla="*/ 2147483647 h 840"/>
                <a:gd name="T46" fmla="*/ 2147483647 w 2436"/>
                <a:gd name="T47" fmla="*/ 2147483647 h 840"/>
                <a:gd name="T48" fmla="*/ 2147483647 w 2436"/>
                <a:gd name="T49" fmla="*/ 2147483647 h 840"/>
                <a:gd name="T50" fmla="*/ 2147483647 w 2436"/>
                <a:gd name="T51" fmla="*/ 0 h 8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436"/>
                <a:gd name="T79" fmla="*/ 0 h 840"/>
                <a:gd name="T80" fmla="*/ 2436 w 2436"/>
                <a:gd name="T81" fmla="*/ 840 h 8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436" h="840">
                  <a:moveTo>
                    <a:pt x="0" y="840"/>
                  </a:moveTo>
                  <a:lnTo>
                    <a:pt x="48" y="801"/>
                  </a:lnTo>
                  <a:lnTo>
                    <a:pt x="96" y="765"/>
                  </a:lnTo>
                  <a:lnTo>
                    <a:pt x="150" y="723"/>
                  </a:lnTo>
                  <a:lnTo>
                    <a:pt x="237" y="666"/>
                  </a:lnTo>
                  <a:lnTo>
                    <a:pt x="303" y="624"/>
                  </a:lnTo>
                  <a:lnTo>
                    <a:pt x="390" y="576"/>
                  </a:lnTo>
                  <a:lnTo>
                    <a:pt x="462" y="540"/>
                  </a:lnTo>
                  <a:lnTo>
                    <a:pt x="540" y="507"/>
                  </a:lnTo>
                  <a:lnTo>
                    <a:pt x="603" y="477"/>
                  </a:lnTo>
                  <a:lnTo>
                    <a:pt x="687" y="441"/>
                  </a:lnTo>
                  <a:lnTo>
                    <a:pt x="804" y="393"/>
                  </a:lnTo>
                  <a:lnTo>
                    <a:pt x="903" y="363"/>
                  </a:lnTo>
                  <a:lnTo>
                    <a:pt x="999" y="330"/>
                  </a:lnTo>
                  <a:lnTo>
                    <a:pt x="1113" y="291"/>
                  </a:lnTo>
                  <a:lnTo>
                    <a:pt x="1209" y="267"/>
                  </a:lnTo>
                  <a:lnTo>
                    <a:pt x="1281" y="246"/>
                  </a:lnTo>
                  <a:lnTo>
                    <a:pt x="1422" y="207"/>
                  </a:lnTo>
                  <a:lnTo>
                    <a:pt x="1554" y="174"/>
                  </a:lnTo>
                  <a:lnTo>
                    <a:pt x="1659" y="147"/>
                  </a:lnTo>
                  <a:lnTo>
                    <a:pt x="1791" y="120"/>
                  </a:lnTo>
                  <a:lnTo>
                    <a:pt x="1941" y="87"/>
                  </a:lnTo>
                  <a:lnTo>
                    <a:pt x="2082" y="63"/>
                  </a:lnTo>
                  <a:lnTo>
                    <a:pt x="2247" y="30"/>
                  </a:lnTo>
                  <a:lnTo>
                    <a:pt x="2349" y="15"/>
                  </a:lnTo>
                  <a:lnTo>
                    <a:pt x="2436" y="0"/>
                  </a:lnTo>
                </a:path>
              </a:pathLst>
            </a:custGeom>
            <a:noFill/>
            <a:ln w="762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998538" y="4586288"/>
              <a:ext cx="1171575" cy="849312"/>
            </a:xfrm>
            <a:custGeom>
              <a:avLst/>
              <a:gdLst>
                <a:gd name="T0" fmla="*/ 0 w 1335"/>
                <a:gd name="T1" fmla="*/ 2147483647 h 612"/>
                <a:gd name="T2" fmla="*/ 2147483647 w 1335"/>
                <a:gd name="T3" fmla="*/ 2147483647 h 612"/>
                <a:gd name="T4" fmla="*/ 2147483647 w 1335"/>
                <a:gd name="T5" fmla="*/ 2147483647 h 612"/>
                <a:gd name="T6" fmla="*/ 2147483647 w 1335"/>
                <a:gd name="T7" fmla="*/ 2147483647 h 612"/>
                <a:gd name="T8" fmla="*/ 2147483647 w 1335"/>
                <a:gd name="T9" fmla="*/ 2147483647 h 612"/>
                <a:gd name="T10" fmla="*/ 2147483647 w 1335"/>
                <a:gd name="T11" fmla="*/ 2147483647 h 612"/>
                <a:gd name="T12" fmla="*/ 2147483647 w 1335"/>
                <a:gd name="T13" fmla="*/ 2147483647 h 612"/>
                <a:gd name="T14" fmla="*/ 2147483647 w 1335"/>
                <a:gd name="T15" fmla="*/ 2147483647 h 612"/>
                <a:gd name="T16" fmla="*/ 2147483647 w 1335"/>
                <a:gd name="T17" fmla="*/ 2147483647 h 612"/>
                <a:gd name="T18" fmla="*/ 2147483647 w 1335"/>
                <a:gd name="T19" fmla="*/ 2147483647 h 612"/>
                <a:gd name="T20" fmla="*/ 2147483647 w 1335"/>
                <a:gd name="T21" fmla="*/ 2147483647 h 612"/>
                <a:gd name="T22" fmla="*/ 2147483647 w 1335"/>
                <a:gd name="T23" fmla="*/ 2147483647 h 612"/>
                <a:gd name="T24" fmla="*/ 2147483647 w 1335"/>
                <a:gd name="T25" fmla="*/ 2147483647 h 612"/>
                <a:gd name="T26" fmla="*/ 2147483647 w 1335"/>
                <a:gd name="T27" fmla="*/ 2147483647 h 612"/>
                <a:gd name="T28" fmla="*/ 2147483647 w 1335"/>
                <a:gd name="T29" fmla="*/ 2147483647 h 612"/>
                <a:gd name="T30" fmla="*/ 2147483647 w 1335"/>
                <a:gd name="T31" fmla="*/ 0 h 6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35"/>
                <a:gd name="T49" fmla="*/ 0 h 612"/>
                <a:gd name="T50" fmla="*/ 1335 w 1335"/>
                <a:gd name="T51" fmla="*/ 612 h 6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35" h="612">
                  <a:moveTo>
                    <a:pt x="0" y="612"/>
                  </a:moveTo>
                  <a:lnTo>
                    <a:pt x="63" y="570"/>
                  </a:lnTo>
                  <a:lnTo>
                    <a:pt x="126" y="519"/>
                  </a:lnTo>
                  <a:lnTo>
                    <a:pt x="186" y="477"/>
                  </a:lnTo>
                  <a:lnTo>
                    <a:pt x="264" y="420"/>
                  </a:lnTo>
                  <a:lnTo>
                    <a:pt x="339" y="378"/>
                  </a:lnTo>
                  <a:lnTo>
                    <a:pt x="408" y="342"/>
                  </a:lnTo>
                  <a:lnTo>
                    <a:pt x="474" y="309"/>
                  </a:lnTo>
                  <a:lnTo>
                    <a:pt x="552" y="267"/>
                  </a:lnTo>
                  <a:lnTo>
                    <a:pt x="645" y="228"/>
                  </a:lnTo>
                  <a:lnTo>
                    <a:pt x="738" y="192"/>
                  </a:lnTo>
                  <a:lnTo>
                    <a:pt x="867" y="141"/>
                  </a:lnTo>
                  <a:lnTo>
                    <a:pt x="1002" y="96"/>
                  </a:lnTo>
                  <a:lnTo>
                    <a:pt x="1134" y="54"/>
                  </a:lnTo>
                  <a:lnTo>
                    <a:pt x="1248" y="24"/>
                  </a:lnTo>
                  <a:lnTo>
                    <a:pt x="1335" y="0"/>
                  </a:lnTo>
                </a:path>
              </a:pathLst>
            </a:custGeom>
            <a:noFill/>
            <a:ln w="5715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Text Box 78"/>
            <p:cNvSpPr txBox="1">
              <a:spLocks noChangeArrowheads="1"/>
            </p:cNvSpPr>
            <p:nvPr/>
          </p:nvSpPr>
          <p:spPr bwMode="auto">
            <a:xfrm>
              <a:off x="3203848" y="3789040"/>
              <a:ext cx="136441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 dirty="0" smtClean="0">
                  <a:latin typeface="Calibri" pitchFamily="34" charset="0"/>
                  <a:cs typeface="Arial" pitchFamily="34" charset="0"/>
                </a:rPr>
                <a:t>TAO/</a:t>
              </a:r>
            </a:p>
            <a:p>
              <a:r>
                <a:rPr lang="en-US" altLang="ja-JP" sz="2000" b="1" dirty="0" smtClean="0">
                  <a:latin typeface="Calibri" pitchFamily="34" charset="0"/>
                  <a:cs typeface="Arial" pitchFamily="34" charset="0"/>
                </a:rPr>
                <a:t>MIMIZUKU</a:t>
              </a:r>
              <a:endParaRPr lang="en-US" altLang="ja-JP" sz="2000" b="1" dirty="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56" name="Text Box 78"/>
            <p:cNvSpPr txBox="1">
              <a:spLocks noChangeArrowheads="1"/>
            </p:cNvSpPr>
            <p:nvPr/>
          </p:nvSpPr>
          <p:spPr bwMode="auto">
            <a:xfrm>
              <a:off x="1547664" y="5229200"/>
              <a:ext cx="13242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latin typeface="Calibri" pitchFamily="34" charset="0"/>
                  <a:cs typeface="Arial" pitchFamily="34" charset="0"/>
                </a:rPr>
                <a:t>30m</a:t>
              </a:r>
              <a:r>
                <a:rPr lang="ja-JP" altLang="en-US" sz="1400" dirty="0" smtClean="0">
                  <a:latin typeface="Calibri" pitchFamily="34" charset="0"/>
                  <a:cs typeface="Arial" pitchFamily="34" charset="0"/>
                </a:rPr>
                <a:t> </a:t>
              </a:r>
              <a:r>
                <a:rPr lang="en-US" altLang="ja-JP" sz="1400" dirty="0" smtClean="0">
                  <a:latin typeface="Calibri" pitchFamily="34" charset="0"/>
                  <a:cs typeface="Arial" pitchFamily="34" charset="0"/>
                </a:rPr>
                <a:t>telescopes</a:t>
              </a:r>
              <a:endParaRPr lang="en-US" altLang="ja-JP" sz="1400" dirty="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57" name="Line 84"/>
            <p:cNvSpPr>
              <a:spLocks noChangeShapeType="1"/>
            </p:cNvSpPr>
            <p:nvPr/>
          </p:nvSpPr>
          <p:spPr bwMode="auto">
            <a:xfrm flipV="1">
              <a:off x="993775" y="56927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Line 85"/>
            <p:cNvSpPr>
              <a:spLocks noChangeShapeType="1"/>
            </p:cNvSpPr>
            <p:nvPr/>
          </p:nvSpPr>
          <p:spPr bwMode="auto">
            <a:xfrm flipV="1">
              <a:off x="1212850" y="5710238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Line 86"/>
            <p:cNvSpPr>
              <a:spLocks noChangeShapeType="1"/>
            </p:cNvSpPr>
            <p:nvPr/>
          </p:nvSpPr>
          <p:spPr bwMode="auto">
            <a:xfrm flipV="1">
              <a:off x="3330575" y="57181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Line 87"/>
            <p:cNvSpPr>
              <a:spLocks noChangeShapeType="1"/>
            </p:cNvSpPr>
            <p:nvPr/>
          </p:nvSpPr>
          <p:spPr bwMode="auto">
            <a:xfrm flipV="1">
              <a:off x="3987800" y="2589213"/>
              <a:ext cx="0" cy="3241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Line 87"/>
            <p:cNvSpPr>
              <a:spLocks noChangeShapeType="1"/>
            </p:cNvSpPr>
            <p:nvPr/>
          </p:nvSpPr>
          <p:spPr bwMode="auto">
            <a:xfrm flipV="1">
              <a:off x="993775" y="2589213"/>
              <a:ext cx="0" cy="3241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" name="Line 85"/>
            <p:cNvSpPr>
              <a:spLocks noChangeShapeType="1"/>
            </p:cNvSpPr>
            <p:nvPr/>
          </p:nvSpPr>
          <p:spPr bwMode="auto">
            <a:xfrm flipV="1">
              <a:off x="1906588" y="57181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" name="Line 85"/>
            <p:cNvSpPr>
              <a:spLocks noChangeShapeType="1"/>
            </p:cNvSpPr>
            <p:nvPr/>
          </p:nvSpPr>
          <p:spPr bwMode="auto">
            <a:xfrm flipV="1">
              <a:off x="2600325" y="57181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Text Box 33"/>
            <p:cNvSpPr txBox="1">
              <a:spLocks noChangeArrowheads="1"/>
            </p:cNvSpPr>
            <p:nvPr/>
          </p:nvSpPr>
          <p:spPr bwMode="auto">
            <a:xfrm>
              <a:off x="3786188" y="5875338"/>
              <a:ext cx="3841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alibri" pitchFamily="34" charset="0"/>
                  <a:ea typeface="HG丸ｺﾞｼｯｸM-PRO" pitchFamily="50" charset="-128"/>
                  <a:cs typeface="Arial" pitchFamily="34" charset="0"/>
                </a:rPr>
                <a:t>50</a:t>
              </a:r>
            </a:p>
          </p:txBody>
        </p:sp>
        <p:sp>
          <p:nvSpPr>
            <p:cNvPr id="65" name="Freeform 107"/>
            <p:cNvSpPr>
              <a:spLocks/>
            </p:cNvSpPr>
            <p:nvPr/>
          </p:nvSpPr>
          <p:spPr bwMode="auto">
            <a:xfrm>
              <a:off x="993775" y="4268788"/>
              <a:ext cx="1423988" cy="949325"/>
            </a:xfrm>
            <a:custGeom>
              <a:avLst/>
              <a:gdLst>
                <a:gd name="T0" fmla="*/ 0 w 1338"/>
                <a:gd name="T1" fmla="*/ 2147483647 h 618"/>
                <a:gd name="T2" fmla="*/ 2147483647 w 1338"/>
                <a:gd name="T3" fmla="*/ 2147483647 h 618"/>
                <a:gd name="T4" fmla="*/ 2147483647 w 1338"/>
                <a:gd name="T5" fmla="*/ 2147483647 h 618"/>
                <a:gd name="T6" fmla="*/ 2147483647 w 1338"/>
                <a:gd name="T7" fmla="*/ 2147483647 h 618"/>
                <a:gd name="T8" fmla="*/ 2147483647 w 1338"/>
                <a:gd name="T9" fmla="*/ 2147483647 h 618"/>
                <a:gd name="T10" fmla="*/ 2147483647 w 1338"/>
                <a:gd name="T11" fmla="*/ 2147483647 h 618"/>
                <a:gd name="T12" fmla="*/ 2147483647 w 1338"/>
                <a:gd name="T13" fmla="*/ 2147483647 h 618"/>
                <a:gd name="T14" fmla="*/ 2147483647 w 1338"/>
                <a:gd name="T15" fmla="*/ 2147483647 h 618"/>
                <a:gd name="T16" fmla="*/ 2147483647 w 1338"/>
                <a:gd name="T17" fmla="*/ 2147483647 h 618"/>
                <a:gd name="T18" fmla="*/ 2147483647 w 1338"/>
                <a:gd name="T19" fmla="*/ 2147483647 h 618"/>
                <a:gd name="T20" fmla="*/ 2147483647 w 1338"/>
                <a:gd name="T21" fmla="*/ 2147483647 h 618"/>
                <a:gd name="T22" fmla="*/ 2147483647 w 1338"/>
                <a:gd name="T23" fmla="*/ 0 h 6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38"/>
                <a:gd name="T37" fmla="*/ 0 h 618"/>
                <a:gd name="T38" fmla="*/ 1338 w 1338"/>
                <a:gd name="T39" fmla="*/ 618 h 6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38" h="618">
                  <a:moveTo>
                    <a:pt x="0" y="618"/>
                  </a:moveTo>
                  <a:lnTo>
                    <a:pt x="84" y="555"/>
                  </a:lnTo>
                  <a:lnTo>
                    <a:pt x="162" y="492"/>
                  </a:lnTo>
                  <a:lnTo>
                    <a:pt x="252" y="432"/>
                  </a:lnTo>
                  <a:lnTo>
                    <a:pt x="384" y="357"/>
                  </a:lnTo>
                  <a:lnTo>
                    <a:pt x="507" y="291"/>
                  </a:lnTo>
                  <a:lnTo>
                    <a:pt x="639" y="231"/>
                  </a:lnTo>
                  <a:lnTo>
                    <a:pt x="783" y="171"/>
                  </a:lnTo>
                  <a:lnTo>
                    <a:pt x="894" y="138"/>
                  </a:lnTo>
                  <a:lnTo>
                    <a:pt x="1026" y="93"/>
                  </a:lnTo>
                  <a:lnTo>
                    <a:pt x="1161" y="51"/>
                  </a:lnTo>
                  <a:lnTo>
                    <a:pt x="1338" y="0"/>
                  </a:lnTo>
                </a:path>
              </a:pathLst>
            </a:custGeom>
            <a:noFill/>
            <a:ln w="57150" cmpd="sng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Line 34"/>
            <p:cNvSpPr>
              <a:spLocks noChangeShapeType="1"/>
            </p:cNvSpPr>
            <p:nvPr/>
          </p:nvSpPr>
          <p:spPr bwMode="auto">
            <a:xfrm>
              <a:off x="996950" y="2727325"/>
              <a:ext cx="69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Line 84"/>
            <p:cNvSpPr>
              <a:spLocks noChangeShapeType="1"/>
            </p:cNvSpPr>
            <p:nvPr/>
          </p:nvSpPr>
          <p:spPr bwMode="auto">
            <a:xfrm flipV="1">
              <a:off x="993775" y="2589213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" name="Line 85"/>
            <p:cNvSpPr>
              <a:spLocks noChangeShapeType="1"/>
            </p:cNvSpPr>
            <p:nvPr/>
          </p:nvSpPr>
          <p:spPr bwMode="auto">
            <a:xfrm flipV="1">
              <a:off x="1212850" y="26066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Line 86"/>
            <p:cNvSpPr>
              <a:spLocks noChangeShapeType="1"/>
            </p:cNvSpPr>
            <p:nvPr/>
          </p:nvSpPr>
          <p:spPr bwMode="auto">
            <a:xfrm flipV="1">
              <a:off x="3330575" y="2614613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Line 85"/>
            <p:cNvSpPr>
              <a:spLocks noChangeShapeType="1"/>
            </p:cNvSpPr>
            <p:nvPr/>
          </p:nvSpPr>
          <p:spPr bwMode="auto">
            <a:xfrm flipV="1">
              <a:off x="1906588" y="2614613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" name="Line 85"/>
            <p:cNvSpPr>
              <a:spLocks noChangeShapeType="1"/>
            </p:cNvSpPr>
            <p:nvPr/>
          </p:nvSpPr>
          <p:spPr bwMode="auto">
            <a:xfrm flipV="1">
              <a:off x="2600325" y="2614613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10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9187" r="32112" b="64423"/>
          <a:stretch/>
        </p:blipFill>
        <p:spPr bwMode="auto">
          <a:xfrm>
            <a:off x="0" y="6300297"/>
            <a:ext cx="1850129" cy="55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0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88040"/>
            <a:ext cx="8229600" cy="125272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MIMIZUKU</a:t>
            </a:r>
            <a:br>
              <a:rPr lang="en-US" altLang="ja-JP" sz="3200" dirty="0" smtClean="0"/>
            </a:br>
            <a:r>
              <a:rPr lang="en-US" altLang="ja-JP" sz="3200" dirty="0" smtClean="0"/>
              <a:t>Accurate Monitoring w/ Field Stacker</a:t>
            </a:r>
            <a:endParaRPr kumimoji="1" lang="ja-JP" altLang="en-US" sz="32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1132958" y="1468238"/>
            <a:ext cx="3367034" cy="3760962"/>
            <a:chOff x="575320" y="436880"/>
            <a:chExt cx="4718040" cy="5270030"/>
          </a:xfrm>
        </p:grpSpPr>
        <p:sp>
          <p:nvSpPr>
            <p:cNvPr id="5" name="正方形/長方形 4"/>
            <p:cNvSpPr/>
            <p:nvPr/>
          </p:nvSpPr>
          <p:spPr>
            <a:xfrm>
              <a:off x="2864532" y="4369830"/>
              <a:ext cx="428628" cy="965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3082022" y="4798458"/>
              <a:ext cx="68262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435872" y="4298392"/>
              <a:ext cx="428628" cy="965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8" name="円/楕円 7"/>
            <p:cNvSpPr/>
            <p:nvPr/>
          </p:nvSpPr>
          <p:spPr>
            <a:xfrm>
              <a:off x="2638824" y="4708895"/>
              <a:ext cx="68262" cy="730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 bwMode="auto">
            <a:xfrm rot="5400000">
              <a:off x="2533250" y="4379246"/>
              <a:ext cx="612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 bwMode="auto">
            <a:xfrm rot="5400000">
              <a:off x="2733096" y="4379246"/>
              <a:ext cx="612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グループ化 177"/>
            <p:cNvGrpSpPr/>
            <p:nvPr/>
          </p:nvGrpSpPr>
          <p:grpSpPr>
            <a:xfrm>
              <a:off x="1331556" y="3549648"/>
              <a:ext cx="3221759" cy="931262"/>
              <a:chOff x="6051341" y="2796900"/>
              <a:chExt cx="1431977" cy="413919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46" name="グループ化 164"/>
              <p:cNvGrpSpPr/>
              <p:nvPr/>
            </p:nvGrpSpPr>
            <p:grpSpPr>
              <a:xfrm>
                <a:off x="6051341" y="2796900"/>
                <a:ext cx="1431977" cy="413919"/>
                <a:chOff x="8223217" y="1136869"/>
                <a:chExt cx="2632943" cy="788388"/>
              </a:xfrm>
              <a:grpFill/>
            </p:grpSpPr>
            <p:sp>
              <p:nvSpPr>
                <p:cNvPr id="51" name="円/楕円 50"/>
                <p:cNvSpPr/>
                <p:nvPr/>
              </p:nvSpPr>
              <p:spPr>
                <a:xfrm>
                  <a:off x="8223217" y="1198388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  <p:sp>
              <p:nvSpPr>
                <p:cNvPr id="52" name="円/楕円 51"/>
                <p:cNvSpPr/>
                <p:nvPr/>
              </p:nvSpPr>
              <p:spPr>
                <a:xfrm>
                  <a:off x="8234525" y="1141855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  <p:sp>
              <p:nvSpPr>
                <p:cNvPr id="53" name="円/楕円 52"/>
                <p:cNvSpPr/>
                <p:nvPr/>
              </p:nvSpPr>
              <p:spPr>
                <a:xfrm>
                  <a:off x="8237825" y="1193402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  <p:sp>
              <p:nvSpPr>
                <p:cNvPr id="54" name="円/楕円 53"/>
                <p:cNvSpPr/>
                <p:nvPr/>
              </p:nvSpPr>
              <p:spPr>
                <a:xfrm>
                  <a:off x="8249134" y="1136869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</p:grpSp>
          <p:sp>
            <p:nvSpPr>
              <p:cNvPr id="47" name="直方体 46"/>
              <p:cNvSpPr/>
              <p:nvPr/>
            </p:nvSpPr>
            <p:spPr>
              <a:xfrm>
                <a:off x="6945708" y="2948092"/>
                <a:ext cx="499772" cy="6299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8" name="直方体 47"/>
              <p:cNvSpPr/>
              <p:nvPr/>
            </p:nvSpPr>
            <p:spPr>
              <a:xfrm>
                <a:off x="6118352" y="2948092"/>
                <a:ext cx="491373" cy="75596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9" name="円/楕円 48"/>
              <p:cNvSpPr/>
              <p:nvPr/>
            </p:nvSpPr>
            <p:spPr>
              <a:xfrm>
                <a:off x="6650623" y="3003563"/>
                <a:ext cx="266777" cy="74381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50" name="円/楕円 49"/>
              <p:cNvSpPr/>
              <p:nvPr/>
            </p:nvSpPr>
            <p:spPr>
              <a:xfrm>
                <a:off x="6649118" y="2992511"/>
                <a:ext cx="266777" cy="74381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</p:grpSp>
        <p:sp>
          <p:nvSpPr>
            <p:cNvPr id="12" name="正方形/長方形 11"/>
            <p:cNvSpPr/>
            <p:nvPr/>
          </p:nvSpPr>
          <p:spPr bwMode="auto">
            <a:xfrm>
              <a:off x="1494024" y="3633494"/>
              <a:ext cx="285678" cy="3570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>
                <a:rot lat="1515986" lon="17586500" rev="2900325"/>
              </a:camera>
              <a:lightRig rig="threePt" dir="t"/>
            </a:scene3d>
            <a:sp3d extrusionH="69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13" name="二等辺三角形 12"/>
            <p:cNvSpPr/>
            <p:nvPr/>
          </p:nvSpPr>
          <p:spPr bwMode="auto">
            <a:xfrm flipV="1">
              <a:off x="2779574" y="3750576"/>
              <a:ext cx="357097" cy="214260"/>
            </a:xfrm>
            <a:prstGeom prst="triangle">
              <a:avLst/>
            </a:prstGeom>
            <a:solidFill>
              <a:srgbClr val="00B0F0"/>
            </a:solidFill>
            <a:scene3d>
              <a:camera prst="orthographicFront">
                <a:rot lat="834135" lon="19784076" rev="21145882"/>
              </a:camera>
              <a:lightRig rig="threePt" dir="t"/>
            </a:scene3d>
            <a:sp3d extrusionH="1016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cxnSp>
          <p:nvCxnSpPr>
            <p:cNvPr id="14" name="直線矢印コネクタ 13"/>
            <p:cNvCxnSpPr/>
            <p:nvPr/>
          </p:nvCxnSpPr>
          <p:spPr bwMode="auto">
            <a:xfrm rot="16200000" flipH="1">
              <a:off x="1030174" y="3226868"/>
              <a:ext cx="119085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 bwMode="auto">
            <a:xfrm>
              <a:off x="1636899" y="3822295"/>
              <a:ext cx="1214437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フリーフォーム 15"/>
            <p:cNvSpPr/>
            <p:nvPr/>
          </p:nvSpPr>
          <p:spPr bwMode="auto">
            <a:xfrm>
              <a:off x="1513074" y="3968345"/>
              <a:ext cx="365125" cy="304800"/>
            </a:xfrm>
            <a:custGeom>
              <a:avLst/>
              <a:gdLst>
                <a:gd name="connsiteX0" fmla="*/ 0 w 365760"/>
                <a:gd name="connsiteY0" fmla="*/ 0 h 304800"/>
                <a:gd name="connsiteX1" fmla="*/ 97536 w 365760"/>
                <a:gd name="connsiteY1" fmla="*/ 170688 h 304800"/>
                <a:gd name="connsiteX2" fmla="*/ 365760 w 365760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760" h="304800">
                  <a:moveTo>
                    <a:pt x="0" y="0"/>
                  </a:moveTo>
                  <a:cubicBezTo>
                    <a:pt x="18288" y="59944"/>
                    <a:pt x="36576" y="119888"/>
                    <a:pt x="97536" y="170688"/>
                  </a:cubicBezTo>
                  <a:cubicBezTo>
                    <a:pt x="158496" y="221488"/>
                    <a:pt x="262128" y="263144"/>
                    <a:pt x="365760" y="304800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ea typeface="HGPｺﾞｼｯｸM" pitchFamily="50" charset="-128"/>
              </a:endParaRPr>
            </a:p>
          </p:txBody>
        </p:sp>
        <p:sp>
          <p:nvSpPr>
            <p:cNvPr id="17" name="テキスト ボックス 28"/>
            <p:cNvSpPr txBox="1">
              <a:spLocks noChangeArrowheads="1"/>
            </p:cNvSpPr>
            <p:nvPr/>
          </p:nvSpPr>
          <p:spPr bwMode="auto">
            <a:xfrm>
              <a:off x="2463949" y="3325763"/>
              <a:ext cx="1070600" cy="603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50" dirty="0" smtClean="0">
                  <a:ea typeface="HGPｺﾞｼｯｸM" pitchFamily="50" charset="-128"/>
                </a:rPr>
                <a:t>視野合成▽鏡</a:t>
              </a:r>
              <a:endParaRPr lang="en-US" altLang="ja-JP" sz="1050" dirty="0">
                <a:ea typeface="HGPｺﾞｼｯｸM" pitchFamily="50" charset="-128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 bwMode="auto">
            <a:xfrm rot="5400000">
              <a:off x="2675102" y="4001276"/>
              <a:ext cx="324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 bwMode="auto">
            <a:xfrm rot="5400000">
              <a:off x="2874948" y="4001276"/>
              <a:ext cx="324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3" descr="C:\Users\sako\Desktop\クリップボード0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4075568" y="3588642"/>
              <a:ext cx="361950" cy="514350"/>
            </a:xfrm>
            <a:prstGeom prst="rect">
              <a:avLst/>
            </a:prstGeom>
            <a:noFill/>
          </p:spPr>
        </p:pic>
        <p:cxnSp>
          <p:nvCxnSpPr>
            <p:cNvPr id="21" name="直線矢印コネクタ 25"/>
            <p:cNvCxnSpPr/>
            <p:nvPr/>
          </p:nvCxnSpPr>
          <p:spPr bwMode="auto">
            <a:xfrm>
              <a:off x="3051428" y="3833028"/>
              <a:ext cx="1214437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 bwMode="auto">
            <a:xfrm rot="5400000">
              <a:off x="3672370" y="3259699"/>
              <a:ext cx="1152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>
              <a:off x="1668090" y="4167833"/>
              <a:ext cx="901521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>
              <a:off x="3353076" y="4165687"/>
              <a:ext cx="901521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円弧 24"/>
            <p:cNvSpPr/>
            <p:nvPr/>
          </p:nvSpPr>
          <p:spPr>
            <a:xfrm>
              <a:off x="3561284" y="3639801"/>
              <a:ext cx="1197735" cy="824248"/>
            </a:xfrm>
            <a:prstGeom prst="arc">
              <a:avLst>
                <a:gd name="adj1" fmla="val 20498601"/>
                <a:gd name="adj2" fmla="val 4060677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ea typeface="HGPｺﾞｼｯｸM" pitchFamily="50" charset="-128"/>
              </a:endParaRPr>
            </a:p>
          </p:txBody>
        </p:sp>
        <p:sp>
          <p:nvSpPr>
            <p:cNvPr id="26" name="円弧 25"/>
            <p:cNvSpPr/>
            <p:nvPr/>
          </p:nvSpPr>
          <p:spPr>
            <a:xfrm flipH="1">
              <a:off x="1112151" y="3611896"/>
              <a:ext cx="1197735" cy="824248"/>
            </a:xfrm>
            <a:prstGeom prst="arc">
              <a:avLst>
                <a:gd name="adj1" fmla="val 20498601"/>
                <a:gd name="adj2" fmla="val 4060677"/>
              </a:avLst>
            </a:prstGeom>
            <a:ln w="381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ea typeface="HGPｺﾞｼｯｸM" pitchFamily="50" charset="-128"/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 rot="10800000" flipV="1">
              <a:off x="960543" y="4189296"/>
              <a:ext cx="522950" cy="2827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8"/>
            <p:cNvSpPr txBox="1">
              <a:spLocks noChangeArrowheads="1"/>
            </p:cNvSpPr>
            <p:nvPr/>
          </p:nvSpPr>
          <p:spPr bwMode="auto">
            <a:xfrm>
              <a:off x="2282519" y="5060004"/>
              <a:ext cx="1500198" cy="646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sz="1200" dirty="0" smtClean="0">
                  <a:ea typeface="HGPｺﾞｼｯｸM" pitchFamily="50" charset="-128"/>
                </a:rPr>
                <a:t>低温光学系に</a:t>
              </a:r>
              <a:endParaRPr lang="en-US" altLang="ja-JP" sz="1200" dirty="0">
                <a:ea typeface="HGPｺﾞｼｯｸM" pitchFamily="50" charset="-128"/>
              </a:endParaRPr>
            </a:p>
          </p:txBody>
        </p:sp>
        <p:sp>
          <p:nvSpPr>
            <p:cNvPr id="29" name="テキスト ボックス 28"/>
            <p:cNvSpPr txBox="1">
              <a:spLocks noChangeArrowheads="1"/>
            </p:cNvSpPr>
            <p:nvPr/>
          </p:nvSpPr>
          <p:spPr bwMode="auto">
            <a:xfrm>
              <a:off x="575320" y="3334697"/>
              <a:ext cx="1070600" cy="603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50" dirty="0" smtClean="0">
                  <a:ea typeface="HGPｺﾞｼｯｸM" pitchFamily="50" charset="-128"/>
                </a:rPr>
                <a:t>ピックアップ鏡</a:t>
              </a:r>
              <a:endParaRPr lang="en-US" altLang="ja-JP" sz="1050" dirty="0">
                <a:ea typeface="HGPｺﾞｼｯｸM" pitchFamily="50" charset="-128"/>
              </a:endParaRPr>
            </a:p>
          </p:txBody>
        </p:sp>
        <p:sp>
          <p:nvSpPr>
            <p:cNvPr id="30" name="テキスト ボックス 28"/>
            <p:cNvSpPr txBox="1">
              <a:spLocks noChangeArrowheads="1"/>
            </p:cNvSpPr>
            <p:nvPr/>
          </p:nvSpPr>
          <p:spPr bwMode="auto">
            <a:xfrm>
              <a:off x="4222760" y="3365179"/>
              <a:ext cx="1070600" cy="603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50" dirty="0" smtClean="0">
                  <a:ea typeface="HGPｺﾞｼｯｸM" pitchFamily="50" charset="-128"/>
                </a:rPr>
                <a:t>ピックアップ鏡</a:t>
              </a:r>
              <a:endParaRPr lang="en-US" altLang="ja-JP" sz="1050" dirty="0">
                <a:ea typeface="HGPｺﾞｼｯｸM" pitchFamily="50" charset="-128"/>
              </a:endParaRPr>
            </a:p>
          </p:txBody>
        </p:sp>
        <p:sp>
          <p:nvSpPr>
            <p:cNvPr id="31" name="テキスト ボックス 30"/>
            <p:cNvSpPr txBox="1">
              <a:spLocks noChangeArrowheads="1"/>
            </p:cNvSpPr>
            <p:nvPr/>
          </p:nvSpPr>
          <p:spPr bwMode="auto">
            <a:xfrm>
              <a:off x="4013201" y="4452298"/>
              <a:ext cx="1280159" cy="1035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50" dirty="0" smtClean="0">
                  <a:ea typeface="HGPｺﾞｼｯｸM" pitchFamily="50" charset="-128"/>
                </a:rPr>
                <a:t>回転テーブル</a:t>
              </a:r>
              <a:endParaRPr lang="en-US" altLang="ja-JP" sz="1050" dirty="0" smtClean="0">
                <a:ea typeface="HGPｺﾞｼｯｸM" pitchFamily="50" charset="-128"/>
              </a:endParaRPr>
            </a:p>
            <a:p>
              <a:pPr algn="ctr"/>
              <a:r>
                <a:rPr lang="ja-JP" altLang="en-US" sz="1050" dirty="0">
                  <a:ea typeface="HGPｺﾞｼｯｸM" pitchFamily="50" charset="-128"/>
                </a:rPr>
                <a:t>その上</a:t>
              </a:r>
              <a:r>
                <a:rPr lang="ja-JP" altLang="en-US" sz="1050" dirty="0" smtClean="0">
                  <a:ea typeface="HGPｺﾞｼｯｸM" pitchFamily="50" charset="-128"/>
                </a:rPr>
                <a:t>に</a:t>
              </a:r>
              <a:r>
                <a:rPr lang="en-US" altLang="ja-JP" sz="1050" dirty="0" smtClean="0">
                  <a:ea typeface="HGPｺﾞｼｯｸM" pitchFamily="50" charset="-128"/>
                </a:rPr>
                <a:t>X</a:t>
              </a:r>
              <a:r>
                <a:rPr lang="ja-JP" altLang="en-US" sz="1050" dirty="0" smtClean="0">
                  <a:ea typeface="HGPｺﾞｼｯｸM" pitchFamily="50" charset="-128"/>
                </a:rPr>
                <a:t>ステージ</a:t>
              </a:r>
              <a:endParaRPr lang="en-US" altLang="ja-JP" sz="1050" dirty="0">
                <a:ea typeface="HGPｺﾞｼｯｸM" pitchFamily="50" charset="-128"/>
              </a:endParaRPr>
            </a:p>
          </p:txBody>
        </p:sp>
        <p:grpSp>
          <p:nvGrpSpPr>
            <p:cNvPr id="32" name="グループ化 241"/>
            <p:cNvGrpSpPr/>
            <p:nvPr/>
          </p:nvGrpSpPr>
          <p:grpSpPr>
            <a:xfrm>
              <a:off x="987078" y="436880"/>
              <a:ext cx="3960000" cy="3960000"/>
              <a:chOff x="4898678" y="-619760"/>
              <a:chExt cx="3960000" cy="3960000"/>
            </a:xfrm>
          </p:grpSpPr>
          <p:sp>
            <p:nvSpPr>
              <p:cNvPr id="36" name="円/楕円 35"/>
              <p:cNvSpPr/>
              <p:nvPr/>
            </p:nvSpPr>
            <p:spPr>
              <a:xfrm>
                <a:off x="4898678" y="-619760"/>
                <a:ext cx="3960000" cy="3960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 bwMode="auto">
              <a:xfrm>
                <a:off x="6546084" y="1586516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38" name="円/楕円 37"/>
              <p:cNvSpPr/>
              <p:nvPr/>
            </p:nvSpPr>
            <p:spPr bwMode="auto">
              <a:xfrm>
                <a:off x="6021724" y="964001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39" name="円/楕円 38"/>
              <p:cNvSpPr/>
              <p:nvPr/>
            </p:nvSpPr>
            <p:spPr bwMode="auto">
              <a:xfrm>
                <a:off x="7297751" y="922672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5374074" y="875001"/>
                <a:ext cx="428628" cy="96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5577026" y="1285504"/>
                <a:ext cx="68262" cy="7302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7966506" y="885329"/>
                <a:ext cx="428628" cy="96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3" name="円/楕円 42"/>
              <p:cNvSpPr/>
              <p:nvPr/>
            </p:nvSpPr>
            <p:spPr>
              <a:xfrm>
                <a:off x="8183996" y="1313957"/>
                <a:ext cx="68262" cy="714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4" name="円/楕円 43"/>
              <p:cNvSpPr/>
              <p:nvPr/>
            </p:nvSpPr>
            <p:spPr bwMode="auto">
              <a:xfrm>
                <a:off x="7672294" y="1695004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5" name="テキスト ボックス 24"/>
              <p:cNvSpPr txBox="1">
                <a:spLocks noChangeArrowheads="1"/>
              </p:cNvSpPr>
              <p:nvPr/>
            </p:nvSpPr>
            <p:spPr bwMode="auto">
              <a:xfrm>
                <a:off x="5935417" y="421732"/>
                <a:ext cx="2177016" cy="388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ja-JP" altLang="en-US" sz="1200" i="1" dirty="0" smtClean="0">
                    <a:ea typeface="HGPｺﾞｼｯｸM" pitchFamily="50" charset="-128"/>
                  </a:rPr>
                  <a:t>望遠鏡の像（仮想的）</a:t>
                </a:r>
                <a:endParaRPr lang="ja-JP" altLang="en-US" sz="1200" i="1" dirty="0">
                  <a:ea typeface="HGPｺﾞｼｯｸM" pitchFamily="50" charset="-128"/>
                </a:endParaRPr>
              </a:p>
            </p:txBody>
          </p:sp>
        </p:grpSp>
        <p:sp>
          <p:nvSpPr>
            <p:cNvPr id="33" name="テキスト ボックス 26"/>
            <p:cNvSpPr txBox="1">
              <a:spLocks noChangeArrowheads="1"/>
            </p:cNvSpPr>
            <p:nvPr/>
          </p:nvSpPr>
          <p:spPr bwMode="auto">
            <a:xfrm>
              <a:off x="1035450" y="2801918"/>
              <a:ext cx="1405041" cy="3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100" dirty="0" smtClean="0">
                  <a:ea typeface="HGPｺﾞｼｯｸM" pitchFamily="50" charset="-128"/>
                </a:rPr>
                <a:t>1’x2’</a:t>
              </a:r>
              <a:endParaRPr lang="en-US" altLang="ja-JP" sz="1100" dirty="0">
                <a:ea typeface="HGPｺﾞｼｯｸM" pitchFamily="50" charset="-128"/>
              </a:endParaRPr>
            </a:p>
          </p:txBody>
        </p:sp>
        <p:sp>
          <p:nvSpPr>
            <p:cNvPr id="34" name="テキスト ボックス 26"/>
            <p:cNvSpPr txBox="1">
              <a:spLocks noChangeArrowheads="1"/>
            </p:cNvSpPr>
            <p:nvPr/>
          </p:nvSpPr>
          <p:spPr bwMode="auto">
            <a:xfrm>
              <a:off x="4215529" y="2822238"/>
              <a:ext cx="620631" cy="3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100" dirty="0" smtClean="0">
                  <a:ea typeface="HGPｺﾞｼｯｸM" pitchFamily="50" charset="-128"/>
                </a:rPr>
                <a:t>1’x2’</a:t>
              </a:r>
              <a:endParaRPr lang="en-US" altLang="ja-JP" sz="1100" dirty="0">
                <a:ea typeface="HGPｺﾞｼｯｸM" pitchFamily="50" charset="-128"/>
              </a:endParaRPr>
            </a:p>
          </p:txBody>
        </p:sp>
        <p:sp>
          <p:nvSpPr>
            <p:cNvPr id="35" name="テキスト ボックス 26"/>
            <p:cNvSpPr txBox="1">
              <a:spLocks noChangeArrowheads="1"/>
            </p:cNvSpPr>
            <p:nvPr/>
          </p:nvSpPr>
          <p:spPr bwMode="auto">
            <a:xfrm>
              <a:off x="3290969" y="4823758"/>
              <a:ext cx="813671" cy="3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100" dirty="0" smtClean="0">
                  <a:ea typeface="HGPｺﾞｼｯｸM" pitchFamily="50" charset="-128"/>
                </a:rPr>
                <a:t>2’x2’</a:t>
              </a:r>
              <a:endParaRPr lang="en-US" altLang="ja-JP" sz="1100" dirty="0">
                <a:ea typeface="HGPｺﾞｼｯｸM" pitchFamily="50" charset="-128"/>
              </a:endParaRPr>
            </a:p>
          </p:txBody>
        </p:sp>
      </p:grp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11" b="93418" l="20893" r="69881"/>
                    </a14:imgEffect>
                  </a14:imgLayer>
                </a14:imgProps>
              </a:ext>
            </a:extLst>
          </a:blip>
          <a:srcRect l="20495" t="9275" r="30499" b="6550"/>
          <a:stretch>
            <a:fillRect/>
          </a:stretch>
        </p:blipFill>
        <p:spPr bwMode="auto">
          <a:xfrm>
            <a:off x="63500" y="4306608"/>
            <a:ext cx="1797782" cy="187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テキスト ボックス 55"/>
          <p:cNvSpPr txBox="1"/>
          <p:nvPr/>
        </p:nvSpPr>
        <p:spPr>
          <a:xfrm>
            <a:off x="4883987" y="2722957"/>
            <a:ext cx="4028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2</a:t>
            </a:r>
            <a:r>
              <a:rPr lang="ja-JP" altLang="en-US" sz="2400" dirty="0" err="1" smtClean="0"/>
              <a:t>つの</a:t>
            </a:r>
            <a:r>
              <a:rPr lang="ja-JP" altLang="en-US" sz="2400" dirty="0" smtClean="0"/>
              <a:t>視野を</a:t>
            </a:r>
            <a:r>
              <a:rPr lang="en-US" altLang="ja-JP" sz="2400" dirty="0" smtClean="0"/>
              <a:t>pickup</a:t>
            </a:r>
            <a:r>
              <a:rPr lang="ja-JP" altLang="en-US" sz="2400" dirty="0" smtClean="0"/>
              <a:t>することで</a:t>
            </a:r>
            <a:endParaRPr lang="en-US" altLang="ja-JP" sz="2400" dirty="0" smtClean="0"/>
          </a:p>
          <a:p>
            <a:r>
              <a:rPr kumimoji="1" lang="en-US" altLang="ja-JP" sz="2400" dirty="0" smtClean="0"/>
              <a:t>MIR</a:t>
            </a:r>
            <a:r>
              <a:rPr kumimoji="1" lang="ja-JP" altLang="en-US" sz="2400" dirty="0" smtClean="0"/>
              <a:t>で視野内相対測光を実現</a:t>
            </a:r>
            <a:endParaRPr kumimoji="1" lang="ja-JP" altLang="en-US" sz="24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713268" y="4445049"/>
            <a:ext cx="4370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従来</a:t>
            </a:r>
            <a:r>
              <a:rPr lang="ja-JP" altLang="en-US" sz="2400" dirty="0" smtClean="0"/>
              <a:t>に比べて格段に精度のよい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時間変動のモニタリングが可能</a:t>
            </a:r>
            <a:endParaRPr kumimoji="1" lang="ja-JP" altLang="en-US" sz="24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425001" y="5276046"/>
            <a:ext cx="2946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sz="2400" dirty="0" smtClean="0"/>
              <a:t>Evolved stars</a:t>
            </a:r>
            <a:endParaRPr kumimoji="1" lang="en-US" altLang="ja-JP" sz="2400" dirty="0" smtClean="0"/>
          </a:p>
          <a:p>
            <a:pPr marL="285750" indent="-285750">
              <a:buFontTx/>
              <a:buChar char="-"/>
            </a:pPr>
            <a:r>
              <a:rPr lang="en-US" altLang="ja-JP" sz="2400" dirty="0" smtClean="0"/>
              <a:t>Supernovae/Novae</a:t>
            </a:r>
            <a:endParaRPr kumimoji="1" lang="en-US" altLang="ja-JP" sz="2400" dirty="0" smtClean="0"/>
          </a:p>
          <a:p>
            <a:pPr marL="285750" indent="-285750">
              <a:buFontTx/>
              <a:buChar char="-"/>
            </a:pPr>
            <a:r>
              <a:rPr kumimoji="1" lang="en-US" altLang="ja-JP" sz="2400" dirty="0" smtClean="0"/>
              <a:t>YSO disks…</a:t>
            </a:r>
          </a:p>
        </p:txBody>
      </p:sp>
      <p:sp>
        <p:nvSpPr>
          <p:cNvPr id="59" name="下矢印 58"/>
          <p:cNvSpPr/>
          <p:nvPr/>
        </p:nvSpPr>
        <p:spPr>
          <a:xfrm>
            <a:off x="6516216" y="3689668"/>
            <a:ext cx="576064" cy="5163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AutoShape 2" descr="MIMIZUKU-logo2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4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9187" r="32112" b="64423"/>
          <a:stretch/>
        </p:blipFill>
        <p:spPr bwMode="auto">
          <a:xfrm>
            <a:off x="0" y="6303632"/>
            <a:ext cx="1850129" cy="55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5" name="直線矢印コネクタ 64"/>
          <p:cNvCxnSpPr/>
          <p:nvPr/>
        </p:nvCxnSpPr>
        <p:spPr>
          <a:xfrm flipV="1">
            <a:off x="1132958" y="4354264"/>
            <a:ext cx="929801" cy="34891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6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54000"/>
          </a:blip>
          <a:srcRect/>
          <a:stretch>
            <a:fillRect/>
          </a:stretch>
        </p:blipFill>
        <p:spPr bwMode="auto">
          <a:xfrm>
            <a:off x="4869621" y="3415723"/>
            <a:ext cx="1819938" cy="124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lum contrast="51000"/>
          </a:blip>
          <a:srcRect t="25362" b="7713"/>
          <a:stretch>
            <a:fillRect/>
          </a:stretch>
        </p:blipFill>
        <p:spPr bwMode="auto">
          <a:xfrm>
            <a:off x="5281863" y="4608095"/>
            <a:ext cx="1395664" cy="97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" name="テキスト ボックス 17"/>
          <p:cNvSpPr txBox="1">
            <a:spLocks noChangeArrowheads="1"/>
          </p:cNvSpPr>
          <p:nvPr/>
        </p:nvSpPr>
        <p:spPr bwMode="auto">
          <a:xfrm>
            <a:off x="6806048" y="3897239"/>
            <a:ext cx="1620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latin typeface="+mn-lt"/>
                <a:ea typeface="HGPｺﾞｼｯｸM" pitchFamily="50" charset="-128"/>
              </a:rPr>
              <a:t>原始太陽系円盤</a:t>
            </a:r>
            <a:endParaRPr lang="en-US" altLang="ja-JP" sz="1600" dirty="0" smtClean="0">
              <a:latin typeface="+mn-lt"/>
              <a:ea typeface="HGPｺﾞｼｯｸM" pitchFamily="50" charset="-128"/>
            </a:endParaRPr>
          </a:p>
          <a:p>
            <a:r>
              <a:rPr lang="ja-JP" altLang="en-US" sz="1600" dirty="0" err="1" smtClean="0">
                <a:latin typeface="+mn-lt"/>
                <a:ea typeface="HGPｺﾞｼｯｸM" pitchFamily="50" charset="-128"/>
              </a:rPr>
              <a:t>での</a:t>
            </a:r>
            <a:r>
              <a:rPr lang="ja-JP" altLang="en-US" sz="1600" dirty="0" smtClean="0">
                <a:latin typeface="+mn-lt"/>
                <a:ea typeface="HGPｺﾞｼｯｸM" pitchFamily="50" charset="-128"/>
              </a:rPr>
              <a:t>ダスト進化</a:t>
            </a:r>
            <a:endParaRPr lang="en-US" altLang="ja-JP" sz="1600" dirty="0">
              <a:latin typeface="+mn-lt"/>
              <a:ea typeface="HGPｺﾞｼｯｸM" pitchFamily="50" charset="-128"/>
            </a:endParaRPr>
          </a:p>
        </p:txBody>
      </p:sp>
      <p:sp>
        <p:nvSpPr>
          <p:cNvPr id="127" name="テキスト ボックス 17"/>
          <p:cNvSpPr txBox="1">
            <a:spLocks noChangeArrowheads="1"/>
          </p:cNvSpPr>
          <p:nvPr/>
        </p:nvSpPr>
        <p:spPr bwMode="auto">
          <a:xfrm>
            <a:off x="6814074" y="4952002"/>
            <a:ext cx="19623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latin typeface="+mn-lt"/>
                <a:ea typeface="HGPｺﾞｼｯｸM" pitchFamily="50" charset="-128"/>
              </a:rPr>
              <a:t>大質量星、晩期型星</a:t>
            </a:r>
            <a:endParaRPr lang="en-US" altLang="ja-JP" sz="1600" dirty="0" smtClean="0">
              <a:latin typeface="+mn-lt"/>
              <a:ea typeface="HGPｺﾞｼｯｸM" pitchFamily="50" charset="-128"/>
            </a:endParaRPr>
          </a:p>
          <a:p>
            <a:r>
              <a:rPr lang="ja-JP" altLang="en-US" sz="1600" dirty="0" err="1" smtClean="0">
                <a:latin typeface="+mn-lt"/>
                <a:ea typeface="HGPｺﾞｼｯｸM" pitchFamily="50" charset="-128"/>
              </a:rPr>
              <a:t>での</a:t>
            </a:r>
            <a:r>
              <a:rPr lang="ja-JP" altLang="en-US" sz="1600" dirty="0" smtClean="0">
                <a:latin typeface="+mn-lt"/>
                <a:ea typeface="HGPｺﾞｼｯｸM" pitchFamily="50" charset="-128"/>
              </a:rPr>
              <a:t>ダスト生成</a:t>
            </a:r>
            <a:endParaRPr lang="en-US" altLang="ja-JP" sz="1600" dirty="0">
              <a:latin typeface="+mn-lt"/>
              <a:ea typeface="HGPｺﾞｼｯｸM" pitchFamily="50" charset="-128"/>
            </a:endParaRPr>
          </a:p>
        </p:txBody>
      </p:sp>
      <p:pic>
        <p:nvPicPr>
          <p:cNvPr id="129" name="Picture 5"/>
          <p:cNvPicPr>
            <a:picLocks noChangeAspect="1" noChangeArrowheads="1"/>
          </p:cNvPicPr>
          <p:nvPr/>
        </p:nvPicPr>
        <p:blipFill>
          <a:blip r:embed="rId5" cstate="print">
            <a:lum bright="-44000" contrast="51000"/>
          </a:blip>
          <a:srcRect l="7121" t="8023" r="22386" b="33218"/>
          <a:stretch>
            <a:fillRect/>
          </a:stretch>
        </p:blipFill>
        <p:spPr bwMode="auto">
          <a:xfrm>
            <a:off x="5089357" y="5693528"/>
            <a:ext cx="1600201" cy="9099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4" name="テキスト ボックス 17"/>
          <p:cNvSpPr txBox="1">
            <a:spLocks noChangeArrowheads="1"/>
          </p:cNvSpPr>
          <p:nvPr/>
        </p:nvSpPr>
        <p:spPr bwMode="auto">
          <a:xfrm>
            <a:off x="6814072" y="5974690"/>
            <a:ext cx="17764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latin typeface="+mn-lt"/>
                <a:ea typeface="HGPｺﾞｼｯｸM" pitchFamily="50" charset="-128"/>
              </a:rPr>
              <a:t>太陽系内天体での</a:t>
            </a:r>
            <a:endParaRPr lang="en-US" altLang="ja-JP" sz="1600" dirty="0" smtClean="0">
              <a:latin typeface="+mn-lt"/>
              <a:ea typeface="HGPｺﾞｼｯｸM" pitchFamily="50" charset="-128"/>
            </a:endParaRPr>
          </a:p>
          <a:p>
            <a:r>
              <a:rPr lang="ja-JP" altLang="en-US" sz="1600" dirty="0" smtClean="0">
                <a:latin typeface="+mn-lt"/>
                <a:ea typeface="HGPｺﾞｼｯｸM" pitchFamily="50" charset="-128"/>
              </a:rPr>
              <a:t>ダスト生成</a:t>
            </a:r>
            <a:endParaRPr lang="en-US" altLang="ja-JP" sz="1600" dirty="0">
              <a:latin typeface="+mn-lt"/>
              <a:ea typeface="HGPｺﾞｼｯｸM" pitchFamily="50" charset="-128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lum bright="-25000" contrast="24000"/>
          </a:blip>
          <a:srcRect l="22222" t="33524" r="22807" b="9987"/>
          <a:stretch>
            <a:fillRect/>
          </a:stretch>
        </p:blipFill>
        <p:spPr bwMode="auto">
          <a:xfrm>
            <a:off x="818149" y="3212688"/>
            <a:ext cx="1491916" cy="114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テキスト ボックス 17"/>
          <p:cNvSpPr txBox="1">
            <a:spLocks noChangeArrowheads="1"/>
          </p:cNvSpPr>
          <p:nvPr/>
        </p:nvSpPr>
        <p:spPr bwMode="auto">
          <a:xfrm>
            <a:off x="2358375" y="4045630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latin typeface="+mn-lt"/>
                <a:ea typeface="HGPｺﾞｼｯｸM" pitchFamily="50" charset="-128"/>
              </a:rPr>
              <a:t>大質量星形成</a:t>
            </a:r>
            <a:endParaRPr lang="en-US" altLang="ja-JP" sz="1600" dirty="0">
              <a:latin typeface="+mn-lt"/>
              <a:ea typeface="HGPｺﾞｼｯｸM" pitchFamily="50" charset="-128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184" y="4327023"/>
            <a:ext cx="1644816" cy="132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" name="テキスト ボックス 17"/>
          <p:cNvSpPr txBox="1">
            <a:spLocks noChangeArrowheads="1"/>
          </p:cNvSpPr>
          <p:nvPr/>
        </p:nvSpPr>
        <p:spPr bwMode="auto">
          <a:xfrm>
            <a:off x="2366395" y="4943985"/>
            <a:ext cx="16001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latin typeface="+mn-lt"/>
                <a:ea typeface="HGPｺﾞｼｯｸM" pitchFamily="50" charset="-128"/>
              </a:rPr>
              <a:t>遠赤外線ソース</a:t>
            </a:r>
            <a:endParaRPr lang="en-US" altLang="ja-JP" sz="1600" dirty="0" smtClean="0">
              <a:latin typeface="+mn-lt"/>
              <a:ea typeface="HGPｺﾞｼｯｸM" pitchFamily="50" charset="-128"/>
            </a:endParaRPr>
          </a:p>
          <a:p>
            <a:r>
              <a:rPr lang="ja-JP" altLang="en-US" sz="1600" dirty="0" smtClean="0">
                <a:latin typeface="+mn-lt"/>
                <a:ea typeface="HGPｺﾞｼｯｸM" pitchFamily="50" charset="-128"/>
              </a:rPr>
              <a:t>の高解像度観測</a:t>
            </a:r>
            <a:endParaRPr lang="en-US" altLang="ja-JP" sz="1600" dirty="0">
              <a:latin typeface="+mn-lt"/>
              <a:ea typeface="HGPｺﾞｼｯｸM" pitchFamily="50" charset="-128"/>
            </a:endParaRPr>
          </a:p>
        </p:txBody>
      </p:sp>
      <p:sp>
        <p:nvSpPr>
          <p:cNvPr id="138" name="テキスト ボックス 17"/>
          <p:cNvSpPr txBox="1">
            <a:spLocks noChangeArrowheads="1"/>
          </p:cNvSpPr>
          <p:nvPr/>
        </p:nvSpPr>
        <p:spPr bwMode="auto">
          <a:xfrm>
            <a:off x="2330302" y="6231363"/>
            <a:ext cx="1923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latin typeface="+mn-lt"/>
                <a:ea typeface="HGPｺﾞｼｯｸM" pitchFamily="50" charset="-128"/>
              </a:rPr>
              <a:t>赤外線ダーククラウド</a:t>
            </a:r>
            <a:endParaRPr lang="en-US" altLang="ja-JP" sz="1600" dirty="0">
              <a:latin typeface="+mn-lt"/>
              <a:ea typeface="HGPｺﾞｼｯｸM" pitchFamily="50" charset="-128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 cstate="print"/>
          <a:srcRect l="2571" t="3742" r="2571" b="3742"/>
          <a:stretch>
            <a:fillRect/>
          </a:stretch>
        </p:blipFill>
        <p:spPr bwMode="auto">
          <a:xfrm>
            <a:off x="924080" y="5715398"/>
            <a:ext cx="1328177" cy="89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円/楕円 33"/>
          <p:cNvSpPr/>
          <p:nvPr/>
        </p:nvSpPr>
        <p:spPr>
          <a:xfrm>
            <a:off x="681789" y="1006646"/>
            <a:ext cx="2430379" cy="2430379"/>
          </a:xfrm>
          <a:prstGeom prst="ellipse">
            <a:avLst/>
          </a:prstGeom>
          <a:gradFill>
            <a:gsLst>
              <a:gs pos="5000">
                <a:schemeClr val="bg1"/>
              </a:gs>
              <a:gs pos="58000">
                <a:srgbClr val="00B0F0"/>
              </a:gs>
              <a:gs pos="6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30μm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帯</a:t>
            </a:r>
            <a:endParaRPr kumimoji="1" lang="en-US" altLang="ja-JP" sz="2400" dirty="0" smtClean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の開拓</a:t>
            </a:r>
            <a:endParaRPr kumimoji="1" lang="en-US" altLang="ja-JP" sz="2400" dirty="0" smtClean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5943601" y="1034715"/>
            <a:ext cx="2430379" cy="2430379"/>
          </a:xfrm>
          <a:prstGeom prst="ellipse">
            <a:avLst/>
          </a:prstGeom>
          <a:gradFill>
            <a:gsLst>
              <a:gs pos="5000">
                <a:schemeClr val="bg1"/>
              </a:gs>
              <a:gs pos="58000">
                <a:srgbClr val="00B0F0"/>
              </a:gs>
              <a:gs pos="6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系統的</a:t>
            </a:r>
            <a:endParaRPr kumimoji="1" lang="en-US" altLang="ja-JP" sz="2400" dirty="0" smtClean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モニタ観測</a:t>
            </a:r>
            <a:endParaRPr kumimoji="1" lang="ja-JP" altLang="en-US" sz="2400" dirty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39" name="円/楕円 138"/>
          <p:cNvSpPr/>
          <p:nvPr/>
        </p:nvSpPr>
        <p:spPr>
          <a:xfrm>
            <a:off x="3288632" y="1038726"/>
            <a:ext cx="2430379" cy="2430379"/>
          </a:xfrm>
          <a:prstGeom prst="ellipse">
            <a:avLst/>
          </a:prstGeom>
          <a:gradFill>
            <a:gsLst>
              <a:gs pos="5000">
                <a:schemeClr val="bg1"/>
              </a:gs>
              <a:gs pos="58000">
                <a:srgbClr val="00B0F0"/>
              </a:gs>
              <a:gs pos="6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高感度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20μm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帯</a:t>
            </a:r>
            <a:endParaRPr kumimoji="1" lang="en-US" altLang="ja-JP" sz="2400" dirty="0" smtClean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latin typeface="HGPｺﾞｼｯｸM" pitchFamily="50" charset="-128"/>
                <a:ea typeface="HGPｺﾞｼｯｸM" pitchFamily="50" charset="-128"/>
              </a:rPr>
              <a:t>観測</a:t>
            </a:r>
            <a:endParaRPr kumimoji="1" lang="en-US" altLang="ja-JP" sz="2400" dirty="0" smtClean="0">
              <a:solidFill>
                <a:schemeClr val="tx1"/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Science with MIMIZUKU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745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755576" y="2276872"/>
            <a:ext cx="7408333" cy="3450696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2009/7/24</a:t>
            </a:r>
          </a:p>
          <a:p>
            <a:r>
              <a:rPr lang="en-US" altLang="ja-JP" sz="1800" dirty="0" smtClean="0"/>
              <a:t>34</a:t>
            </a:r>
            <a:r>
              <a:rPr lang="ja-JP" altLang="en-US" sz="1800" dirty="0" smtClean="0"/>
              <a:t>名参加</a:t>
            </a:r>
            <a:endParaRPr lang="en-US" altLang="ja-JP" sz="1800" dirty="0" smtClean="0"/>
          </a:p>
          <a:p>
            <a:r>
              <a:rPr lang="ja-JP" altLang="en-US" sz="1800" dirty="0" smtClean="0"/>
              <a:t>多くのサイエンス</a:t>
            </a:r>
            <a:endParaRPr lang="en-US" altLang="ja-JP" sz="1800" dirty="0"/>
          </a:p>
          <a:p>
            <a:pPr lvl="1"/>
            <a:r>
              <a:rPr lang="ja-JP" altLang="en-US" sz="1600" dirty="0" smtClean="0"/>
              <a:t>変光星分光撮像モニター</a:t>
            </a:r>
            <a:endParaRPr lang="en-US" altLang="ja-JP" sz="1600" dirty="0" smtClean="0"/>
          </a:p>
          <a:p>
            <a:pPr lvl="1"/>
            <a:r>
              <a:rPr lang="ja-JP" altLang="en-US" sz="1600" dirty="0"/>
              <a:t>銀河中心の</a:t>
            </a:r>
            <a:r>
              <a:rPr lang="ja-JP" altLang="en-US" sz="1600" dirty="0" smtClean="0"/>
              <a:t>ミラ型変光星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分子光球</a:t>
            </a:r>
            <a:endParaRPr lang="en-US" altLang="ja-JP" sz="1600" dirty="0"/>
          </a:p>
          <a:p>
            <a:pPr lvl="1"/>
            <a:r>
              <a:rPr lang="ja-JP" altLang="en-US" sz="1600" dirty="0" smtClean="0"/>
              <a:t>大質量星形成</a:t>
            </a:r>
            <a:endParaRPr lang="en-US" altLang="ja-JP" sz="1600" dirty="0"/>
          </a:p>
          <a:p>
            <a:pPr lvl="1"/>
            <a:r>
              <a:rPr lang="ja-JP" altLang="en-US" sz="1600" dirty="0" smtClean="0"/>
              <a:t>太陽系小天体、彗星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惑星磁気圏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CDM</a:t>
            </a:r>
            <a:r>
              <a:rPr lang="ja-JP" altLang="en-US" sz="1600" dirty="0" smtClean="0"/>
              <a:t>サブハロ質量測定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Dusty AGN</a:t>
            </a:r>
          </a:p>
          <a:p>
            <a:pPr lvl="1"/>
            <a:r>
              <a:rPr lang="en-US" altLang="ja-JP" sz="1600" dirty="0" smtClean="0"/>
              <a:t>ALMA/</a:t>
            </a:r>
            <a:r>
              <a:rPr lang="en-US" altLang="ja-JP" sz="1600" dirty="0" err="1" smtClean="0"/>
              <a:t>ASte</a:t>
            </a:r>
            <a:r>
              <a:rPr lang="ja-JP" altLang="en-US" sz="1600" dirty="0" smtClean="0"/>
              <a:t>との連携</a:t>
            </a:r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サイエンス検討</a:t>
            </a:r>
            <a:r>
              <a:rPr lang="ja-JP" altLang="en-US" dirty="0"/>
              <a:t>ワークショップ</a:t>
            </a:r>
            <a:endParaRPr kumimoji="1" lang="ja-JP" altLang="en-US" dirty="0"/>
          </a:p>
        </p:txBody>
      </p:sp>
      <p:pic>
        <p:nvPicPr>
          <p:cNvPr id="4098" name="Picture 2" descr="http://www.ioa.s.u-tokyo.ac.jp/TAO/news/20090724/2009072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34934"/>
            <a:ext cx="5364088" cy="40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1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P102030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5400000">
            <a:off x="3329247" y="3536011"/>
            <a:ext cx="3707712" cy="278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11" b="93418" l="20893" r="69881"/>
                    </a14:imgEffect>
                  </a14:imgLayer>
                </a14:imgProps>
              </a:ext>
            </a:extLst>
          </a:blip>
          <a:srcRect l="20495" t="9275" r="30499" b="6550"/>
          <a:stretch>
            <a:fillRect/>
          </a:stretch>
        </p:blipFill>
        <p:spPr bwMode="auto">
          <a:xfrm>
            <a:off x="-36512" y="1945747"/>
            <a:ext cx="2736304" cy="284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2728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MIMIZUKU</a:t>
            </a:r>
            <a:br>
              <a:rPr kumimoji="1" lang="en-US" altLang="ja-JP" sz="3600" dirty="0" smtClean="0"/>
            </a:br>
            <a:r>
              <a:rPr kumimoji="1" lang="en-US" altLang="ja-JP" sz="3600" dirty="0" smtClean="0"/>
              <a:t>Manufacturing Underway</a:t>
            </a:r>
            <a:endParaRPr kumimoji="1" lang="ja-JP" altLang="en-US" sz="3600" dirty="0"/>
          </a:p>
        </p:txBody>
      </p:sp>
      <p:pic>
        <p:nvPicPr>
          <p:cNvPr id="30" name="Picture 6" descr="http://www.ioa.s.u-tokyo.ac.jp/TAO/mimizuku/pub/index.php?plugin=attach&amp;refer=TopPage&amp;openfile=mimizuku-photo2.jpg"/>
          <p:cNvPicPr>
            <a:picLocks noChangeAspect="1" noChangeArrowheads="1"/>
          </p:cNvPicPr>
          <p:nvPr/>
        </p:nvPicPr>
        <p:blipFill rotWithShape="1">
          <a:blip r:embed="rId6" cstate="print"/>
          <a:srcRect b="11266"/>
          <a:stretch/>
        </p:blipFill>
        <p:spPr bwMode="auto">
          <a:xfrm>
            <a:off x="1331640" y="3625856"/>
            <a:ext cx="2232248" cy="2611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直線矢印コネクタ 30"/>
          <p:cNvCxnSpPr/>
          <p:nvPr/>
        </p:nvCxnSpPr>
        <p:spPr>
          <a:xfrm flipH="1">
            <a:off x="2843808" y="4835920"/>
            <a:ext cx="1139780" cy="18096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 flipV="1">
            <a:off x="1560012" y="2949640"/>
            <a:ext cx="779740" cy="98341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2" descr="http://www.ioa.s.u-tokyo.ac.jp/TAO/mimizuku/wiki/index.php?plugin=attach&amp;refer=%E5%AE%9F%E9%A8%93%2F%E7%B4%8D%E5%85%A5%2FSHI201105&amp;openfile=IMGP03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25633" r="23156" b="13361"/>
          <a:stretch/>
        </p:blipFill>
        <p:spPr bwMode="auto">
          <a:xfrm>
            <a:off x="6702050" y="3163000"/>
            <a:ext cx="1315692" cy="113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22969" r="70549" b="60919"/>
          <a:stretch/>
        </p:blipFill>
        <p:spPr bwMode="auto">
          <a:xfrm>
            <a:off x="7413655" y="4365104"/>
            <a:ext cx="1460245" cy="113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8" t="35163" r="12287" b="32843"/>
          <a:stretch/>
        </p:blipFill>
        <p:spPr bwMode="auto">
          <a:xfrm>
            <a:off x="6711714" y="5678834"/>
            <a:ext cx="1364026" cy="107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G:\DCIM\102SPORT\102_004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7" r="21354"/>
          <a:stretch/>
        </p:blipFill>
        <p:spPr bwMode="auto">
          <a:xfrm>
            <a:off x="4678229" y="1393482"/>
            <a:ext cx="2405347" cy="155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直線矢印コネクタ 22"/>
          <p:cNvCxnSpPr/>
          <p:nvPr/>
        </p:nvCxnSpPr>
        <p:spPr>
          <a:xfrm flipH="1">
            <a:off x="1817077" y="2115223"/>
            <a:ext cx="3186971" cy="377673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133710" y="2615968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Field Stacker Unit</a:t>
            </a:r>
            <a:endParaRPr kumimoji="1" lang="ja-JP" altLang="en-US" sz="12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075740" y="3573016"/>
            <a:ext cx="10166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CVD diamond </a:t>
            </a:r>
          </a:p>
          <a:p>
            <a:r>
              <a:rPr lang="en-US" altLang="ja-JP" sz="1100" dirty="0"/>
              <a:t> </a:t>
            </a:r>
            <a:r>
              <a:rPr kumimoji="1" lang="en-US" altLang="ja-JP" sz="1100" dirty="0" smtClean="0"/>
              <a:t>window </a:t>
            </a:r>
          </a:p>
          <a:p>
            <a:r>
              <a:rPr kumimoji="1" lang="en-US" altLang="ja-JP" sz="1100" dirty="0" smtClean="0"/>
              <a:t>(φ70mm)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759609" y="5210104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Si </a:t>
            </a:r>
            <a:r>
              <a:rPr lang="en-US" altLang="ja-JP" sz="1100" dirty="0" err="1" smtClean="0"/>
              <a:t>grism</a:t>
            </a:r>
            <a:endParaRPr lang="en-US" altLang="ja-JP" sz="1100" dirty="0" smtClean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143777" y="6344145"/>
            <a:ext cx="827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Mesh filter</a:t>
            </a:r>
          </a:p>
          <a:p>
            <a:r>
              <a:rPr lang="en-US" altLang="ja-JP" sz="1100" dirty="0" smtClean="0"/>
              <a:t>for 30um</a:t>
            </a:r>
            <a:endParaRPr kumimoji="1" lang="en-US" altLang="ja-JP" sz="1100" dirty="0" smtClean="0"/>
          </a:p>
        </p:txBody>
      </p:sp>
      <p:cxnSp>
        <p:nvCxnSpPr>
          <p:cNvPr id="44" name="直線矢印コネクタ 43"/>
          <p:cNvCxnSpPr/>
          <p:nvPr/>
        </p:nvCxnSpPr>
        <p:spPr>
          <a:xfrm flipH="1" flipV="1">
            <a:off x="6012160" y="2204864"/>
            <a:ext cx="936105" cy="1164879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H="1">
            <a:off x="5255060" y="4725144"/>
            <a:ext cx="2138667" cy="103656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>
            <a:off x="5255060" y="5914106"/>
            <a:ext cx="1504549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5500469" y="6414093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solidFill>
                  <a:schemeClr val="bg1">
                    <a:lumMod val="95000"/>
                  </a:schemeClr>
                </a:solidFill>
              </a:rPr>
              <a:t>Cold Optics</a:t>
            </a:r>
          </a:p>
        </p:txBody>
      </p:sp>
      <p:pic>
        <p:nvPicPr>
          <p:cNvPr id="54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9187" r="32112" b="64423"/>
          <a:stretch/>
        </p:blipFill>
        <p:spPr bwMode="auto">
          <a:xfrm>
            <a:off x="0" y="6300297"/>
            <a:ext cx="1850129" cy="55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0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110531-5_L.jpg (1041×155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4582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36512" y="6334780"/>
            <a:ext cx="85234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Delivered Dewar Jacket to </a:t>
            </a:r>
            <a:r>
              <a:rPr kumimoji="1" lang="en-US" altLang="ja-JP" sz="2800" dirty="0" err="1" smtClean="0"/>
              <a:t>Mitaka</a:t>
            </a:r>
            <a:r>
              <a:rPr kumimoji="1" lang="en-US" altLang="ja-JP" sz="2800" dirty="0" smtClean="0"/>
              <a:t> New Building (2011/6)</a:t>
            </a:r>
            <a:endParaRPr kumimoji="1" lang="ja-JP" altLang="en-US" sz="2800" dirty="0"/>
          </a:p>
        </p:txBody>
      </p:sp>
      <p:pic>
        <p:nvPicPr>
          <p:cNvPr id="2052" name="Picture 4" descr="http://www.ioa.s.u-tokyo.ac.jp/TAO/news/20110531/20110531-6_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87" y="-33585"/>
            <a:ext cx="4255114" cy="63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683568" y="2492896"/>
            <a:ext cx="7776864" cy="4104456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TAO 6.5m not available before 2016</a:t>
            </a:r>
          </a:p>
          <a:p>
            <a:r>
              <a:rPr kumimoji="1" lang="en-US" altLang="ja-JP" dirty="0" smtClean="0"/>
              <a:t>First science with </a:t>
            </a:r>
            <a:r>
              <a:rPr kumimoji="1" lang="en-US" altLang="ja-JP" dirty="0" smtClean="0"/>
              <a:t>Subaru (2013 or 2014?)</a:t>
            </a:r>
          </a:p>
          <a:p>
            <a:r>
              <a:rPr lang="en-US" altLang="ja-JP" dirty="0" smtClean="0"/>
              <a:t>Will be Opened as PI Instruments</a:t>
            </a:r>
            <a:endParaRPr kumimoji="1" lang="en-US" altLang="ja-JP" dirty="0" smtClean="0"/>
          </a:p>
          <a:p>
            <a:r>
              <a:rPr lang="en-US" altLang="ja-JP" dirty="0" smtClean="0"/>
              <a:t>SWIMS</a:t>
            </a:r>
          </a:p>
          <a:p>
            <a:pPr lvl="1"/>
            <a:r>
              <a:rPr lang="en-US" altLang="ja-JP" dirty="0" smtClean="0"/>
              <a:t>Collimator design optimized for Subaru</a:t>
            </a:r>
            <a:br>
              <a:rPr lang="en-US" altLang="ja-JP" dirty="0" smtClean="0"/>
            </a:br>
            <a:r>
              <a:rPr lang="en-US" altLang="ja-JP" sz="2000" dirty="0" smtClean="0"/>
              <a:t>(Re-optimized to TAO by changing the collimator unit)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FoV</a:t>
            </a:r>
            <a:r>
              <a:rPr lang="en-US" altLang="ja-JP" dirty="0" smtClean="0"/>
              <a:t> </a:t>
            </a:r>
            <a:r>
              <a:rPr lang="en-US" altLang="ja-JP" dirty="0"/>
              <a:t>of 6.6’ x 3.3</a:t>
            </a:r>
            <a:r>
              <a:rPr lang="en-US" altLang="ja-JP" dirty="0" smtClean="0"/>
              <a:t>’  (</a:t>
            </a:r>
            <a:r>
              <a:rPr lang="en-US" altLang="ja-JP" dirty="0"/>
              <a:t>MOIRCS : 7’x4</a:t>
            </a:r>
            <a:r>
              <a:rPr lang="en-US" altLang="ja-JP" dirty="0" smtClean="0"/>
              <a:t>’)</a:t>
            </a:r>
          </a:p>
          <a:p>
            <a:pPr lvl="1"/>
            <a:r>
              <a:rPr lang="en-US" altLang="ja-JP" dirty="0" smtClean="0"/>
              <a:t>0.10”/pix</a:t>
            </a:r>
            <a:endParaRPr lang="en-US" altLang="ja-JP" dirty="0"/>
          </a:p>
          <a:p>
            <a:r>
              <a:rPr lang="en-US" altLang="ja-JP" dirty="0" smtClean="0"/>
              <a:t>MIMIZUKU</a:t>
            </a:r>
          </a:p>
          <a:p>
            <a:pPr lvl="1"/>
            <a:r>
              <a:rPr lang="en-US" altLang="ja-JP" dirty="0" smtClean="0"/>
              <a:t>NIR / MIR-S channels can be used at Subaru</a:t>
            </a:r>
            <a:endParaRPr lang="en-US" altLang="ja-JP" dirty="0"/>
          </a:p>
          <a:p>
            <a:pPr lvl="1"/>
            <a:r>
              <a:rPr lang="en-US" altLang="ja-JP" dirty="0" smtClean="0"/>
              <a:t>Monitoring capability </a:t>
            </a:r>
            <a:endParaRPr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endParaRPr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SWIMS / MIMIZUKU on Subaru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532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お願い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ja-JP" altLang="en-US" dirty="0" smtClean="0"/>
              <a:t>光赤天連運営委員選挙してます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今週</a:t>
            </a:r>
            <a:r>
              <a:rPr lang="ja-JP" altLang="en-US" dirty="0" smtClean="0"/>
              <a:t>末締切！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まだ</a:t>
            </a:r>
            <a:r>
              <a:rPr kumimoji="1" lang="ja-JP" altLang="en-US" dirty="0" smtClean="0"/>
              <a:t>１</a:t>
            </a:r>
            <a:r>
              <a:rPr lang="ja-JP" altLang="en-US" dirty="0"/>
              <a:t>６</a:t>
            </a:r>
            <a:r>
              <a:rPr kumimoji="1" lang="ja-JP" altLang="en-US" dirty="0" smtClean="0"/>
              <a:t>人</a:t>
            </a:r>
            <a:r>
              <a:rPr kumimoji="1" lang="ja-JP" altLang="en-US" dirty="0" smtClean="0"/>
              <a:t>からしか投票がありません！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今すぐ投票を！</a:t>
            </a:r>
            <a:endParaRPr lang="en-US" altLang="ja-JP" dirty="0" smtClean="0"/>
          </a:p>
          <a:p>
            <a:r>
              <a:rPr kumimoji="1" lang="ja-JP" altLang="en-US" dirty="0"/>
              <a:t>光</a:t>
            </a:r>
            <a:r>
              <a:rPr kumimoji="1" lang="ja-JP" altLang="en-US" dirty="0" smtClean="0"/>
              <a:t>赤天連会費徴収してます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今週</a:t>
            </a:r>
            <a:r>
              <a:rPr lang="ja-JP" altLang="en-US" dirty="0" smtClean="0"/>
              <a:t>いっぱい、現金徴収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あるいは郵便振替で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\1k/</a:t>
            </a:r>
            <a:r>
              <a:rPr lang="en-US" altLang="ja-JP" dirty="0" err="1" smtClean="0"/>
              <a:t>yr</a:t>
            </a:r>
            <a:endParaRPr lang="en-US" altLang="ja-JP" dirty="0" smtClean="0"/>
          </a:p>
          <a:p>
            <a:r>
              <a:rPr lang="ja-JP" altLang="en-US" dirty="0"/>
              <a:t>天文</a:t>
            </a:r>
            <a:r>
              <a:rPr lang="ja-JP" altLang="en-US" dirty="0" smtClean="0"/>
              <a:t>学会秋季総会の事前投票を！</a:t>
            </a:r>
            <a:endParaRPr lang="en-US" altLang="ja-JP" dirty="0" smtClean="0"/>
          </a:p>
          <a:p>
            <a:pPr lvl="1"/>
            <a:r>
              <a:rPr lang="ja-JP" altLang="en-US" dirty="0"/>
              <a:t>天文</a:t>
            </a:r>
            <a:r>
              <a:rPr lang="ja-JP" altLang="en-US" dirty="0" smtClean="0"/>
              <a:t>月報の折り込みハガキ</a:t>
            </a:r>
            <a:r>
              <a:rPr lang="ja-JP" altLang="en-US" dirty="0" smtClean="0"/>
              <a:t>で</a:t>
            </a:r>
            <a:endParaRPr lang="en-US" altLang="ja-JP" dirty="0" smtClean="0"/>
          </a:p>
          <a:p>
            <a:pPr lvl="1"/>
            <a:r>
              <a:rPr lang="ja-JP" altLang="en-US" dirty="0"/>
              <a:t>月曜日時点</a:t>
            </a:r>
            <a:r>
              <a:rPr lang="ja-JP" altLang="en-US" dirty="0" smtClean="0"/>
              <a:t>で２０２票（まだ足りない！）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675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TAO 6.5m</a:t>
            </a:r>
            <a:r>
              <a:rPr kumimoji="1" lang="ja-JP" altLang="en-US" dirty="0" smtClean="0"/>
              <a:t>望遠鏡の２観測装置を開発している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SWIMS(NIR)</a:t>
            </a:r>
          </a:p>
          <a:p>
            <a:pPr lvl="1"/>
            <a:r>
              <a:rPr kumimoji="1" lang="en-US" altLang="ja-JP" dirty="0" smtClean="0"/>
              <a:t>MIMIZUKU(MIR)</a:t>
            </a:r>
          </a:p>
          <a:p>
            <a:r>
              <a:rPr lang="en-US" altLang="ja-JP" dirty="0"/>
              <a:t>2013</a:t>
            </a:r>
            <a:r>
              <a:rPr lang="ja-JP" altLang="en-US" dirty="0" smtClean="0"/>
              <a:t>年を目標にすばるでのサイエンス観測を始めたい</a:t>
            </a:r>
            <a:endParaRPr lang="en-US" altLang="ja-JP" dirty="0"/>
          </a:p>
          <a:p>
            <a:pPr lvl="1"/>
            <a:r>
              <a:rPr lang="en-US" altLang="ja-JP" dirty="0" smtClean="0"/>
              <a:t>PI</a:t>
            </a:r>
            <a:r>
              <a:rPr lang="ja-JP" altLang="en-US" dirty="0" smtClean="0"/>
              <a:t>共同利用へ供する予定</a:t>
            </a:r>
            <a:endParaRPr lang="en-US" altLang="ja-JP" dirty="0" smtClean="0"/>
          </a:p>
          <a:p>
            <a:r>
              <a:rPr kumimoji="1" lang="ja-JP" altLang="en-US" dirty="0"/>
              <a:t>サイエンス検討</a:t>
            </a:r>
            <a:r>
              <a:rPr kumimoji="1" lang="ja-JP" altLang="en-US" dirty="0" smtClean="0"/>
              <a:t>を進めている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pPr marL="0" indent="0" algn="ctr">
              <a:buNone/>
            </a:pPr>
            <a:r>
              <a:rPr kumimoji="1" lang="ja-JP" altLang="en-US" sz="2800" dirty="0" smtClean="0">
                <a:solidFill>
                  <a:srgbClr val="FF0000"/>
                </a:solidFill>
              </a:rPr>
              <a:t>興味のある方はぜひご連絡を！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31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54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697590"/>
              </p:ext>
            </p:extLst>
          </p:nvPr>
        </p:nvGraphicFramePr>
        <p:xfrm>
          <a:off x="179512" y="2039707"/>
          <a:ext cx="8856983" cy="4401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398"/>
                <a:gridCol w="613175"/>
                <a:gridCol w="613175"/>
                <a:gridCol w="613175"/>
                <a:gridCol w="613175"/>
                <a:gridCol w="613175"/>
                <a:gridCol w="613175"/>
                <a:gridCol w="613175"/>
                <a:gridCol w="613180"/>
                <a:gridCol w="613180"/>
              </a:tblGrid>
              <a:tr h="3780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Items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2009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2010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2011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2012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2013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2014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2015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2016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2017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6.5-m</a:t>
                      </a:r>
                      <a:r>
                        <a:rPr kumimoji="1" lang="en-US" altLang="ja-JP" b="1" baseline="0" dirty="0" smtClean="0"/>
                        <a:t> telescope</a:t>
                      </a:r>
                    </a:p>
                    <a:p>
                      <a:r>
                        <a:rPr kumimoji="1" lang="en-US" altLang="ja-JP" baseline="0" dirty="0" smtClean="0"/>
                        <a:t>     Detailed design</a:t>
                      </a:r>
                    </a:p>
                    <a:p>
                      <a:r>
                        <a:rPr kumimoji="1" lang="en-US" altLang="ja-JP" baseline="0" dirty="0" smtClean="0"/>
                        <a:t>     Primary</a:t>
                      </a:r>
                    </a:p>
                    <a:p>
                      <a:r>
                        <a:rPr kumimoji="1" lang="en-US" altLang="ja-JP" baseline="0" dirty="0" smtClean="0"/>
                        <a:t>     Enclosure, telescope structure</a:t>
                      </a:r>
                    </a:p>
                    <a:p>
                      <a:r>
                        <a:rPr kumimoji="1" lang="en-US" altLang="ja-JP" baseline="0" dirty="0" smtClean="0"/>
                        <a:t>     Road and ground activities</a:t>
                      </a:r>
                    </a:p>
                    <a:p>
                      <a:r>
                        <a:rPr kumimoji="1" lang="en-US" altLang="ja-JP" baseline="0" dirty="0" smtClean="0"/>
                        <a:t>     Enclosure installation</a:t>
                      </a:r>
                    </a:p>
                    <a:p>
                      <a:r>
                        <a:rPr kumimoji="1" lang="en-US" altLang="ja-JP" baseline="0" dirty="0" smtClean="0"/>
                        <a:t>     6.5-m telescope installation</a:t>
                      </a:r>
                    </a:p>
                    <a:p>
                      <a:r>
                        <a:rPr kumimoji="1" lang="en-US" altLang="ja-JP" baseline="0" dirty="0" smtClean="0"/>
                        <a:t>     6.5-m telescope operation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8042">
                <a:tc>
                  <a:txBody>
                    <a:bodyPr/>
                    <a:lstStyle/>
                    <a:p>
                      <a:r>
                        <a:rPr kumimoji="1" lang="en-US" altLang="ja-JP" b="1" baseline="0" dirty="0" smtClean="0"/>
                        <a:t>1</a:t>
                      </a:r>
                      <a:r>
                        <a:rPr kumimoji="1" lang="en-US" altLang="ja-JP" b="1" baseline="30000" dirty="0" smtClean="0"/>
                        <a:t>st</a:t>
                      </a:r>
                      <a:r>
                        <a:rPr kumimoji="1" lang="en-US" altLang="ja-JP" b="1" baseline="0" dirty="0" smtClean="0"/>
                        <a:t> generation instruments</a:t>
                      </a:r>
                    </a:p>
                    <a:p>
                      <a:r>
                        <a:rPr kumimoji="1" lang="en-US" altLang="ja-JP" baseline="0" dirty="0" smtClean="0"/>
                        <a:t>     Detailed design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     Assemble,</a:t>
                      </a:r>
                      <a:r>
                        <a:rPr kumimoji="1" lang="en-US" altLang="ja-JP" baseline="0" dirty="0" smtClean="0"/>
                        <a:t> laboratory tests</a:t>
                      </a:r>
                    </a:p>
                    <a:p>
                      <a:r>
                        <a:rPr kumimoji="1" lang="en-US" altLang="ja-JP" baseline="0" dirty="0" smtClean="0"/>
                        <a:t>     test observations at Subaru</a:t>
                      </a:r>
                    </a:p>
                    <a:p>
                      <a:r>
                        <a:rPr kumimoji="1" lang="en-US" altLang="ja-JP" baseline="0" dirty="0" smtClean="0"/>
                        <a:t>     Observations at TAO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smtClean="0"/>
                        <a:t>6.5m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5148168" y="2898659"/>
            <a:ext cx="936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580440" y="3162807"/>
            <a:ext cx="2952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976296" y="3450839"/>
            <a:ext cx="1260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597368" y="3738871"/>
            <a:ext cx="792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398600" y="4026903"/>
            <a:ext cx="288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7694784" y="4278951"/>
            <a:ext cx="1197696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8676544" y="4566983"/>
            <a:ext cx="359952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3780084" y="5215055"/>
            <a:ext cx="963364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752176" y="5467063"/>
            <a:ext cx="1331992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6093312" y="5719111"/>
            <a:ext cx="220032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?? TBD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??</a:t>
            </a:r>
            <a:endParaRPr lang="ja-JP" altLang="en-US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11" b="93418" l="20893" r="69881"/>
                    </a14:imgEffect>
                  </a14:imgLayer>
                </a14:imgProps>
              </a:ext>
            </a:extLst>
          </a:blip>
          <a:srcRect l="20495" t="9275" r="30499" b="6550"/>
          <a:stretch>
            <a:fillRect/>
          </a:stretch>
        </p:blipFill>
        <p:spPr bwMode="auto">
          <a:xfrm>
            <a:off x="7687274" y="4945168"/>
            <a:ext cx="918600" cy="95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図 50" descr="tao-g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8" b="98686" l="25155" r="65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37" r="32058"/>
          <a:stretch/>
        </p:blipFill>
        <p:spPr bwMode="auto">
          <a:xfrm>
            <a:off x="3571653" y="2708920"/>
            <a:ext cx="1072355" cy="171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8342880" y="6051511"/>
            <a:ext cx="693616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 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4" b="97515" l="3439" r="97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92" y="5577677"/>
            <a:ext cx="1008112" cy="94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線コネクタ 24"/>
          <p:cNvCxnSpPr/>
          <p:nvPr/>
        </p:nvCxnSpPr>
        <p:spPr>
          <a:xfrm flipH="1">
            <a:off x="5148064" y="2420888"/>
            <a:ext cx="104" cy="4038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690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27584" y="2474892"/>
            <a:ext cx="7408333" cy="2193107"/>
          </a:xfrm>
        </p:spPr>
        <p:txBody>
          <a:bodyPr>
            <a:normAutofit/>
          </a:bodyPr>
          <a:lstStyle/>
          <a:p>
            <a:r>
              <a:rPr lang="en-US" altLang="ja-JP" dirty="0"/>
              <a:t>P</a:t>
            </a:r>
            <a:r>
              <a:rPr lang="en-US" altLang="ja-JP" dirty="0" smtClean="0"/>
              <a:t>hotometric nights &gt; 60%, / usable &gt;80% (Miyata+08)</a:t>
            </a:r>
          </a:p>
          <a:p>
            <a:r>
              <a:rPr lang="en-US" altLang="ja-JP" dirty="0" smtClean="0"/>
              <a:t>Median Seeing 0.7”</a:t>
            </a:r>
            <a:r>
              <a:rPr lang="ja-JP" altLang="en-US" dirty="0" smtClean="0"/>
              <a:t>台</a:t>
            </a:r>
            <a:r>
              <a:rPr lang="en-US" altLang="ja-JP" dirty="0" smtClean="0"/>
              <a:t>  @ Ks-band</a:t>
            </a:r>
          </a:p>
          <a:p>
            <a:r>
              <a:rPr lang="ja-JP" altLang="en-US" dirty="0" smtClean="0"/>
              <a:t>高地</a:t>
            </a:r>
            <a:r>
              <a:rPr kumimoji="1" lang="en-US" altLang="ja-JP" dirty="0" smtClean="0"/>
              <a:t> (5640m/&lt;0.5atm) </a:t>
            </a:r>
            <a:r>
              <a:rPr lang="ja-JP" altLang="en-US" dirty="0" smtClean="0"/>
              <a:t>で観測している </a:t>
            </a:r>
            <a:r>
              <a:rPr lang="en-US" altLang="ja-JP" dirty="0" smtClean="0"/>
              <a:t>(</a:t>
            </a:r>
            <a:r>
              <a:rPr kumimoji="1" lang="en-US" altLang="ja-JP" dirty="0" smtClean="0"/>
              <a:t>PWV 0.5mm) </a:t>
            </a:r>
            <a:r>
              <a:rPr kumimoji="1" lang="ja-JP" altLang="en-US" dirty="0" smtClean="0"/>
              <a:t>ため、高い赤外線透過率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Advantage of Co. </a:t>
            </a:r>
            <a:r>
              <a:rPr kumimoji="1" lang="en-US" altLang="ja-JP" dirty="0" err="1" smtClean="0"/>
              <a:t>Chajnantor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83100" y="5903893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Excellent observational condition </a:t>
            </a:r>
            <a:r>
              <a:rPr lang="en-US" altLang="ja-JP" sz="2800" dirty="0" smtClean="0">
                <a:solidFill>
                  <a:srgbClr val="FF0000"/>
                </a:solidFill>
                <a:latin typeface="+mj-lt"/>
              </a:rPr>
              <a:t>in</a:t>
            </a:r>
          </a:p>
          <a:p>
            <a:pPr algn="ctr"/>
            <a:r>
              <a:rPr lang="en-US" altLang="ja-JP" sz="2800" dirty="0" smtClean="0">
                <a:solidFill>
                  <a:srgbClr val="FF0000"/>
                </a:solidFill>
                <a:latin typeface="+mj-lt"/>
              </a:rPr>
              <a:t>both 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NIR(1-2.5mm) and MIR (5-40mm)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11267" y="4437112"/>
            <a:ext cx="8024274" cy="1329730"/>
            <a:chOff x="111267" y="4437112"/>
            <a:chExt cx="8024274" cy="1329730"/>
          </a:xfrm>
        </p:grpSpPr>
        <p:pic>
          <p:nvPicPr>
            <p:cNvPr id="5" name="図 10" descr="trans_56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22"/>
            <a:stretch>
              <a:fillRect/>
            </a:stretch>
          </p:blipFill>
          <p:spPr bwMode="auto">
            <a:xfrm>
              <a:off x="1115616" y="4437112"/>
              <a:ext cx="7019925" cy="1329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111267" y="4725144"/>
              <a:ext cx="15766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Atmospheric</a:t>
              </a:r>
            </a:p>
            <a:p>
              <a:r>
                <a:rPr lang="en-US" altLang="ja-JP" dirty="0" smtClean="0"/>
                <a:t>Transmittance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45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93" descr="TAO65_全体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14700" r="26596" b="13901"/>
          <a:stretch>
            <a:fillRect/>
          </a:stretch>
        </p:blipFill>
        <p:spPr bwMode="auto">
          <a:xfrm>
            <a:off x="5878016" y="2804831"/>
            <a:ext cx="3123955" cy="393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TAO 6.5m Telescope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67544" y="2082276"/>
            <a:ext cx="7408333" cy="4083028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 smtClean="0"/>
              <a:t>最も赤外線観測に適した望遠鏡</a:t>
            </a:r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望遠鏡の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最終</a:t>
            </a:r>
            <a:r>
              <a:rPr lang="en-US" altLang="ja-JP" dirty="0" smtClean="0"/>
              <a:t>F</a:t>
            </a:r>
          </a:p>
          <a:p>
            <a:pPr lvl="1"/>
            <a:r>
              <a:rPr lang="ja-JP" altLang="en-US" dirty="0" smtClean="0"/>
              <a:t>カセグレンインターフェース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はすばると同じ。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</a:t>
            </a:r>
            <a:r>
              <a:rPr lang="ja-JP" altLang="en-US" dirty="0" smtClean="0">
                <a:solidFill>
                  <a:srgbClr val="FF0000"/>
                </a:solidFill>
              </a:rPr>
              <a:t>⇒すばると観測</a:t>
            </a:r>
            <a:r>
              <a:rPr lang="ja-JP" altLang="en-US" dirty="0" smtClean="0">
                <a:solidFill>
                  <a:srgbClr val="FF0000"/>
                </a:solidFill>
              </a:rPr>
              <a:t>装置を共有</a:t>
            </a:r>
            <a:r>
              <a:rPr lang="ja-JP" altLang="en-US" dirty="0">
                <a:solidFill>
                  <a:srgbClr val="FF0000"/>
                </a:solidFill>
              </a:rPr>
              <a:t>できる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3153" y="2455728"/>
            <a:ext cx="490506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Telescope type 	: </a:t>
            </a:r>
            <a:r>
              <a:rPr lang="en-US" altLang="ja-JP" dirty="0" err="1" smtClean="0"/>
              <a:t>Cassegrain</a:t>
            </a:r>
            <a:r>
              <a:rPr lang="en-US" altLang="ja-JP" dirty="0" smtClean="0"/>
              <a:t> / Ritchey-Chretien</a:t>
            </a:r>
          </a:p>
          <a:p>
            <a:r>
              <a:rPr lang="en-US" altLang="ja-JP" dirty="0" smtClean="0"/>
              <a:t>Primary diameter	: 6,500 mm</a:t>
            </a:r>
          </a:p>
          <a:p>
            <a:r>
              <a:rPr lang="en-US" altLang="ja-JP" dirty="0" smtClean="0"/>
              <a:t>Final focal ratio	: 12.2</a:t>
            </a:r>
          </a:p>
          <a:p>
            <a:r>
              <a:rPr lang="en-US" altLang="ja-JP" dirty="0" smtClean="0"/>
              <a:t>Foci		: </a:t>
            </a:r>
            <a:r>
              <a:rPr lang="en-US" altLang="ja-JP" dirty="0" err="1" smtClean="0"/>
              <a:t>Cassegrain</a:t>
            </a:r>
            <a:r>
              <a:rPr lang="en-US" altLang="ja-JP" dirty="0" smtClean="0"/>
              <a:t> + 2 </a:t>
            </a:r>
            <a:r>
              <a:rPr lang="en-US" altLang="ja-JP" dirty="0" err="1" smtClean="0"/>
              <a:t>Nasmyth</a:t>
            </a:r>
            <a:endParaRPr lang="en-US" altLang="ja-JP" dirty="0" smtClean="0"/>
          </a:p>
          <a:p>
            <a:r>
              <a:rPr lang="en-US" altLang="ja-JP" dirty="0" smtClean="0"/>
              <a:t>Field of view	: φ25 </a:t>
            </a:r>
            <a:r>
              <a:rPr lang="en-US" altLang="ja-JP" dirty="0" err="1" smtClean="0"/>
              <a:t>arcmin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241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MIMIZUKU Science Targets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872067" y="1562480"/>
            <a:ext cx="7408333" cy="3450696"/>
          </a:xfrm>
        </p:spPr>
        <p:txBody>
          <a:bodyPr/>
          <a:lstStyle/>
          <a:p>
            <a:r>
              <a:rPr kumimoji="1" lang="en-US" altLang="ja-JP" dirty="0" smtClean="0"/>
              <a:t>The highest spatial resolution at 30um</a:t>
            </a:r>
            <a:br>
              <a:rPr kumimoji="1" lang="en-US" altLang="ja-JP" dirty="0" smtClean="0"/>
            </a:br>
            <a:r>
              <a:rPr kumimoji="1" lang="ja-JP" altLang="en-US" dirty="0" smtClean="0"/>
              <a:t>⇒ </a:t>
            </a:r>
            <a:r>
              <a:rPr kumimoji="1" lang="en-US" altLang="ja-JP" dirty="0" smtClean="0"/>
              <a:t>Useful for detailed studies of proto-planetary /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       debris disk and dust shells</a:t>
            </a:r>
            <a:endParaRPr kumimoji="1" lang="en-US" altLang="ja-JP" dirty="0" smtClean="0"/>
          </a:p>
        </p:txBody>
      </p:sp>
      <p:grpSp>
        <p:nvGrpSpPr>
          <p:cNvPr id="4" name="グループ化 3"/>
          <p:cNvGrpSpPr/>
          <p:nvPr/>
        </p:nvGrpSpPr>
        <p:grpSpPr>
          <a:xfrm>
            <a:off x="364621" y="2574810"/>
            <a:ext cx="4027656" cy="4141749"/>
            <a:chOff x="223119" y="2406650"/>
            <a:chExt cx="3925071" cy="4033449"/>
          </a:xfrm>
        </p:grpSpPr>
        <p:sp>
          <p:nvSpPr>
            <p:cNvPr id="5" name="Freeform 106"/>
            <p:cNvSpPr>
              <a:spLocks/>
            </p:cNvSpPr>
            <p:nvPr/>
          </p:nvSpPr>
          <p:spPr bwMode="auto">
            <a:xfrm>
              <a:off x="990600" y="5035550"/>
              <a:ext cx="1171575" cy="849313"/>
            </a:xfrm>
            <a:custGeom>
              <a:avLst/>
              <a:gdLst>
                <a:gd name="T0" fmla="*/ 0 w 1335"/>
                <a:gd name="T1" fmla="*/ 2147483647 h 612"/>
                <a:gd name="T2" fmla="*/ 2147483647 w 1335"/>
                <a:gd name="T3" fmla="*/ 2147483647 h 612"/>
                <a:gd name="T4" fmla="*/ 2147483647 w 1335"/>
                <a:gd name="T5" fmla="*/ 2147483647 h 612"/>
                <a:gd name="T6" fmla="*/ 2147483647 w 1335"/>
                <a:gd name="T7" fmla="*/ 2147483647 h 612"/>
                <a:gd name="T8" fmla="*/ 2147483647 w 1335"/>
                <a:gd name="T9" fmla="*/ 2147483647 h 612"/>
                <a:gd name="T10" fmla="*/ 2147483647 w 1335"/>
                <a:gd name="T11" fmla="*/ 2147483647 h 612"/>
                <a:gd name="T12" fmla="*/ 2147483647 w 1335"/>
                <a:gd name="T13" fmla="*/ 2147483647 h 612"/>
                <a:gd name="T14" fmla="*/ 2147483647 w 1335"/>
                <a:gd name="T15" fmla="*/ 2147483647 h 612"/>
                <a:gd name="T16" fmla="*/ 2147483647 w 1335"/>
                <a:gd name="T17" fmla="*/ 2147483647 h 612"/>
                <a:gd name="T18" fmla="*/ 2147483647 w 1335"/>
                <a:gd name="T19" fmla="*/ 2147483647 h 612"/>
                <a:gd name="T20" fmla="*/ 2147483647 w 1335"/>
                <a:gd name="T21" fmla="*/ 2147483647 h 612"/>
                <a:gd name="T22" fmla="*/ 2147483647 w 1335"/>
                <a:gd name="T23" fmla="*/ 2147483647 h 612"/>
                <a:gd name="T24" fmla="*/ 2147483647 w 1335"/>
                <a:gd name="T25" fmla="*/ 2147483647 h 612"/>
                <a:gd name="T26" fmla="*/ 2147483647 w 1335"/>
                <a:gd name="T27" fmla="*/ 2147483647 h 612"/>
                <a:gd name="T28" fmla="*/ 2147483647 w 1335"/>
                <a:gd name="T29" fmla="*/ 2147483647 h 612"/>
                <a:gd name="T30" fmla="*/ 2147483647 w 1335"/>
                <a:gd name="T31" fmla="*/ 0 h 6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35"/>
                <a:gd name="T49" fmla="*/ 0 h 612"/>
                <a:gd name="T50" fmla="*/ 1335 w 1335"/>
                <a:gd name="T51" fmla="*/ 612 h 6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35" h="612">
                  <a:moveTo>
                    <a:pt x="0" y="612"/>
                  </a:moveTo>
                  <a:lnTo>
                    <a:pt x="63" y="570"/>
                  </a:lnTo>
                  <a:lnTo>
                    <a:pt x="126" y="519"/>
                  </a:lnTo>
                  <a:lnTo>
                    <a:pt x="186" y="477"/>
                  </a:lnTo>
                  <a:lnTo>
                    <a:pt x="264" y="420"/>
                  </a:lnTo>
                  <a:lnTo>
                    <a:pt x="339" y="378"/>
                  </a:lnTo>
                  <a:lnTo>
                    <a:pt x="408" y="342"/>
                  </a:lnTo>
                  <a:lnTo>
                    <a:pt x="474" y="309"/>
                  </a:lnTo>
                  <a:lnTo>
                    <a:pt x="552" y="267"/>
                  </a:lnTo>
                  <a:lnTo>
                    <a:pt x="645" y="228"/>
                  </a:lnTo>
                  <a:lnTo>
                    <a:pt x="738" y="192"/>
                  </a:lnTo>
                  <a:lnTo>
                    <a:pt x="867" y="141"/>
                  </a:lnTo>
                  <a:lnTo>
                    <a:pt x="1002" y="96"/>
                  </a:lnTo>
                  <a:lnTo>
                    <a:pt x="1134" y="54"/>
                  </a:lnTo>
                  <a:lnTo>
                    <a:pt x="1248" y="24"/>
                  </a:lnTo>
                  <a:lnTo>
                    <a:pt x="1335" y="0"/>
                  </a:lnTo>
                </a:path>
              </a:pathLst>
            </a:custGeom>
            <a:noFill/>
            <a:ln w="57150" cmpd="sng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>
              <a:off x="1774825" y="6094413"/>
              <a:ext cx="1676632" cy="345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>
                  <a:ea typeface="HG丸ｺﾞｼｯｸM-PRO" pitchFamily="50" charset="-128"/>
                  <a:cs typeface="Arial" charset="0"/>
                </a:rPr>
                <a:t>wavelength (um)</a:t>
              </a:r>
              <a:endParaRPr lang="ja-JP" altLang="en-US" sz="2000"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1041375" y="5880100"/>
              <a:ext cx="362003" cy="319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ea typeface="HG丸ｺﾞｼｯｸM-PRO" pitchFamily="50" charset="-128"/>
                  <a:cs typeface="Arial" charset="0"/>
                </a:rPr>
                <a:t>10</a:t>
              </a: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1716061" y="5880100"/>
              <a:ext cx="362003" cy="319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ea typeface="HG丸ｺﾞｼｯｸM-PRO" pitchFamily="50" charset="-128"/>
                  <a:cs typeface="Arial" charset="0"/>
                </a:rPr>
                <a:t>20</a:t>
              </a:r>
            </a:p>
          </p:txBody>
        </p:sp>
        <p:sp>
          <p:nvSpPr>
            <p:cNvPr id="9" name="Text Box 32"/>
            <p:cNvSpPr txBox="1">
              <a:spLocks noChangeArrowheads="1"/>
            </p:cNvSpPr>
            <p:nvPr/>
          </p:nvSpPr>
          <p:spPr bwMode="auto">
            <a:xfrm>
              <a:off x="2398713" y="5875338"/>
              <a:ext cx="362002" cy="319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ea typeface="HG丸ｺﾞｼｯｸM-PRO" pitchFamily="50" charset="-128"/>
                  <a:cs typeface="Arial" charset="0"/>
                </a:rPr>
                <a:t>30</a:t>
              </a:r>
            </a:p>
          </p:txBody>
        </p:sp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3148013" y="5875338"/>
              <a:ext cx="362002" cy="319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ea typeface="HG丸ｺﾞｼｯｸM-PRO" pitchFamily="50" charset="-128"/>
                  <a:cs typeface="Arial" charset="0"/>
                </a:rPr>
                <a:t>40</a:t>
              </a:r>
            </a:p>
          </p:txBody>
        </p: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 rot="16200000">
              <a:off x="-871320" y="4087887"/>
              <a:ext cx="2534803" cy="34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ea typeface="HG丸ｺﾞｼｯｸM-PRO" pitchFamily="50" charset="-128"/>
                  <a:cs typeface="Arial" charset="0"/>
                </a:rPr>
                <a:t>Spatial resolution  (</a:t>
              </a:r>
              <a:r>
                <a:rPr lang="en-US" altLang="ja-JP" sz="2000" dirty="0" err="1">
                  <a:ea typeface="HG丸ｺﾞｼｯｸM-PRO" pitchFamily="50" charset="-128"/>
                  <a:cs typeface="Arial" charset="0"/>
                </a:rPr>
                <a:t>arcsec</a:t>
              </a:r>
              <a:r>
                <a:rPr lang="en-US" altLang="ja-JP" sz="2000" dirty="0">
                  <a:ea typeface="HG丸ｺﾞｼｯｸM-PRO" pitchFamily="50" charset="-128"/>
                  <a:cs typeface="Arial" charset="0"/>
                </a:rPr>
                <a:t>)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438150" y="2406650"/>
              <a:ext cx="551874" cy="345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>
                  <a:ea typeface="HG丸ｺﾞｼｯｸM-PRO" pitchFamily="50" charset="-128"/>
                  <a:cs typeface="Arial" charset="0"/>
                </a:rPr>
                <a:t>10.0</a:t>
              </a:r>
            </a:p>
          </p:txBody>
        </p:sp>
        <p:sp>
          <p:nvSpPr>
            <p:cNvPr id="13" name="Text Box 103"/>
            <p:cNvSpPr txBox="1">
              <a:spLocks noChangeArrowheads="1"/>
            </p:cNvSpPr>
            <p:nvPr/>
          </p:nvSpPr>
          <p:spPr bwMode="auto">
            <a:xfrm>
              <a:off x="487363" y="5656263"/>
              <a:ext cx="439615" cy="345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>
                  <a:ea typeface="HG丸ｺﾞｼｯｸM-PRO" pitchFamily="50" charset="-128"/>
                  <a:cs typeface="Arial" charset="0"/>
                </a:rPr>
                <a:t>0.1</a:t>
              </a:r>
            </a:p>
          </p:txBody>
        </p:sp>
        <p:sp>
          <p:nvSpPr>
            <p:cNvPr id="14" name="Text Box 102"/>
            <p:cNvSpPr txBox="1">
              <a:spLocks noChangeArrowheads="1"/>
            </p:cNvSpPr>
            <p:nvPr/>
          </p:nvSpPr>
          <p:spPr bwMode="auto">
            <a:xfrm>
              <a:off x="482600" y="4076700"/>
              <a:ext cx="439615" cy="345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>
                  <a:ea typeface="HG丸ｺﾞｼｯｸM-PRO" pitchFamily="50" charset="-128"/>
                  <a:cs typeface="Arial" charset="0"/>
                </a:rPr>
                <a:t>1.0</a:t>
              </a:r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>
              <a:off x="996950" y="5830888"/>
              <a:ext cx="69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16" name="Text Box 35"/>
            <p:cNvSpPr txBox="1">
              <a:spLocks noChangeArrowheads="1"/>
            </p:cNvSpPr>
            <p:nvPr/>
          </p:nvSpPr>
          <p:spPr bwMode="auto">
            <a:xfrm>
              <a:off x="3200400" y="3186113"/>
              <a:ext cx="159714" cy="292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ja-JP" altLang="ja-JP" sz="1600">
                <a:cs typeface="Arial" charset="0"/>
              </a:endParaRPr>
            </a:p>
          </p:txBody>
        </p:sp>
        <p:grpSp>
          <p:nvGrpSpPr>
            <p:cNvPr id="17" name="Group 37"/>
            <p:cNvGrpSpPr>
              <a:grpSpLocks/>
            </p:cNvGrpSpPr>
            <p:nvPr/>
          </p:nvGrpSpPr>
          <p:grpSpPr bwMode="auto">
            <a:xfrm>
              <a:off x="995363" y="2689225"/>
              <a:ext cx="2992437" cy="2654300"/>
              <a:chOff x="864" y="536"/>
              <a:chExt cx="3401" cy="1908"/>
            </a:xfrm>
          </p:grpSpPr>
          <p:grpSp>
            <p:nvGrpSpPr>
              <p:cNvPr id="50" name="Group 38"/>
              <p:cNvGrpSpPr>
                <a:grpSpLocks/>
              </p:cNvGrpSpPr>
              <p:nvPr/>
            </p:nvGrpSpPr>
            <p:grpSpPr bwMode="auto">
              <a:xfrm>
                <a:off x="864" y="536"/>
                <a:ext cx="88" cy="1908"/>
                <a:chOff x="864" y="536"/>
                <a:chExt cx="88" cy="1908"/>
              </a:xfrm>
            </p:grpSpPr>
            <p:sp>
              <p:nvSpPr>
                <p:cNvPr id="69" name="Line 39"/>
                <p:cNvSpPr>
                  <a:spLocks noChangeShapeType="1"/>
                </p:cNvSpPr>
                <p:nvPr/>
              </p:nvSpPr>
              <p:spPr bwMode="auto">
                <a:xfrm>
                  <a:off x="872" y="1636"/>
                  <a:ext cx="8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0" name="Line 40"/>
                <p:cNvSpPr>
                  <a:spLocks noChangeShapeType="1"/>
                </p:cNvSpPr>
                <p:nvPr/>
              </p:nvSpPr>
              <p:spPr bwMode="auto">
                <a:xfrm>
                  <a:off x="864" y="16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1" name="Line 41"/>
                <p:cNvSpPr>
                  <a:spLocks noChangeShapeType="1"/>
                </p:cNvSpPr>
                <p:nvPr/>
              </p:nvSpPr>
              <p:spPr bwMode="auto">
                <a:xfrm>
                  <a:off x="868" y="174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2" name="Line 42"/>
                <p:cNvSpPr>
                  <a:spLocks noChangeShapeType="1"/>
                </p:cNvSpPr>
                <p:nvPr/>
              </p:nvSpPr>
              <p:spPr bwMode="auto">
                <a:xfrm>
                  <a:off x="868" y="181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3" name="Line 43"/>
                <p:cNvSpPr>
                  <a:spLocks noChangeShapeType="1"/>
                </p:cNvSpPr>
                <p:nvPr/>
              </p:nvSpPr>
              <p:spPr bwMode="auto">
                <a:xfrm>
                  <a:off x="868" y="189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4" name="Line 44"/>
                <p:cNvSpPr>
                  <a:spLocks noChangeShapeType="1"/>
                </p:cNvSpPr>
                <p:nvPr/>
              </p:nvSpPr>
              <p:spPr bwMode="auto">
                <a:xfrm>
                  <a:off x="868" y="19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5" name="Line 45"/>
                <p:cNvSpPr>
                  <a:spLocks noChangeShapeType="1"/>
                </p:cNvSpPr>
                <p:nvPr/>
              </p:nvSpPr>
              <p:spPr bwMode="auto">
                <a:xfrm>
                  <a:off x="868" y="209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6" name="Line 46"/>
                <p:cNvSpPr>
                  <a:spLocks noChangeShapeType="1"/>
                </p:cNvSpPr>
                <p:nvPr/>
              </p:nvSpPr>
              <p:spPr bwMode="auto">
                <a:xfrm>
                  <a:off x="868" y="224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7" name="Line 47"/>
                <p:cNvSpPr>
                  <a:spLocks noChangeShapeType="1"/>
                </p:cNvSpPr>
                <p:nvPr/>
              </p:nvSpPr>
              <p:spPr bwMode="auto">
                <a:xfrm>
                  <a:off x="868" y="2444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8" name="Line 48"/>
                <p:cNvSpPr>
                  <a:spLocks noChangeShapeType="1"/>
                </p:cNvSpPr>
                <p:nvPr/>
              </p:nvSpPr>
              <p:spPr bwMode="auto">
                <a:xfrm>
                  <a:off x="868" y="129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79" name="Line 49"/>
                <p:cNvSpPr>
                  <a:spLocks noChangeShapeType="1"/>
                </p:cNvSpPr>
                <p:nvPr/>
              </p:nvSpPr>
              <p:spPr bwMode="auto">
                <a:xfrm>
                  <a:off x="868" y="53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80" name="Line 50"/>
                <p:cNvSpPr>
                  <a:spLocks noChangeShapeType="1"/>
                </p:cNvSpPr>
                <p:nvPr/>
              </p:nvSpPr>
              <p:spPr bwMode="auto">
                <a:xfrm>
                  <a:off x="868" y="59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81" name="Line 51"/>
                <p:cNvSpPr>
                  <a:spLocks noChangeShapeType="1"/>
                </p:cNvSpPr>
                <p:nvPr/>
              </p:nvSpPr>
              <p:spPr bwMode="auto">
                <a:xfrm>
                  <a:off x="868" y="66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82" name="Line 52"/>
                <p:cNvSpPr>
                  <a:spLocks noChangeShapeType="1"/>
                </p:cNvSpPr>
                <p:nvPr/>
              </p:nvSpPr>
              <p:spPr bwMode="auto">
                <a:xfrm>
                  <a:off x="868" y="74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83" name="Line 53"/>
                <p:cNvSpPr>
                  <a:spLocks noChangeShapeType="1"/>
                </p:cNvSpPr>
                <p:nvPr/>
              </p:nvSpPr>
              <p:spPr bwMode="auto">
                <a:xfrm>
                  <a:off x="868" y="83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84" name="Line 54"/>
                <p:cNvSpPr>
                  <a:spLocks noChangeShapeType="1"/>
                </p:cNvSpPr>
                <p:nvPr/>
              </p:nvSpPr>
              <p:spPr bwMode="auto">
                <a:xfrm>
                  <a:off x="868" y="944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85" name="Line 55"/>
                <p:cNvSpPr>
                  <a:spLocks noChangeShapeType="1"/>
                </p:cNvSpPr>
                <p:nvPr/>
              </p:nvSpPr>
              <p:spPr bwMode="auto">
                <a:xfrm>
                  <a:off x="868" y="10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</p:grpSp>
          <p:grpSp>
            <p:nvGrpSpPr>
              <p:cNvPr id="51" name="Group 56"/>
              <p:cNvGrpSpPr>
                <a:grpSpLocks/>
              </p:cNvGrpSpPr>
              <p:nvPr/>
            </p:nvGrpSpPr>
            <p:grpSpPr bwMode="auto">
              <a:xfrm>
                <a:off x="4178" y="536"/>
                <a:ext cx="87" cy="1908"/>
                <a:chOff x="4178" y="536"/>
                <a:chExt cx="87" cy="1908"/>
              </a:xfrm>
            </p:grpSpPr>
            <p:sp>
              <p:nvSpPr>
                <p:cNvPr id="52" name="Line 57"/>
                <p:cNvSpPr>
                  <a:spLocks noChangeShapeType="1"/>
                </p:cNvSpPr>
                <p:nvPr/>
              </p:nvSpPr>
              <p:spPr bwMode="auto">
                <a:xfrm>
                  <a:off x="4178" y="1636"/>
                  <a:ext cx="8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53" name="Line 58"/>
                <p:cNvSpPr>
                  <a:spLocks noChangeShapeType="1"/>
                </p:cNvSpPr>
                <p:nvPr/>
              </p:nvSpPr>
              <p:spPr bwMode="auto">
                <a:xfrm>
                  <a:off x="4205" y="16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54" name="Line 59"/>
                <p:cNvSpPr>
                  <a:spLocks noChangeShapeType="1"/>
                </p:cNvSpPr>
                <p:nvPr/>
              </p:nvSpPr>
              <p:spPr bwMode="auto">
                <a:xfrm>
                  <a:off x="4209" y="174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55" name="Line 60"/>
                <p:cNvSpPr>
                  <a:spLocks noChangeShapeType="1"/>
                </p:cNvSpPr>
                <p:nvPr/>
              </p:nvSpPr>
              <p:spPr bwMode="auto">
                <a:xfrm>
                  <a:off x="4209" y="181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56" name="Line 61"/>
                <p:cNvSpPr>
                  <a:spLocks noChangeShapeType="1"/>
                </p:cNvSpPr>
                <p:nvPr/>
              </p:nvSpPr>
              <p:spPr bwMode="auto">
                <a:xfrm>
                  <a:off x="4209" y="189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57" name="Line 62"/>
                <p:cNvSpPr>
                  <a:spLocks noChangeShapeType="1"/>
                </p:cNvSpPr>
                <p:nvPr/>
              </p:nvSpPr>
              <p:spPr bwMode="auto">
                <a:xfrm>
                  <a:off x="4209" y="19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58" name="Line 63"/>
                <p:cNvSpPr>
                  <a:spLocks noChangeShapeType="1"/>
                </p:cNvSpPr>
                <p:nvPr/>
              </p:nvSpPr>
              <p:spPr bwMode="auto">
                <a:xfrm>
                  <a:off x="4209" y="209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59" name="Line 64"/>
                <p:cNvSpPr>
                  <a:spLocks noChangeShapeType="1"/>
                </p:cNvSpPr>
                <p:nvPr/>
              </p:nvSpPr>
              <p:spPr bwMode="auto">
                <a:xfrm>
                  <a:off x="4209" y="224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60" name="Line 65"/>
                <p:cNvSpPr>
                  <a:spLocks noChangeShapeType="1"/>
                </p:cNvSpPr>
                <p:nvPr/>
              </p:nvSpPr>
              <p:spPr bwMode="auto">
                <a:xfrm>
                  <a:off x="4209" y="2444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61" name="Line 66"/>
                <p:cNvSpPr>
                  <a:spLocks noChangeShapeType="1"/>
                </p:cNvSpPr>
                <p:nvPr/>
              </p:nvSpPr>
              <p:spPr bwMode="auto">
                <a:xfrm>
                  <a:off x="4209" y="129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62" name="Line 67"/>
                <p:cNvSpPr>
                  <a:spLocks noChangeShapeType="1"/>
                </p:cNvSpPr>
                <p:nvPr/>
              </p:nvSpPr>
              <p:spPr bwMode="auto">
                <a:xfrm>
                  <a:off x="4209" y="53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63" name="Line 68"/>
                <p:cNvSpPr>
                  <a:spLocks noChangeShapeType="1"/>
                </p:cNvSpPr>
                <p:nvPr/>
              </p:nvSpPr>
              <p:spPr bwMode="auto">
                <a:xfrm>
                  <a:off x="4209" y="596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64" name="Line 69"/>
                <p:cNvSpPr>
                  <a:spLocks noChangeShapeType="1"/>
                </p:cNvSpPr>
                <p:nvPr/>
              </p:nvSpPr>
              <p:spPr bwMode="auto">
                <a:xfrm>
                  <a:off x="4209" y="66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65" name="Line 70"/>
                <p:cNvSpPr>
                  <a:spLocks noChangeShapeType="1"/>
                </p:cNvSpPr>
                <p:nvPr/>
              </p:nvSpPr>
              <p:spPr bwMode="auto">
                <a:xfrm>
                  <a:off x="4209" y="74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66" name="Line 71"/>
                <p:cNvSpPr>
                  <a:spLocks noChangeShapeType="1"/>
                </p:cNvSpPr>
                <p:nvPr/>
              </p:nvSpPr>
              <p:spPr bwMode="auto">
                <a:xfrm>
                  <a:off x="4209" y="832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67" name="Line 72"/>
                <p:cNvSpPr>
                  <a:spLocks noChangeShapeType="1"/>
                </p:cNvSpPr>
                <p:nvPr/>
              </p:nvSpPr>
              <p:spPr bwMode="auto">
                <a:xfrm>
                  <a:off x="4209" y="944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  <p:sp>
              <p:nvSpPr>
                <p:cNvPr id="68" name="Line 73"/>
                <p:cNvSpPr>
                  <a:spLocks noChangeShapeType="1"/>
                </p:cNvSpPr>
                <p:nvPr/>
              </p:nvSpPr>
              <p:spPr bwMode="auto">
                <a:xfrm>
                  <a:off x="4209" y="1088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2400"/>
                </a:p>
              </p:txBody>
            </p:sp>
          </p:grpSp>
        </p:grp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998538" y="3292475"/>
              <a:ext cx="2974975" cy="1376363"/>
            </a:xfrm>
            <a:custGeom>
              <a:avLst/>
              <a:gdLst>
                <a:gd name="T0" fmla="*/ 0 w 3390"/>
                <a:gd name="T1" fmla="*/ 2147483647 h 990"/>
                <a:gd name="T2" fmla="*/ 2147483647 w 3390"/>
                <a:gd name="T3" fmla="*/ 2147483647 h 990"/>
                <a:gd name="T4" fmla="*/ 2147483647 w 3390"/>
                <a:gd name="T5" fmla="*/ 2147483647 h 990"/>
                <a:gd name="T6" fmla="*/ 2147483647 w 3390"/>
                <a:gd name="T7" fmla="*/ 2147483647 h 990"/>
                <a:gd name="T8" fmla="*/ 2147483647 w 3390"/>
                <a:gd name="T9" fmla="*/ 2147483647 h 990"/>
                <a:gd name="T10" fmla="*/ 2147483647 w 3390"/>
                <a:gd name="T11" fmla="*/ 2147483647 h 990"/>
                <a:gd name="T12" fmla="*/ 2147483647 w 3390"/>
                <a:gd name="T13" fmla="*/ 2147483647 h 990"/>
                <a:gd name="T14" fmla="*/ 2147483647 w 3390"/>
                <a:gd name="T15" fmla="*/ 2147483647 h 990"/>
                <a:gd name="T16" fmla="*/ 2147483647 w 3390"/>
                <a:gd name="T17" fmla="*/ 2147483647 h 990"/>
                <a:gd name="T18" fmla="*/ 2147483647 w 3390"/>
                <a:gd name="T19" fmla="*/ 2147483647 h 990"/>
                <a:gd name="T20" fmla="*/ 2147483647 w 3390"/>
                <a:gd name="T21" fmla="*/ 2147483647 h 990"/>
                <a:gd name="T22" fmla="*/ 2147483647 w 3390"/>
                <a:gd name="T23" fmla="*/ 2147483647 h 990"/>
                <a:gd name="T24" fmla="*/ 2147483647 w 3390"/>
                <a:gd name="T25" fmla="*/ 2147483647 h 990"/>
                <a:gd name="T26" fmla="*/ 2147483647 w 3390"/>
                <a:gd name="T27" fmla="*/ 2147483647 h 990"/>
                <a:gd name="T28" fmla="*/ 2147483647 w 3390"/>
                <a:gd name="T29" fmla="*/ 2147483647 h 990"/>
                <a:gd name="T30" fmla="*/ 2147483647 w 3390"/>
                <a:gd name="T31" fmla="*/ 2147483647 h 990"/>
                <a:gd name="T32" fmla="*/ 2147483647 w 3390"/>
                <a:gd name="T33" fmla="*/ 2147483647 h 990"/>
                <a:gd name="T34" fmla="*/ 2147483647 w 3390"/>
                <a:gd name="T35" fmla="*/ 2147483647 h 990"/>
                <a:gd name="T36" fmla="*/ 2147483647 w 3390"/>
                <a:gd name="T37" fmla="*/ 2147483647 h 990"/>
                <a:gd name="T38" fmla="*/ 2147483647 w 3390"/>
                <a:gd name="T39" fmla="*/ 2147483647 h 990"/>
                <a:gd name="T40" fmla="*/ 2147483647 w 3390"/>
                <a:gd name="T41" fmla="*/ 2147483647 h 990"/>
                <a:gd name="T42" fmla="*/ 2147483647 w 3390"/>
                <a:gd name="T43" fmla="*/ 2147483647 h 990"/>
                <a:gd name="T44" fmla="*/ 2147483647 w 3390"/>
                <a:gd name="T45" fmla="*/ 2147483647 h 990"/>
                <a:gd name="T46" fmla="*/ 2147483647 w 3390"/>
                <a:gd name="T47" fmla="*/ 2147483647 h 990"/>
                <a:gd name="T48" fmla="*/ 2147483647 w 3390"/>
                <a:gd name="T49" fmla="*/ 2147483647 h 990"/>
                <a:gd name="T50" fmla="*/ 2147483647 w 3390"/>
                <a:gd name="T51" fmla="*/ 2147483647 h 990"/>
                <a:gd name="T52" fmla="*/ 2147483647 w 3390"/>
                <a:gd name="T53" fmla="*/ 2147483647 h 990"/>
                <a:gd name="T54" fmla="*/ 2147483647 w 3390"/>
                <a:gd name="T55" fmla="*/ 2147483647 h 990"/>
                <a:gd name="T56" fmla="*/ 2147483647 w 3390"/>
                <a:gd name="T57" fmla="*/ 2147483647 h 990"/>
                <a:gd name="T58" fmla="*/ 2147483647 w 3390"/>
                <a:gd name="T59" fmla="*/ 2147483647 h 990"/>
                <a:gd name="T60" fmla="*/ 2147483647 w 3390"/>
                <a:gd name="T61" fmla="*/ 2147483647 h 990"/>
                <a:gd name="T62" fmla="*/ 2147483647 w 3390"/>
                <a:gd name="T63" fmla="*/ 2147483647 h 990"/>
                <a:gd name="T64" fmla="*/ 2147483647 w 3390"/>
                <a:gd name="T65" fmla="*/ 0 h 9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90"/>
                <a:gd name="T100" fmla="*/ 0 h 990"/>
                <a:gd name="T101" fmla="*/ 3390 w 3390"/>
                <a:gd name="T102" fmla="*/ 990 h 9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90" h="990">
                  <a:moveTo>
                    <a:pt x="0" y="990"/>
                  </a:moveTo>
                  <a:lnTo>
                    <a:pt x="51" y="948"/>
                  </a:lnTo>
                  <a:lnTo>
                    <a:pt x="102" y="909"/>
                  </a:lnTo>
                  <a:lnTo>
                    <a:pt x="171" y="861"/>
                  </a:lnTo>
                  <a:lnTo>
                    <a:pt x="243" y="810"/>
                  </a:lnTo>
                  <a:lnTo>
                    <a:pt x="300" y="771"/>
                  </a:lnTo>
                  <a:lnTo>
                    <a:pt x="378" y="729"/>
                  </a:lnTo>
                  <a:lnTo>
                    <a:pt x="447" y="693"/>
                  </a:lnTo>
                  <a:lnTo>
                    <a:pt x="510" y="663"/>
                  </a:lnTo>
                  <a:lnTo>
                    <a:pt x="576" y="633"/>
                  </a:lnTo>
                  <a:lnTo>
                    <a:pt x="654" y="600"/>
                  </a:lnTo>
                  <a:lnTo>
                    <a:pt x="756" y="555"/>
                  </a:lnTo>
                  <a:lnTo>
                    <a:pt x="858" y="519"/>
                  </a:lnTo>
                  <a:lnTo>
                    <a:pt x="918" y="498"/>
                  </a:lnTo>
                  <a:lnTo>
                    <a:pt x="984" y="477"/>
                  </a:lnTo>
                  <a:lnTo>
                    <a:pt x="1089" y="447"/>
                  </a:lnTo>
                  <a:lnTo>
                    <a:pt x="1176" y="417"/>
                  </a:lnTo>
                  <a:lnTo>
                    <a:pt x="1275" y="390"/>
                  </a:lnTo>
                  <a:lnTo>
                    <a:pt x="1359" y="366"/>
                  </a:lnTo>
                  <a:lnTo>
                    <a:pt x="1467" y="339"/>
                  </a:lnTo>
                  <a:lnTo>
                    <a:pt x="1587" y="312"/>
                  </a:lnTo>
                  <a:lnTo>
                    <a:pt x="1710" y="282"/>
                  </a:lnTo>
                  <a:lnTo>
                    <a:pt x="1836" y="252"/>
                  </a:lnTo>
                  <a:lnTo>
                    <a:pt x="1968" y="228"/>
                  </a:lnTo>
                  <a:lnTo>
                    <a:pt x="2082" y="201"/>
                  </a:lnTo>
                  <a:lnTo>
                    <a:pt x="2256" y="174"/>
                  </a:lnTo>
                  <a:lnTo>
                    <a:pt x="2475" y="138"/>
                  </a:lnTo>
                  <a:lnTo>
                    <a:pt x="2673" y="105"/>
                  </a:lnTo>
                  <a:lnTo>
                    <a:pt x="2799" y="84"/>
                  </a:lnTo>
                  <a:lnTo>
                    <a:pt x="2928" y="63"/>
                  </a:lnTo>
                  <a:lnTo>
                    <a:pt x="3090" y="42"/>
                  </a:lnTo>
                  <a:lnTo>
                    <a:pt x="3240" y="21"/>
                  </a:lnTo>
                  <a:lnTo>
                    <a:pt x="3390" y="0"/>
                  </a:lnTo>
                </a:path>
              </a:pathLst>
            </a:custGeom>
            <a:noFill/>
            <a:ln w="57150" cmpd="sng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19" name="Freeform 75"/>
            <p:cNvSpPr>
              <a:spLocks/>
            </p:cNvSpPr>
            <p:nvPr/>
          </p:nvSpPr>
          <p:spPr bwMode="auto">
            <a:xfrm>
              <a:off x="998538" y="3476625"/>
              <a:ext cx="2968625" cy="1366838"/>
            </a:xfrm>
            <a:custGeom>
              <a:avLst/>
              <a:gdLst>
                <a:gd name="T0" fmla="*/ 0 w 3381"/>
                <a:gd name="T1" fmla="*/ 2147483647 h 984"/>
                <a:gd name="T2" fmla="*/ 2147483647 w 3381"/>
                <a:gd name="T3" fmla="*/ 2147483647 h 984"/>
                <a:gd name="T4" fmla="*/ 2147483647 w 3381"/>
                <a:gd name="T5" fmla="*/ 2147483647 h 984"/>
                <a:gd name="T6" fmla="*/ 2147483647 w 3381"/>
                <a:gd name="T7" fmla="*/ 2147483647 h 984"/>
                <a:gd name="T8" fmla="*/ 2147483647 w 3381"/>
                <a:gd name="T9" fmla="*/ 2147483647 h 984"/>
                <a:gd name="T10" fmla="*/ 2147483647 w 3381"/>
                <a:gd name="T11" fmla="*/ 2147483647 h 984"/>
                <a:gd name="T12" fmla="*/ 2147483647 w 3381"/>
                <a:gd name="T13" fmla="*/ 2147483647 h 984"/>
                <a:gd name="T14" fmla="*/ 2147483647 w 3381"/>
                <a:gd name="T15" fmla="*/ 2147483647 h 984"/>
                <a:gd name="T16" fmla="*/ 2147483647 w 3381"/>
                <a:gd name="T17" fmla="*/ 2147483647 h 984"/>
                <a:gd name="T18" fmla="*/ 2147483647 w 3381"/>
                <a:gd name="T19" fmla="*/ 2147483647 h 984"/>
                <a:gd name="T20" fmla="*/ 2147483647 w 3381"/>
                <a:gd name="T21" fmla="*/ 2147483647 h 984"/>
                <a:gd name="T22" fmla="*/ 2147483647 w 3381"/>
                <a:gd name="T23" fmla="*/ 2147483647 h 984"/>
                <a:gd name="T24" fmla="*/ 2147483647 w 3381"/>
                <a:gd name="T25" fmla="*/ 2147483647 h 984"/>
                <a:gd name="T26" fmla="*/ 2147483647 w 3381"/>
                <a:gd name="T27" fmla="*/ 2147483647 h 984"/>
                <a:gd name="T28" fmla="*/ 2147483647 w 3381"/>
                <a:gd name="T29" fmla="*/ 2147483647 h 984"/>
                <a:gd name="T30" fmla="*/ 2147483647 w 3381"/>
                <a:gd name="T31" fmla="*/ 2147483647 h 984"/>
                <a:gd name="T32" fmla="*/ 2147483647 w 3381"/>
                <a:gd name="T33" fmla="*/ 2147483647 h 984"/>
                <a:gd name="T34" fmla="*/ 2147483647 w 3381"/>
                <a:gd name="T35" fmla="*/ 2147483647 h 984"/>
                <a:gd name="T36" fmla="*/ 2147483647 w 3381"/>
                <a:gd name="T37" fmla="*/ 2147483647 h 984"/>
                <a:gd name="T38" fmla="*/ 2147483647 w 3381"/>
                <a:gd name="T39" fmla="*/ 2147483647 h 984"/>
                <a:gd name="T40" fmla="*/ 2147483647 w 3381"/>
                <a:gd name="T41" fmla="*/ 2147483647 h 984"/>
                <a:gd name="T42" fmla="*/ 2147483647 w 3381"/>
                <a:gd name="T43" fmla="*/ 2147483647 h 984"/>
                <a:gd name="T44" fmla="*/ 2147483647 w 3381"/>
                <a:gd name="T45" fmla="*/ 2147483647 h 984"/>
                <a:gd name="T46" fmla="*/ 2147483647 w 3381"/>
                <a:gd name="T47" fmla="*/ 2147483647 h 984"/>
                <a:gd name="T48" fmla="*/ 2147483647 w 3381"/>
                <a:gd name="T49" fmla="*/ 2147483647 h 984"/>
                <a:gd name="T50" fmla="*/ 2147483647 w 3381"/>
                <a:gd name="T51" fmla="*/ 2147483647 h 984"/>
                <a:gd name="T52" fmla="*/ 2147483647 w 3381"/>
                <a:gd name="T53" fmla="*/ 2147483647 h 984"/>
                <a:gd name="T54" fmla="*/ 2147483647 w 3381"/>
                <a:gd name="T55" fmla="*/ 2147483647 h 984"/>
                <a:gd name="T56" fmla="*/ 2147483647 w 3381"/>
                <a:gd name="T57" fmla="*/ 2147483647 h 984"/>
                <a:gd name="T58" fmla="*/ 2147483647 w 3381"/>
                <a:gd name="T59" fmla="*/ 2147483647 h 984"/>
                <a:gd name="T60" fmla="*/ 2147483647 w 3381"/>
                <a:gd name="T61" fmla="*/ 2147483647 h 984"/>
                <a:gd name="T62" fmla="*/ 2147483647 w 3381"/>
                <a:gd name="T63" fmla="*/ 2147483647 h 984"/>
                <a:gd name="T64" fmla="*/ 2147483647 w 3381"/>
                <a:gd name="T65" fmla="*/ 2147483647 h 984"/>
                <a:gd name="T66" fmla="*/ 2147483647 w 3381"/>
                <a:gd name="T67" fmla="*/ 2147483647 h 984"/>
                <a:gd name="T68" fmla="*/ 2147483647 w 3381"/>
                <a:gd name="T69" fmla="*/ 2147483647 h 984"/>
                <a:gd name="T70" fmla="*/ 2147483647 w 3381"/>
                <a:gd name="T71" fmla="*/ 0 h 9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81"/>
                <a:gd name="T109" fmla="*/ 0 h 984"/>
                <a:gd name="T110" fmla="*/ 3381 w 3381"/>
                <a:gd name="T111" fmla="*/ 984 h 9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81" h="984">
                  <a:moveTo>
                    <a:pt x="0" y="984"/>
                  </a:moveTo>
                  <a:lnTo>
                    <a:pt x="63" y="942"/>
                  </a:lnTo>
                  <a:lnTo>
                    <a:pt x="111" y="900"/>
                  </a:lnTo>
                  <a:lnTo>
                    <a:pt x="168" y="858"/>
                  </a:lnTo>
                  <a:lnTo>
                    <a:pt x="234" y="810"/>
                  </a:lnTo>
                  <a:lnTo>
                    <a:pt x="303" y="768"/>
                  </a:lnTo>
                  <a:lnTo>
                    <a:pt x="378" y="729"/>
                  </a:lnTo>
                  <a:lnTo>
                    <a:pt x="453" y="684"/>
                  </a:lnTo>
                  <a:lnTo>
                    <a:pt x="546" y="642"/>
                  </a:lnTo>
                  <a:lnTo>
                    <a:pt x="633" y="603"/>
                  </a:lnTo>
                  <a:lnTo>
                    <a:pt x="753" y="558"/>
                  </a:lnTo>
                  <a:lnTo>
                    <a:pt x="825" y="528"/>
                  </a:lnTo>
                  <a:lnTo>
                    <a:pt x="933" y="492"/>
                  </a:lnTo>
                  <a:lnTo>
                    <a:pt x="1017" y="465"/>
                  </a:lnTo>
                  <a:lnTo>
                    <a:pt x="1107" y="435"/>
                  </a:lnTo>
                  <a:lnTo>
                    <a:pt x="1299" y="381"/>
                  </a:lnTo>
                  <a:lnTo>
                    <a:pt x="1416" y="351"/>
                  </a:lnTo>
                  <a:lnTo>
                    <a:pt x="1560" y="315"/>
                  </a:lnTo>
                  <a:lnTo>
                    <a:pt x="1725" y="282"/>
                  </a:lnTo>
                  <a:lnTo>
                    <a:pt x="1893" y="243"/>
                  </a:lnTo>
                  <a:lnTo>
                    <a:pt x="2064" y="210"/>
                  </a:lnTo>
                  <a:lnTo>
                    <a:pt x="2202" y="183"/>
                  </a:lnTo>
                  <a:lnTo>
                    <a:pt x="2331" y="159"/>
                  </a:lnTo>
                  <a:lnTo>
                    <a:pt x="2481" y="135"/>
                  </a:lnTo>
                  <a:lnTo>
                    <a:pt x="2601" y="114"/>
                  </a:lnTo>
                  <a:lnTo>
                    <a:pt x="2667" y="102"/>
                  </a:lnTo>
                  <a:lnTo>
                    <a:pt x="2733" y="93"/>
                  </a:lnTo>
                  <a:lnTo>
                    <a:pt x="2805" y="78"/>
                  </a:lnTo>
                  <a:lnTo>
                    <a:pt x="2847" y="72"/>
                  </a:lnTo>
                  <a:lnTo>
                    <a:pt x="2925" y="60"/>
                  </a:lnTo>
                  <a:lnTo>
                    <a:pt x="2994" y="48"/>
                  </a:lnTo>
                  <a:lnTo>
                    <a:pt x="3057" y="39"/>
                  </a:lnTo>
                  <a:lnTo>
                    <a:pt x="3114" y="36"/>
                  </a:lnTo>
                  <a:lnTo>
                    <a:pt x="3216" y="24"/>
                  </a:lnTo>
                  <a:lnTo>
                    <a:pt x="3297" y="12"/>
                  </a:lnTo>
                  <a:lnTo>
                    <a:pt x="3381" y="0"/>
                  </a:lnTo>
                </a:path>
              </a:pathLst>
            </a:custGeom>
            <a:noFill/>
            <a:ln w="57150" cmpd="sng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0" name="Text Box 76"/>
            <p:cNvSpPr txBox="1">
              <a:spLocks noChangeArrowheads="1"/>
            </p:cNvSpPr>
            <p:nvPr/>
          </p:nvSpPr>
          <p:spPr bwMode="auto">
            <a:xfrm rot="19776285">
              <a:off x="1404733" y="3234331"/>
              <a:ext cx="730657" cy="292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cs typeface="Arial" charset="0"/>
                </a:rPr>
                <a:t>SPITZER</a:t>
              </a:r>
            </a:p>
          </p:txBody>
        </p:sp>
        <p:sp>
          <p:nvSpPr>
            <p:cNvPr id="21" name="Text Box 77"/>
            <p:cNvSpPr txBox="1">
              <a:spLocks noChangeArrowheads="1"/>
            </p:cNvSpPr>
            <p:nvPr/>
          </p:nvSpPr>
          <p:spPr bwMode="auto">
            <a:xfrm rot="20041176">
              <a:off x="1801547" y="3549450"/>
              <a:ext cx="587908" cy="292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cs typeface="Arial" charset="0"/>
                </a:rPr>
                <a:t>SOFIA</a:t>
              </a:r>
            </a:p>
          </p:txBody>
        </p:sp>
        <p:sp>
          <p:nvSpPr>
            <p:cNvPr id="22" name="Text Box 78"/>
            <p:cNvSpPr txBox="1">
              <a:spLocks noChangeArrowheads="1"/>
            </p:cNvSpPr>
            <p:nvPr/>
          </p:nvSpPr>
          <p:spPr bwMode="auto">
            <a:xfrm rot="20074308">
              <a:off x="1567656" y="4732930"/>
              <a:ext cx="763587" cy="292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cs typeface="Arial" charset="0"/>
                </a:rPr>
                <a:t>SUBARU</a:t>
              </a:r>
            </a:p>
          </p:txBody>
        </p:sp>
        <p:sp>
          <p:nvSpPr>
            <p:cNvPr id="23" name="Text Box 79"/>
            <p:cNvSpPr txBox="1">
              <a:spLocks noChangeArrowheads="1"/>
            </p:cNvSpPr>
            <p:nvPr/>
          </p:nvSpPr>
          <p:spPr bwMode="auto">
            <a:xfrm rot="20071078">
              <a:off x="1925158" y="3978867"/>
              <a:ext cx="574049" cy="292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cs typeface="Arial" charset="0"/>
                </a:rPr>
                <a:t>SPICA</a:t>
              </a:r>
            </a:p>
          </p:txBody>
        </p:sp>
        <p:sp>
          <p:nvSpPr>
            <p:cNvPr id="24" name="Text Box 80"/>
            <p:cNvSpPr txBox="1">
              <a:spLocks noChangeArrowheads="1"/>
            </p:cNvSpPr>
            <p:nvPr/>
          </p:nvSpPr>
          <p:spPr bwMode="auto">
            <a:xfrm rot="19717971">
              <a:off x="1192056" y="4466230"/>
              <a:ext cx="540066" cy="292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cs typeface="Arial" charset="0"/>
                </a:rPr>
                <a:t>JWST</a:t>
              </a:r>
            </a:p>
          </p:txBody>
        </p:sp>
        <p:sp>
          <p:nvSpPr>
            <p:cNvPr id="25" name="Text Box 81"/>
            <p:cNvSpPr txBox="1">
              <a:spLocks noChangeArrowheads="1"/>
            </p:cNvSpPr>
            <p:nvPr/>
          </p:nvSpPr>
          <p:spPr bwMode="auto">
            <a:xfrm rot="19714948">
              <a:off x="1258634" y="2875555"/>
              <a:ext cx="598995" cy="292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cs typeface="Arial" charset="0"/>
                </a:rPr>
                <a:t>AKARI</a:t>
              </a:r>
            </a:p>
          </p:txBody>
        </p:sp>
        <p:sp>
          <p:nvSpPr>
            <p:cNvPr id="26" name="Line 93"/>
            <p:cNvSpPr>
              <a:spLocks noChangeShapeType="1"/>
            </p:cNvSpPr>
            <p:nvPr/>
          </p:nvSpPr>
          <p:spPr bwMode="auto">
            <a:xfrm>
              <a:off x="998538" y="5578475"/>
              <a:ext cx="587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7" name="Line 99"/>
            <p:cNvSpPr>
              <a:spLocks noChangeShapeType="1"/>
            </p:cNvSpPr>
            <p:nvPr/>
          </p:nvSpPr>
          <p:spPr bwMode="auto">
            <a:xfrm>
              <a:off x="998538" y="5838825"/>
              <a:ext cx="29749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8" name="Freeform 100"/>
            <p:cNvSpPr>
              <a:spLocks/>
            </p:cNvSpPr>
            <p:nvPr/>
          </p:nvSpPr>
          <p:spPr bwMode="auto">
            <a:xfrm>
              <a:off x="998538" y="2624138"/>
              <a:ext cx="1763712" cy="1065212"/>
            </a:xfrm>
            <a:custGeom>
              <a:avLst/>
              <a:gdLst>
                <a:gd name="T0" fmla="*/ 0 w 2010"/>
                <a:gd name="T1" fmla="*/ 2147483647 h 765"/>
                <a:gd name="T2" fmla="*/ 2147483647 w 2010"/>
                <a:gd name="T3" fmla="*/ 2147483647 h 765"/>
                <a:gd name="T4" fmla="*/ 2147483647 w 2010"/>
                <a:gd name="T5" fmla="*/ 2147483647 h 765"/>
                <a:gd name="T6" fmla="*/ 2147483647 w 2010"/>
                <a:gd name="T7" fmla="*/ 2147483647 h 765"/>
                <a:gd name="T8" fmla="*/ 2147483647 w 2010"/>
                <a:gd name="T9" fmla="*/ 2147483647 h 765"/>
                <a:gd name="T10" fmla="*/ 2147483647 w 2010"/>
                <a:gd name="T11" fmla="*/ 2147483647 h 765"/>
                <a:gd name="T12" fmla="*/ 2147483647 w 2010"/>
                <a:gd name="T13" fmla="*/ 2147483647 h 765"/>
                <a:gd name="T14" fmla="*/ 2147483647 w 2010"/>
                <a:gd name="T15" fmla="*/ 2147483647 h 765"/>
                <a:gd name="T16" fmla="*/ 2147483647 w 2010"/>
                <a:gd name="T17" fmla="*/ 2147483647 h 765"/>
                <a:gd name="T18" fmla="*/ 2147483647 w 2010"/>
                <a:gd name="T19" fmla="*/ 2147483647 h 765"/>
                <a:gd name="T20" fmla="*/ 2147483647 w 2010"/>
                <a:gd name="T21" fmla="*/ 2147483647 h 765"/>
                <a:gd name="T22" fmla="*/ 2147483647 w 2010"/>
                <a:gd name="T23" fmla="*/ 2147483647 h 765"/>
                <a:gd name="T24" fmla="*/ 2147483647 w 2010"/>
                <a:gd name="T25" fmla="*/ 2147483647 h 765"/>
                <a:gd name="T26" fmla="*/ 2147483647 w 2010"/>
                <a:gd name="T27" fmla="*/ 2147483647 h 765"/>
                <a:gd name="T28" fmla="*/ 2147483647 w 2010"/>
                <a:gd name="T29" fmla="*/ 2147483647 h 765"/>
                <a:gd name="T30" fmla="*/ 2147483647 w 2010"/>
                <a:gd name="T31" fmla="*/ 2147483647 h 765"/>
                <a:gd name="T32" fmla="*/ 2147483647 w 2010"/>
                <a:gd name="T33" fmla="*/ 2147483647 h 765"/>
                <a:gd name="T34" fmla="*/ 2147483647 w 2010"/>
                <a:gd name="T35" fmla="*/ 2147483647 h 765"/>
                <a:gd name="T36" fmla="*/ 2147483647 w 2010"/>
                <a:gd name="T37" fmla="*/ 2147483647 h 765"/>
                <a:gd name="T38" fmla="*/ 2147483647 w 2010"/>
                <a:gd name="T39" fmla="*/ 2147483647 h 765"/>
                <a:gd name="T40" fmla="*/ 2147483647 w 2010"/>
                <a:gd name="T41" fmla="*/ 2147483647 h 765"/>
                <a:gd name="T42" fmla="*/ 2147483647 w 2010"/>
                <a:gd name="T43" fmla="*/ 2147483647 h 765"/>
                <a:gd name="T44" fmla="*/ 2147483647 w 2010"/>
                <a:gd name="T45" fmla="*/ 2147483647 h 765"/>
                <a:gd name="T46" fmla="*/ 2147483647 w 2010"/>
                <a:gd name="T47" fmla="*/ 2147483647 h 765"/>
                <a:gd name="T48" fmla="*/ 2147483647 w 2010"/>
                <a:gd name="T49" fmla="*/ 2147483647 h 765"/>
                <a:gd name="T50" fmla="*/ 2147483647 w 2010"/>
                <a:gd name="T51" fmla="*/ 2147483647 h 765"/>
                <a:gd name="T52" fmla="*/ 2147483647 w 2010"/>
                <a:gd name="T53" fmla="*/ 2147483647 h 765"/>
                <a:gd name="T54" fmla="*/ 2147483647 w 2010"/>
                <a:gd name="T55" fmla="*/ 2147483647 h 765"/>
                <a:gd name="T56" fmla="*/ 2147483647 w 2010"/>
                <a:gd name="T57" fmla="*/ 2147483647 h 765"/>
                <a:gd name="T58" fmla="*/ 2147483647 w 2010"/>
                <a:gd name="T59" fmla="*/ 0 h 76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10"/>
                <a:gd name="T91" fmla="*/ 0 h 765"/>
                <a:gd name="T92" fmla="*/ 2010 w 2010"/>
                <a:gd name="T93" fmla="*/ 765 h 76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10" h="765">
                  <a:moveTo>
                    <a:pt x="0" y="765"/>
                  </a:moveTo>
                  <a:lnTo>
                    <a:pt x="36" y="741"/>
                  </a:lnTo>
                  <a:lnTo>
                    <a:pt x="96" y="696"/>
                  </a:lnTo>
                  <a:lnTo>
                    <a:pt x="159" y="648"/>
                  </a:lnTo>
                  <a:lnTo>
                    <a:pt x="198" y="618"/>
                  </a:lnTo>
                  <a:lnTo>
                    <a:pt x="243" y="588"/>
                  </a:lnTo>
                  <a:lnTo>
                    <a:pt x="294" y="558"/>
                  </a:lnTo>
                  <a:lnTo>
                    <a:pt x="342" y="528"/>
                  </a:lnTo>
                  <a:lnTo>
                    <a:pt x="393" y="504"/>
                  </a:lnTo>
                  <a:lnTo>
                    <a:pt x="471" y="459"/>
                  </a:lnTo>
                  <a:lnTo>
                    <a:pt x="531" y="435"/>
                  </a:lnTo>
                  <a:lnTo>
                    <a:pt x="630" y="390"/>
                  </a:lnTo>
                  <a:lnTo>
                    <a:pt x="690" y="366"/>
                  </a:lnTo>
                  <a:lnTo>
                    <a:pt x="744" y="342"/>
                  </a:lnTo>
                  <a:lnTo>
                    <a:pt x="828" y="312"/>
                  </a:lnTo>
                  <a:lnTo>
                    <a:pt x="933" y="273"/>
                  </a:lnTo>
                  <a:lnTo>
                    <a:pt x="1005" y="252"/>
                  </a:lnTo>
                  <a:lnTo>
                    <a:pt x="1083" y="228"/>
                  </a:lnTo>
                  <a:lnTo>
                    <a:pt x="1152" y="207"/>
                  </a:lnTo>
                  <a:lnTo>
                    <a:pt x="1218" y="189"/>
                  </a:lnTo>
                  <a:lnTo>
                    <a:pt x="1275" y="174"/>
                  </a:lnTo>
                  <a:lnTo>
                    <a:pt x="1353" y="150"/>
                  </a:lnTo>
                  <a:lnTo>
                    <a:pt x="1422" y="135"/>
                  </a:lnTo>
                  <a:lnTo>
                    <a:pt x="1521" y="105"/>
                  </a:lnTo>
                  <a:lnTo>
                    <a:pt x="1650" y="78"/>
                  </a:lnTo>
                  <a:lnTo>
                    <a:pt x="1743" y="57"/>
                  </a:lnTo>
                  <a:lnTo>
                    <a:pt x="1845" y="36"/>
                  </a:lnTo>
                  <a:lnTo>
                    <a:pt x="1908" y="24"/>
                  </a:lnTo>
                  <a:lnTo>
                    <a:pt x="1959" y="12"/>
                  </a:lnTo>
                  <a:lnTo>
                    <a:pt x="2010" y="0"/>
                  </a:lnTo>
                </a:path>
              </a:pathLst>
            </a:custGeom>
            <a:noFill/>
            <a:ln w="57150" cmpd="sng">
              <a:solidFill>
                <a:srgbClr val="1C1C1C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9" name="Freeform 101"/>
            <p:cNvSpPr>
              <a:spLocks/>
            </p:cNvSpPr>
            <p:nvPr/>
          </p:nvSpPr>
          <p:spPr bwMode="auto">
            <a:xfrm>
              <a:off x="998538" y="2620963"/>
              <a:ext cx="2368550" cy="1235075"/>
            </a:xfrm>
            <a:custGeom>
              <a:avLst/>
              <a:gdLst>
                <a:gd name="T0" fmla="*/ 0 w 2697"/>
                <a:gd name="T1" fmla="*/ 2147483647 h 888"/>
                <a:gd name="T2" fmla="*/ 2147483647 w 2697"/>
                <a:gd name="T3" fmla="*/ 2147483647 h 888"/>
                <a:gd name="T4" fmla="*/ 2147483647 w 2697"/>
                <a:gd name="T5" fmla="*/ 2147483647 h 888"/>
                <a:gd name="T6" fmla="*/ 2147483647 w 2697"/>
                <a:gd name="T7" fmla="*/ 2147483647 h 888"/>
                <a:gd name="T8" fmla="*/ 2147483647 w 2697"/>
                <a:gd name="T9" fmla="*/ 2147483647 h 888"/>
                <a:gd name="T10" fmla="*/ 2147483647 w 2697"/>
                <a:gd name="T11" fmla="*/ 2147483647 h 888"/>
                <a:gd name="T12" fmla="*/ 2147483647 w 2697"/>
                <a:gd name="T13" fmla="*/ 2147483647 h 888"/>
                <a:gd name="T14" fmla="*/ 2147483647 w 2697"/>
                <a:gd name="T15" fmla="*/ 2147483647 h 888"/>
                <a:gd name="T16" fmla="*/ 2147483647 w 2697"/>
                <a:gd name="T17" fmla="*/ 2147483647 h 888"/>
                <a:gd name="T18" fmla="*/ 2147483647 w 2697"/>
                <a:gd name="T19" fmla="*/ 2147483647 h 888"/>
                <a:gd name="T20" fmla="*/ 2147483647 w 2697"/>
                <a:gd name="T21" fmla="*/ 2147483647 h 888"/>
                <a:gd name="T22" fmla="*/ 2147483647 w 2697"/>
                <a:gd name="T23" fmla="*/ 2147483647 h 888"/>
                <a:gd name="T24" fmla="*/ 2147483647 w 2697"/>
                <a:gd name="T25" fmla="*/ 2147483647 h 888"/>
                <a:gd name="T26" fmla="*/ 2147483647 w 2697"/>
                <a:gd name="T27" fmla="*/ 2147483647 h 888"/>
                <a:gd name="T28" fmla="*/ 2147483647 w 2697"/>
                <a:gd name="T29" fmla="*/ 2147483647 h 888"/>
                <a:gd name="T30" fmla="*/ 2147483647 w 2697"/>
                <a:gd name="T31" fmla="*/ 2147483647 h 888"/>
                <a:gd name="T32" fmla="*/ 2147483647 w 2697"/>
                <a:gd name="T33" fmla="*/ 2147483647 h 888"/>
                <a:gd name="T34" fmla="*/ 2147483647 w 2697"/>
                <a:gd name="T35" fmla="*/ 2147483647 h 888"/>
                <a:gd name="T36" fmla="*/ 2147483647 w 2697"/>
                <a:gd name="T37" fmla="*/ 2147483647 h 888"/>
                <a:gd name="T38" fmla="*/ 2147483647 w 2697"/>
                <a:gd name="T39" fmla="*/ 2147483647 h 888"/>
                <a:gd name="T40" fmla="*/ 2147483647 w 2697"/>
                <a:gd name="T41" fmla="*/ 2147483647 h 888"/>
                <a:gd name="T42" fmla="*/ 2147483647 w 2697"/>
                <a:gd name="T43" fmla="*/ 2147483647 h 888"/>
                <a:gd name="T44" fmla="*/ 2147483647 w 2697"/>
                <a:gd name="T45" fmla="*/ 2147483647 h 888"/>
                <a:gd name="T46" fmla="*/ 2147483647 w 2697"/>
                <a:gd name="T47" fmla="*/ 2147483647 h 888"/>
                <a:gd name="T48" fmla="*/ 2147483647 w 2697"/>
                <a:gd name="T49" fmla="*/ 2147483647 h 888"/>
                <a:gd name="T50" fmla="*/ 2147483647 w 2697"/>
                <a:gd name="T51" fmla="*/ 2147483647 h 888"/>
                <a:gd name="T52" fmla="*/ 2147483647 w 2697"/>
                <a:gd name="T53" fmla="*/ 2147483647 h 888"/>
                <a:gd name="T54" fmla="*/ 2147483647 w 2697"/>
                <a:gd name="T55" fmla="*/ 2147483647 h 888"/>
                <a:gd name="T56" fmla="*/ 2147483647 w 2697"/>
                <a:gd name="T57" fmla="*/ 2147483647 h 888"/>
                <a:gd name="T58" fmla="*/ 2147483647 w 2697"/>
                <a:gd name="T59" fmla="*/ 2147483647 h 888"/>
                <a:gd name="T60" fmla="*/ 2147483647 w 2697"/>
                <a:gd name="T61" fmla="*/ 2147483647 h 888"/>
                <a:gd name="T62" fmla="*/ 2147483647 w 2697"/>
                <a:gd name="T63" fmla="*/ 2147483647 h 888"/>
                <a:gd name="T64" fmla="*/ 2147483647 w 2697"/>
                <a:gd name="T65" fmla="*/ 0 h 8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97"/>
                <a:gd name="T100" fmla="*/ 0 h 888"/>
                <a:gd name="T101" fmla="*/ 2697 w 2697"/>
                <a:gd name="T102" fmla="*/ 888 h 8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97" h="888">
                  <a:moveTo>
                    <a:pt x="0" y="888"/>
                  </a:moveTo>
                  <a:lnTo>
                    <a:pt x="54" y="849"/>
                  </a:lnTo>
                  <a:lnTo>
                    <a:pt x="99" y="813"/>
                  </a:lnTo>
                  <a:lnTo>
                    <a:pt x="153" y="771"/>
                  </a:lnTo>
                  <a:lnTo>
                    <a:pt x="207" y="735"/>
                  </a:lnTo>
                  <a:lnTo>
                    <a:pt x="279" y="690"/>
                  </a:lnTo>
                  <a:lnTo>
                    <a:pt x="327" y="663"/>
                  </a:lnTo>
                  <a:lnTo>
                    <a:pt x="372" y="636"/>
                  </a:lnTo>
                  <a:lnTo>
                    <a:pt x="417" y="612"/>
                  </a:lnTo>
                  <a:lnTo>
                    <a:pt x="471" y="585"/>
                  </a:lnTo>
                  <a:lnTo>
                    <a:pt x="540" y="552"/>
                  </a:lnTo>
                  <a:lnTo>
                    <a:pt x="624" y="513"/>
                  </a:lnTo>
                  <a:lnTo>
                    <a:pt x="711" y="477"/>
                  </a:lnTo>
                  <a:lnTo>
                    <a:pt x="798" y="444"/>
                  </a:lnTo>
                  <a:lnTo>
                    <a:pt x="885" y="411"/>
                  </a:lnTo>
                  <a:lnTo>
                    <a:pt x="978" y="381"/>
                  </a:lnTo>
                  <a:lnTo>
                    <a:pt x="1050" y="357"/>
                  </a:lnTo>
                  <a:lnTo>
                    <a:pt x="1137" y="333"/>
                  </a:lnTo>
                  <a:lnTo>
                    <a:pt x="1248" y="300"/>
                  </a:lnTo>
                  <a:lnTo>
                    <a:pt x="1356" y="273"/>
                  </a:lnTo>
                  <a:lnTo>
                    <a:pt x="1446" y="249"/>
                  </a:lnTo>
                  <a:lnTo>
                    <a:pt x="1554" y="222"/>
                  </a:lnTo>
                  <a:lnTo>
                    <a:pt x="1641" y="201"/>
                  </a:lnTo>
                  <a:lnTo>
                    <a:pt x="1770" y="171"/>
                  </a:lnTo>
                  <a:lnTo>
                    <a:pt x="1887" y="147"/>
                  </a:lnTo>
                  <a:lnTo>
                    <a:pt x="2004" y="123"/>
                  </a:lnTo>
                  <a:lnTo>
                    <a:pt x="2121" y="102"/>
                  </a:lnTo>
                  <a:lnTo>
                    <a:pt x="2238" y="81"/>
                  </a:lnTo>
                  <a:lnTo>
                    <a:pt x="2337" y="63"/>
                  </a:lnTo>
                  <a:lnTo>
                    <a:pt x="2403" y="48"/>
                  </a:lnTo>
                  <a:lnTo>
                    <a:pt x="2523" y="27"/>
                  </a:lnTo>
                  <a:lnTo>
                    <a:pt x="2616" y="12"/>
                  </a:lnTo>
                  <a:lnTo>
                    <a:pt x="2697" y="0"/>
                  </a:lnTo>
                </a:path>
              </a:pathLst>
            </a:custGeom>
            <a:noFill/>
            <a:ln w="57150" cmpd="sng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0" name="Line 104"/>
            <p:cNvSpPr>
              <a:spLocks noChangeShapeType="1"/>
            </p:cNvSpPr>
            <p:nvPr/>
          </p:nvSpPr>
          <p:spPr bwMode="auto">
            <a:xfrm flipV="1">
              <a:off x="995363" y="2593975"/>
              <a:ext cx="2990850" cy="79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1" name="Freeform 105"/>
            <p:cNvSpPr>
              <a:spLocks/>
            </p:cNvSpPr>
            <p:nvPr/>
          </p:nvSpPr>
          <p:spPr bwMode="auto">
            <a:xfrm>
              <a:off x="996950" y="4105275"/>
              <a:ext cx="2136775" cy="1168400"/>
            </a:xfrm>
            <a:custGeom>
              <a:avLst/>
              <a:gdLst>
                <a:gd name="T0" fmla="*/ 0 w 2436"/>
                <a:gd name="T1" fmla="*/ 2147483647 h 840"/>
                <a:gd name="T2" fmla="*/ 2147483647 w 2436"/>
                <a:gd name="T3" fmla="*/ 2147483647 h 840"/>
                <a:gd name="T4" fmla="*/ 2147483647 w 2436"/>
                <a:gd name="T5" fmla="*/ 2147483647 h 840"/>
                <a:gd name="T6" fmla="*/ 2147483647 w 2436"/>
                <a:gd name="T7" fmla="*/ 2147483647 h 840"/>
                <a:gd name="T8" fmla="*/ 2147483647 w 2436"/>
                <a:gd name="T9" fmla="*/ 2147483647 h 840"/>
                <a:gd name="T10" fmla="*/ 2147483647 w 2436"/>
                <a:gd name="T11" fmla="*/ 2147483647 h 840"/>
                <a:gd name="T12" fmla="*/ 2147483647 w 2436"/>
                <a:gd name="T13" fmla="*/ 2147483647 h 840"/>
                <a:gd name="T14" fmla="*/ 2147483647 w 2436"/>
                <a:gd name="T15" fmla="*/ 2147483647 h 840"/>
                <a:gd name="T16" fmla="*/ 2147483647 w 2436"/>
                <a:gd name="T17" fmla="*/ 2147483647 h 840"/>
                <a:gd name="T18" fmla="*/ 2147483647 w 2436"/>
                <a:gd name="T19" fmla="*/ 2147483647 h 840"/>
                <a:gd name="T20" fmla="*/ 2147483647 w 2436"/>
                <a:gd name="T21" fmla="*/ 2147483647 h 840"/>
                <a:gd name="T22" fmla="*/ 2147483647 w 2436"/>
                <a:gd name="T23" fmla="*/ 2147483647 h 840"/>
                <a:gd name="T24" fmla="*/ 2147483647 w 2436"/>
                <a:gd name="T25" fmla="*/ 2147483647 h 840"/>
                <a:gd name="T26" fmla="*/ 2147483647 w 2436"/>
                <a:gd name="T27" fmla="*/ 2147483647 h 840"/>
                <a:gd name="T28" fmla="*/ 2147483647 w 2436"/>
                <a:gd name="T29" fmla="*/ 2147483647 h 840"/>
                <a:gd name="T30" fmla="*/ 2147483647 w 2436"/>
                <a:gd name="T31" fmla="*/ 2147483647 h 840"/>
                <a:gd name="T32" fmla="*/ 2147483647 w 2436"/>
                <a:gd name="T33" fmla="*/ 2147483647 h 840"/>
                <a:gd name="T34" fmla="*/ 2147483647 w 2436"/>
                <a:gd name="T35" fmla="*/ 2147483647 h 840"/>
                <a:gd name="T36" fmla="*/ 2147483647 w 2436"/>
                <a:gd name="T37" fmla="*/ 2147483647 h 840"/>
                <a:gd name="T38" fmla="*/ 2147483647 w 2436"/>
                <a:gd name="T39" fmla="*/ 2147483647 h 840"/>
                <a:gd name="T40" fmla="*/ 2147483647 w 2436"/>
                <a:gd name="T41" fmla="*/ 2147483647 h 840"/>
                <a:gd name="T42" fmla="*/ 2147483647 w 2436"/>
                <a:gd name="T43" fmla="*/ 2147483647 h 840"/>
                <a:gd name="T44" fmla="*/ 2147483647 w 2436"/>
                <a:gd name="T45" fmla="*/ 2147483647 h 840"/>
                <a:gd name="T46" fmla="*/ 2147483647 w 2436"/>
                <a:gd name="T47" fmla="*/ 2147483647 h 840"/>
                <a:gd name="T48" fmla="*/ 2147483647 w 2436"/>
                <a:gd name="T49" fmla="*/ 2147483647 h 840"/>
                <a:gd name="T50" fmla="*/ 2147483647 w 2436"/>
                <a:gd name="T51" fmla="*/ 0 h 8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436"/>
                <a:gd name="T79" fmla="*/ 0 h 840"/>
                <a:gd name="T80" fmla="*/ 2436 w 2436"/>
                <a:gd name="T81" fmla="*/ 840 h 8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436" h="840">
                  <a:moveTo>
                    <a:pt x="0" y="840"/>
                  </a:moveTo>
                  <a:lnTo>
                    <a:pt x="48" y="801"/>
                  </a:lnTo>
                  <a:lnTo>
                    <a:pt x="96" y="765"/>
                  </a:lnTo>
                  <a:lnTo>
                    <a:pt x="150" y="723"/>
                  </a:lnTo>
                  <a:lnTo>
                    <a:pt x="237" y="666"/>
                  </a:lnTo>
                  <a:lnTo>
                    <a:pt x="303" y="624"/>
                  </a:lnTo>
                  <a:lnTo>
                    <a:pt x="390" y="576"/>
                  </a:lnTo>
                  <a:lnTo>
                    <a:pt x="462" y="540"/>
                  </a:lnTo>
                  <a:lnTo>
                    <a:pt x="540" y="507"/>
                  </a:lnTo>
                  <a:lnTo>
                    <a:pt x="603" y="477"/>
                  </a:lnTo>
                  <a:lnTo>
                    <a:pt x="687" y="441"/>
                  </a:lnTo>
                  <a:lnTo>
                    <a:pt x="804" y="393"/>
                  </a:lnTo>
                  <a:lnTo>
                    <a:pt x="903" y="363"/>
                  </a:lnTo>
                  <a:lnTo>
                    <a:pt x="999" y="330"/>
                  </a:lnTo>
                  <a:lnTo>
                    <a:pt x="1113" y="291"/>
                  </a:lnTo>
                  <a:lnTo>
                    <a:pt x="1209" y="267"/>
                  </a:lnTo>
                  <a:lnTo>
                    <a:pt x="1281" y="246"/>
                  </a:lnTo>
                  <a:lnTo>
                    <a:pt x="1422" y="207"/>
                  </a:lnTo>
                  <a:lnTo>
                    <a:pt x="1554" y="174"/>
                  </a:lnTo>
                  <a:lnTo>
                    <a:pt x="1659" y="147"/>
                  </a:lnTo>
                  <a:lnTo>
                    <a:pt x="1791" y="120"/>
                  </a:lnTo>
                  <a:lnTo>
                    <a:pt x="1941" y="87"/>
                  </a:lnTo>
                  <a:lnTo>
                    <a:pt x="2082" y="63"/>
                  </a:lnTo>
                  <a:lnTo>
                    <a:pt x="2247" y="30"/>
                  </a:lnTo>
                  <a:lnTo>
                    <a:pt x="2349" y="15"/>
                  </a:lnTo>
                  <a:lnTo>
                    <a:pt x="2436" y="0"/>
                  </a:lnTo>
                </a:path>
              </a:pathLst>
            </a:custGeom>
            <a:noFill/>
            <a:ln w="762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2" name="Freeform 106"/>
            <p:cNvSpPr>
              <a:spLocks/>
            </p:cNvSpPr>
            <p:nvPr/>
          </p:nvSpPr>
          <p:spPr bwMode="auto">
            <a:xfrm>
              <a:off x="998538" y="4586288"/>
              <a:ext cx="1171575" cy="849312"/>
            </a:xfrm>
            <a:custGeom>
              <a:avLst/>
              <a:gdLst>
                <a:gd name="T0" fmla="*/ 0 w 1335"/>
                <a:gd name="T1" fmla="*/ 2147483647 h 612"/>
                <a:gd name="T2" fmla="*/ 2147483647 w 1335"/>
                <a:gd name="T3" fmla="*/ 2147483647 h 612"/>
                <a:gd name="T4" fmla="*/ 2147483647 w 1335"/>
                <a:gd name="T5" fmla="*/ 2147483647 h 612"/>
                <a:gd name="T6" fmla="*/ 2147483647 w 1335"/>
                <a:gd name="T7" fmla="*/ 2147483647 h 612"/>
                <a:gd name="T8" fmla="*/ 2147483647 w 1335"/>
                <a:gd name="T9" fmla="*/ 2147483647 h 612"/>
                <a:gd name="T10" fmla="*/ 2147483647 w 1335"/>
                <a:gd name="T11" fmla="*/ 2147483647 h 612"/>
                <a:gd name="T12" fmla="*/ 2147483647 w 1335"/>
                <a:gd name="T13" fmla="*/ 2147483647 h 612"/>
                <a:gd name="T14" fmla="*/ 2147483647 w 1335"/>
                <a:gd name="T15" fmla="*/ 2147483647 h 612"/>
                <a:gd name="T16" fmla="*/ 2147483647 w 1335"/>
                <a:gd name="T17" fmla="*/ 2147483647 h 612"/>
                <a:gd name="T18" fmla="*/ 2147483647 w 1335"/>
                <a:gd name="T19" fmla="*/ 2147483647 h 612"/>
                <a:gd name="T20" fmla="*/ 2147483647 w 1335"/>
                <a:gd name="T21" fmla="*/ 2147483647 h 612"/>
                <a:gd name="T22" fmla="*/ 2147483647 w 1335"/>
                <a:gd name="T23" fmla="*/ 2147483647 h 612"/>
                <a:gd name="T24" fmla="*/ 2147483647 w 1335"/>
                <a:gd name="T25" fmla="*/ 2147483647 h 612"/>
                <a:gd name="T26" fmla="*/ 2147483647 w 1335"/>
                <a:gd name="T27" fmla="*/ 2147483647 h 612"/>
                <a:gd name="T28" fmla="*/ 2147483647 w 1335"/>
                <a:gd name="T29" fmla="*/ 2147483647 h 612"/>
                <a:gd name="T30" fmla="*/ 2147483647 w 1335"/>
                <a:gd name="T31" fmla="*/ 0 h 6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35"/>
                <a:gd name="T49" fmla="*/ 0 h 612"/>
                <a:gd name="T50" fmla="*/ 1335 w 1335"/>
                <a:gd name="T51" fmla="*/ 612 h 6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35" h="612">
                  <a:moveTo>
                    <a:pt x="0" y="612"/>
                  </a:moveTo>
                  <a:lnTo>
                    <a:pt x="63" y="570"/>
                  </a:lnTo>
                  <a:lnTo>
                    <a:pt x="126" y="519"/>
                  </a:lnTo>
                  <a:lnTo>
                    <a:pt x="186" y="477"/>
                  </a:lnTo>
                  <a:lnTo>
                    <a:pt x="264" y="420"/>
                  </a:lnTo>
                  <a:lnTo>
                    <a:pt x="339" y="378"/>
                  </a:lnTo>
                  <a:lnTo>
                    <a:pt x="408" y="342"/>
                  </a:lnTo>
                  <a:lnTo>
                    <a:pt x="474" y="309"/>
                  </a:lnTo>
                  <a:lnTo>
                    <a:pt x="552" y="267"/>
                  </a:lnTo>
                  <a:lnTo>
                    <a:pt x="645" y="228"/>
                  </a:lnTo>
                  <a:lnTo>
                    <a:pt x="738" y="192"/>
                  </a:lnTo>
                  <a:lnTo>
                    <a:pt x="867" y="141"/>
                  </a:lnTo>
                  <a:lnTo>
                    <a:pt x="1002" y="96"/>
                  </a:lnTo>
                  <a:lnTo>
                    <a:pt x="1134" y="54"/>
                  </a:lnTo>
                  <a:lnTo>
                    <a:pt x="1248" y="24"/>
                  </a:lnTo>
                  <a:lnTo>
                    <a:pt x="1335" y="0"/>
                  </a:lnTo>
                </a:path>
              </a:pathLst>
            </a:custGeom>
            <a:noFill/>
            <a:ln w="57150" cmpd="sng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3" name="Text Box 78"/>
            <p:cNvSpPr txBox="1">
              <a:spLocks noChangeArrowheads="1"/>
            </p:cNvSpPr>
            <p:nvPr/>
          </p:nvSpPr>
          <p:spPr bwMode="auto">
            <a:xfrm>
              <a:off x="2673350" y="4195763"/>
              <a:ext cx="682595" cy="45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>
                  <a:cs typeface="Arial" charset="0"/>
                </a:rPr>
                <a:t>TAO</a:t>
              </a:r>
            </a:p>
          </p:txBody>
        </p:sp>
        <p:sp>
          <p:nvSpPr>
            <p:cNvPr id="34" name="Text Box 78"/>
            <p:cNvSpPr txBox="1">
              <a:spLocks noChangeArrowheads="1"/>
            </p:cNvSpPr>
            <p:nvPr/>
          </p:nvSpPr>
          <p:spPr bwMode="auto">
            <a:xfrm>
              <a:off x="1851025" y="5145088"/>
              <a:ext cx="727886" cy="45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cs typeface="Arial" charset="0"/>
                </a:rPr>
                <a:t>30m</a:t>
              </a:r>
              <a:endParaRPr lang="en-US" altLang="ja-JP" sz="2800" b="1" dirty="0">
                <a:cs typeface="Arial" charset="0"/>
              </a:endParaRPr>
            </a:p>
          </p:txBody>
        </p:sp>
        <p:sp>
          <p:nvSpPr>
            <p:cNvPr id="35" name="Line 84"/>
            <p:cNvSpPr>
              <a:spLocks noChangeShapeType="1"/>
            </p:cNvSpPr>
            <p:nvPr/>
          </p:nvSpPr>
          <p:spPr bwMode="auto">
            <a:xfrm flipV="1">
              <a:off x="993775" y="56927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6" name="Line 85"/>
            <p:cNvSpPr>
              <a:spLocks noChangeShapeType="1"/>
            </p:cNvSpPr>
            <p:nvPr/>
          </p:nvSpPr>
          <p:spPr bwMode="auto">
            <a:xfrm flipV="1">
              <a:off x="1212850" y="5710238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7" name="Line 86"/>
            <p:cNvSpPr>
              <a:spLocks noChangeShapeType="1"/>
            </p:cNvSpPr>
            <p:nvPr/>
          </p:nvSpPr>
          <p:spPr bwMode="auto">
            <a:xfrm flipV="1">
              <a:off x="3330575" y="57181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8" name="Line 87"/>
            <p:cNvSpPr>
              <a:spLocks noChangeShapeType="1"/>
            </p:cNvSpPr>
            <p:nvPr/>
          </p:nvSpPr>
          <p:spPr bwMode="auto">
            <a:xfrm flipV="1">
              <a:off x="3987800" y="2589213"/>
              <a:ext cx="0" cy="3241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9" name="Line 87"/>
            <p:cNvSpPr>
              <a:spLocks noChangeShapeType="1"/>
            </p:cNvSpPr>
            <p:nvPr/>
          </p:nvSpPr>
          <p:spPr bwMode="auto">
            <a:xfrm flipV="1">
              <a:off x="993775" y="2589213"/>
              <a:ext cx="0" cy="3241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40" name="Line 85"/>
            <p:cNvSpPr>
              <a:spLocks noChangeShapeType="1"/>
            </p:cNvSpPr>
            <p:nvPr/>
          </p:nvSpPr>
          <p:spPr bwMode="auto">
            <a:xfrm flipV="1">
              <a:off x="1906588" y="57181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41" name="Line 85"/>
            <p:cNvSpPr>
              <a:spLocks noChangeShapeType="1"/>
            </p:cNvSpPr>
            <p:nvPr/>
          </p:nvSpPr>
          <p:spPr bwMode="auto">
            <a:xfrm flipV="1">
              <a:off x="2600325" y="57181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42" name="Text Box 33"/>
            <p:cNvSpPr txBox="1">
              <a:spLocks noChangeArrowheads="1"/>
            </p:cNvSpPr>
            <p:nvPr/>
          </p:nvSpPr>
          <p:spPr bwMode="auto">
            <a:xfrm>
              <a:off x="3786188" y="5875338"/>
              <a:ext cx="362002" cy="319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ea typeface="HG丸ｺﾞｼｯｸM-PRO" pitchFamily="50" charset="-128"/>
                  <a:cs typeface="Arial" charset="0"/>
                </a:rPr>
                <a:t>50</a:t>
              </a:r>
            </a:p>
          </p:txBody>
        </p:sp>
        <p:sp>
          <p:nvSpPr>
            <p:cNvPr id="43" name="Freeform 107"/>
            <p:cNvSpPr>
              <a:spLocks/>
            </p:cNvSpPr>
            <p:nvPr/>
          </p:nvSpPr>
          <p:spPr bwMode="auto">
            <a:xfrm>
              <a:off x="993775" y="4268788"/>
              <a:ext cx="1423988" cy="949325"/>
            </a:xfrm>
            <a:custGeom>
              <a:avLst/>
              <a:gdLst>
                <a:gd name="T0" fmla="*/ 0 w 1338"/>
                <a:gd name="T1" fmla="*/ 2147483647 h 618"/>
                <a:gd name="T2" fmla="*/ 2147483647 w 1338"/>
                <a:gd name="T3" fmla="*/ 2147483647 h 618"/>
                <a:gd name="T4" fmla="*/ 2147483647 w 1338"/>
                <a:gd name="T5" fmla="*/ 2147483647 h 618"/>
                <a:gd name="T6" fmla="*/ 2147483647 w 1338"/>
                <a:gd name="T7" fmla="*/ 2147483647 h 618"/>
                <a:gd name="T8" fmla="*/ 2147483647 w 1338"/>
                <a:gd name="T9" fmla="*/ 2147483647 h 618"/>
                <a:gd name="T10" fmla="*/ 2147483647 w 1338"/>
                <a:gd name="T11" fmla="*/ 2147483647 h 618"/>
                <a:gd name="T12" fmla="*/ 2147483647 w 1338"/>
                <a:gd name="T13" fmla="*/ 2147483647 h 618"/>
                <a:gd name="T14" fmla="*/ 2147483647 w 1338"/>
                <a:gd name="T15" fmla="*/ 2147483647 h 618"/>
                <a:gd name="T16" fmla="*/ 2147483647 w 1338"/>
                <a:gd name="T17" fmla="*/ 2147483647 h 618"/>
                <a:gd name="T18" fmla="*/ 2147483647 w 1338"/>
                <a:gd name="T19" fmla="*/ 2147483647 h 618"/>
                <a:gd name="T20" fmla="*/ 2147483647 w 1338"/>
                <a:gd name="T21" fmla="*/ 2147483647 h 618"/>
                <a:gd name="T22" fmla="*/ 2147483647 w 1338"/>
                <a:gd name="T23" fmla="*/ 0 h 6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38"/>
                <a:gd name="T37" fmla="*/ 0 h 618"/>
                <a:gd name="T38" fmla="*/ 1338 w 1338"/>
                <a:gd name="T39" fmla="*/ 618 h 6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38" h="618">
                  <a:moveTo>
                    <a:pt x="0" y="618"/>
                  </a:moveTo>
                  <a:lnTo>
                    <a:pt x="84" y="555"/>
                  </a:lnTo>
                  <a:lnTo>
                    <a:pt x="162" y="492"/>
                  </a:lnTo>
                  <a:lnTo>
                    <a:pt x="252" y="432"/>
                  </a:lnTo>
                  <a:lnTo>
                    <a:pt x="384" y="357"/>
                  </a:lnTo>
                  <a:lnTo>
                    <a:pt x="507" y="291"/>
                  </a:lnTo>
                  <a:lnTo>
                    <a:pt x="639" y="231"/>
                  </a:lnTo>
                  <a:lnTo>
                    <a:pt x="783" y="171"/>
                  </a:lnTo>
                  <a:lnTo>
                    <a:pt x="894" y="138"/>
                  </a:lnTo>
                  <a:lnTo>
                    <a:pt x="1026" y="93"/>
                  </a:lnTo>
                  <a:lnTo>
                    <a:pt x="1161" y="51"/>
                  </a:lnTo>
                  <a:lnTo>
                    <a:pt x="1338" y="0"/>
                  </a:lnTo>
                </a:path>
              </a:pathLst>
            </a:custGeom>
            <a:noFill/>
            <a:ln w="57150" cmpd="sng">
              <a:solidFill>
                <a:srgbClr val="660033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44" name="Line 34"/>
            <p:cNvSpPr>
              <a:spLocks noChangeShapeType="1"/>
            </p:cNvSpPr>
            <p:nvPr/>
          </p:nvSpPr>
          <p:spPr bwMode="auto">
            <a:xfrm>
              <a:off x="996950" y="2727325"/>
              <a:ext cx="69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45" name="Line 84"/>
            <p:cNvSpPr>
              <a:spLocks noChangeShapeType="1"/>
            </p:cNvSpPr>
            <p:nvPr/>
          </p:nvSpPr>
          <p:spPr bwMode="auto">
            <a:xfrm flipV="1">
              <a:off x="993775" y="2589213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46" name="Line 85"/>
            <p:cNvSpPr>
              <a:spLocks noChangeShapeType="1"/>
            </p:cNvSpPr>
            <p:nvPr/>
          </p:nvSpPr>
          <p:spPr bwMode="auto">
            <a:xfrm flipV="1">
              <a:off x="1212850" y="2606675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47" name="Line 86"/>
            <p:cNvSpPr>
              <a:spLocks noChangeShapeType="1"/>
            </p:cNvSpPr>
            <p:nvPr/>
          </p:nvSpPr>
          <p:spPr bwMode="auto">
            <a:xfrm flipV="1">
              <a:off x="3330575" y="2614613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48" name="Line 85"/>
            <p:cNvSpPr>
              <a:spLocks noChangeShapeType="1"/>
            </p:cNvSpPr>
            <p:nvPr/>
          </p:nvSpPr>
          <p:spPr bwMode="auto">
            <a:xfrm flipV="1">
              <a:off x="1906588" y="2614613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49" name="Line 85"/>
            <p:cNvSpPr>
              <a:spLocks noChangeShapeType="1"/>
            </p:cNvSpPr>
            <p:nvPr/>
          </p:nvSpPr>
          <p:spPr bwMode="auto">
            <a:xfrm flipV="1">
              <a:off x="2600325" y="2614613"/>
              <a:ext cx="0" cy="120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/>
            </a:p>
          </p:txBody>
        </p:sp>
      </p:grpSp>
      <p:grpSp>
        <p:nvGrpSpPr>
          <p:cNvPr id="86" name="グループ化 85"/>
          <p:cNvGrpSpPr/>
          <p:nvPr/>
        </p:nvGrpSpPr>
        <p:grpSpPr>
          <a:xfrm>
            <a:off x="5181534" y="3682776"/>
            <a:ext cx="2816944" cy="2122488"/>
            <a:chOff x="4851400" y="2741613"/>
            <a:chExt cx="3746500" cy="2809875"/>
          </a:xfrm>
        </p:grpSpPr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1400" y="2741613"/>
              <a:ext cx="3746500" cy="280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ドーナツ 87"/>
            <p:cNvSpPr/>
            <p:nvPr/>
          </p:nvSpPr>
          <p:spPr>
            <a:xfrm>
              <a:off x="5348288" y="2776538"/>
              <a:ext cx="2736850" cy="2736850"/>
            </a:xfrm>
            <a:prstGeom prst="donut">
              <a:avLst/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9" name="テキスト ボックス 38"/>
          <p:cNvSpPr txBox="1">
            <a:spLocks noChangeArrowheads="1"/>
          </p:cNvSpPr>
          <p:nvPr/>
        </p:nvSpPr>
        <p:spPr bwMode="auto">
          <a:xfrm>
            <a:off x="5724128" y="2972892"/>
            <a:ext cx="1731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alibri" pitchFamily="34" charset="0"/>
              </a:rPr>
              <a:t>30um</a:t>
            </a:r>
            <a:endParaRPr lang="en-US" altLang="ja-JP" dirty="0">
              <a:latin typeface="Calibri" pitchFamily="34" charset="0"/>
            </a:endParaRPr>
          </a:p>
          <a:p>
            <a:pPr algn="ctr"/>
            <a:r>
              <a:rPr lang="en-US" altLang="ja-JP" dirty="0">
                <a:latin typeface="Calibri" pitchFamily="34" charset="0"/>
              </a:rPr>
              <a:t>150K-30K region</a:t>
            </a:r>
          </a:p>
        </p:txBody>
      </p:sp>
      <p:cxnSp>
        <p:nvCxnSpPr>
          <p:cNvPr id="90" name="直線矢印コネクタ 89"/>
          <p:cNvCxnSpPr/>
          <p:nvPr/>
        </p:nvCxnSpPr>
        <p:spPr>
          <a:xfrm flipV="1">
            <a:off x="3923928" y="4581128"/>
            <a:ext cx="1625504" cy="1504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2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MIR : MIMIZUKU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234136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/>
              <a:t>id-</a:t>
            </a:r>
            <a:r>
              <a:rPr kumimoji="1" lang="en-US" altLang="ja-JP" dirty="0" smtClean="0">
                <a:solidFill>
                  <a:srgbClr val="FF0000"/>
                </a:solidFill>
              </a:rPr>
              <a:t>I</a:t>
            </a:r>
            <a:r>
              <a:rPr kumimoji="1" lang="en-US" altLang="ja-JP" dirty="0" smtClean="0"/>
              <a:t>nfrared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/>
              <a:t>ulti-field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</a:t>
            </a:r>
            <a:r>
              <a:rPr kumimoji="1" lang="en-US" altLang="ja-JP" dirty="0" smtClean="0"/>
              <a:t>mager for </a:t>
            </a:r>
            <a:r>
              <a:rPr kumimoji="1" lang="en-US" altLang="ja-JP" dirty="0" err="1" smtClean="0"/>
              <a:t>ga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Z</a:t>
            </a:r>
            <a:r>
              <a:rPr kumimoji="1" lang="en-US" altLang="ja-JP" dirty="0" err="1" smtClean="0"/>
              <a:t>ing</a:t>
            </a:r>
            <a:r>
              <a:rPr kumimoji="1" lang="en-US" altLang="ja-JP" dirty="0" smtClean="0"/>
              <a:t> at the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U</a:t>
            </a:r>
            <a:r>
              <a:rPr kumimoji="1" lang="en-US" altLang="ja-JP" dirty="0" err="1" smtClean="0"/>
              <a:t>n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K</a:t>
            </a:r>
            <a:r>
              <a:rPr kumimoji="1" lang="en-US" altLang="ja-JP" dirty="0" err="1" smtClean="0"/>
              <a:t>nown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U</a:t>
            </a:r>
            <a:r>
              <a:rPr kumimoji="1" lang="en-US" altLang="ja-JP" dirty="0" smtClean="0"/>
              <a:t>niverse</a:t>
            </a:r>
          </a:p>
          <a:p>
            <a:pPr lvl="1"/>
            <a:r>
              <a:rPr lang="en-US" altLang="ja-JP" dirty="0" smtClean="0"/>
              <a:t>PI : Takashi Miyata</a:t>
            </a:r>
          </a:p>
          <a:p>
            <a:pPr lvl="1"/>
            <a:r>
              <a:rPr lang="en-US" altLang="ja-JP" dirty="0" smtClean="0"/>
              <a:t>Wide </a:t>
            </a:r>
            <a:r>
              <a:rPr lang="en-US" altLang="ja-JP" dirty="0"/>
              <a:t>wavelength </a:t>
            </a:r>
            <a:r>
              <a:rPr lang="en-US" altLang="ja-JP" dirty="0" smtClean="0"/>
              <a:t>coverage</a:t>
            </a:r>
          </a:p>
          <a:p>
            <a:pPr lvl="2"/>
            <a:r>
              <a:rPr lang="en-US" altLang="ja-JP" dirty="0" err="1" smtClean="0"/>
              <a:t>InSb</a:t>
            </a:r>
            <a:r>
              <a:rPr lang="en-US" altLang="ja-JP" dirty="0" smtClean="0"/>
              <a:t> </a:t>
            </a:r>
            <a:r>
              <a:rPr lang="en-US" altLang="ja-JP" dirty="0"/>
              <a:t>channel : </a:t>
            </a:r>
            <a:r>
              <a:rPr lang="en-US" altLang="ja-JP" dirty="0" smtClean="0"/>
              <a:t>2-5.6um</a:t>
            </a:r>
          </a:p>
          <a:p>
            <a:pPr lvl="2"/>
            <a:r>
              <a:rPr lang="en-US" altLang="ja-JP" dirty="0" err="1" smtClean="0"/>
              <a:t>Si:As</a:t>
            </a:r>
            <a:r>
              <a:rPr lang="en-US" altLang="ja-JP" dirty="0" smtClean="0"/>
              <a:t> </a:t>
            </a:r>
            <a:r>
              <a:rPr lang="en-US" altLang="ja-JP" dirty="0"/>
              <a:t>channel : </a:t>
            </a:r>
            <a:r>
              <a:rPr lang="en-US" altLang="ja-JP" dirty="0" smtClean="0"/>
              <a:t>6-26um</a:t>
            </a:r>
          </a:p>
          <a:p>
            <a:pPr lvl="2"/>
            <a:r>
              <a:rPr lang="en-US" altLang="ja-JP" dirty="0" err="1" smtClean="0"/>
              <a:t>Si:Sb</a:t>
            </a:r>
            <a:r>
              <a:rPr lang="en-US" altLang="ja-JP" dirty="0" smtClean="0"/>
              <a:t> </a:t>
            </a:r>
            <a:r>
              <a:rPr lang="en-US" altLang="ja-JP" dirty="0"/>
              <a:t>channel : 25-38um</a:t>
            </a:r>
          </a:p>
          <a:p>
            <a:pPr lvl="1"/>
            <a:endParaRPr lang="en-US" altLang="ja-JP" dirty="0"/>
          </a:p>
          <a:p>
            <a:pPr lvl="1"/>
            <a:r>
              <a:rPr lang="en-US" altLang="ja-JP" dirty="0" smtClean="0"/>
              <a:t> </a:t>
            </a:r>
            <a:r>
              <a:rPr lang="en-US" altLang="ja-JP" dirty="0"/>
              <a:t>Diffraction limited spatial resolution</a:t>
            </a:r>
          </a:p>
          <a:p>
            <a:pPr lvl="2"/>
            <a:r>
              <a:rPr lang="en-US" altLang="ja-JP" dirty="0" smtClean="0"/>
              <a:t>0.4 </a:t>
            </a:r>
            <a:r>
              <a:rPr lang="en-US" altLang="ja-JP" dirty="0" err="1"/>
              <a:t>arcsec</a:t>
            </a:r>
            <a:r>
              <a:rPr lang="en-US" altLang="ja-JP" dirty="0"/>
              <a:t> @ 10 micron</a:t>
            </a:r>
          </a:p>
          <a:p>
            <a:pPr lvl="2"/>
            <a:r>
              <a:rPr lang="en-US" altLang="ja-JP" dirty="0" smtClean="0"/>
              <a:t>0.8 </a:t>
            </a:r>
            <a:r>
              <a:rPr lang="en-US" altLang="ja-JP" dirty="0" err="1"/>
              <a:t>arcsec</a:t>
            </a:r>
            <a:r>
              <a:rPr lang="en-US" altLang="ja-JP" dirty="0"/>
              <a:t> @ 20 micron</a:t>
            </a:r>
          </a:p>
          <a:p>
            <a:pPr lvl="2"/>
            <a:r>
              <a:rPr lang="en-US" altLang="ja-JP" dirty="0" smtClean="0"/>
              <a:t>1.2 </a:t>
            </a:r>
            <a:r>
              <a:rPr lang="en-US" altLang="ja-JP" dirty="0" err="1"/>
              <a:t>arcsec</a:t>
            </a:r>
            <a:r>
              <a:rPr lang="en-US" altLang="ja-JP" dirty="0"/>
              <a:t> @ 30 micron</a:t>
            </a:r>
          </a:p>
          <a:p>
            <a:pPr lvl="1"/>
            <a:endParaRPr lang="en-US" altLang="ja-JP" dirty="0"/>
          </a:p>
          <a:p>
            <a:pPr lvl="1"/>
            <a:r>
              <a:rPr lang="en-US" altLang="ja-JP" dirty="0" smtClean="0"/>
              <a:t> </a:t>
            </a:r>
            <a:r>
              <a:rPr lang="en-US" altLang="ja-JP" dirty="0"/>
              <a:t>Accurate monitoring</a:t>
            </a:r>
          </a:p>
          <a:p>
            <a:pPr lvl="2"/>
            <a:r>
              <a:rPr lang="en-US" altLang="ja-JP" dirty="0" smtClean="0"/>
              <a:t>simultaneous </a:t>
            </a:r>
            <a:r>
              <a:rPr lang="en-US" altLang="ja-JP" dirty="0"/>
              <a:t>observations of </a:t>
            </a:r>
            <a:br>
              <a:rPr lang="en-US" altLang="ja-JP" dirty="0"/>
            </a:br>
            <a:r>
              <a:rPr lang="en-US" altLang="ja-JP" dirty="0" smtClean="0"/>
              <a:t>   two </a:t>
            </a:r>
            <a:r>
              <a:rPr lang="en-US" altLang="ja-JP" dirty="0"/>
              <a:t>discrete </a:t>
            </a:r>
            <a:r>
              <a:rPr lang="en-US" altLang="ja-JP" dirty="0" smtClean="0"/>
              <a:t>fields</a:t>
            </a:r>
          </a:p>
          <a:p>
            <a:pPr lvl="1"/>
            <a:r>
              <a:rPr lang="en-US" altLang="ja-JP" dirty="0" smtClean="0"/>
              <a:t>Member : </a:t>
            </a:r>
            <a:r>
              <a:rPr lang="ja-JP" altLang="en-US" dirty="0"/>
              <a:t>宮田</a:t>
            </a:r>
            <a:r>
              <a:rPr lang="ja-JP" altLang="en-US" dirty="0" smtClean="0"/>
              <a:t>、酒向、上塚、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　　　　　　　中村、浅野、内山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52" y="0"/>
            <a:ext cx="1173248" cy="129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11" b="93418" l="20893" r="69881"/>
                    </a14:imgEffect>
                  </a14:imgLayer>
                </a14:imgProps>
              </a:ext>
            </a:extLst>
          </a:blip>
          <a:srcRect l="20495" t="9275" r="30499" b="6550"/>
          <a:stretch>
            <a:fillRect/>
          </a:stretch>
        </p:blipFill>
        <p:spPr bwMode="auto">
          <a:xfrm>
            <a:off x="4283968" y="3933056"/>
            <a:ext cx="2026800" cy="210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iyata\Desktop\MIMIZUKU組立写真 (1)\mimizuku組立写真\dscn4555.jpg"/>
          <p:cNvPicPr>
            <a:picLocks noChangeAspect="1" noChangeArrowheads="1"/>
          </p:cNvPicPr>
          <p:nvPr/>
        </p:nvPicPr>
        <p:blipFill>
          <a:blip r:embed="rId6" cstate="print"/>
          <a:srcRect l="13389"/>
          <a:stretch>
            <a:fillRect/>
          </a:stretch>
        </p:blipFill>
        <p:spPr bwMode="auto">
          <a:xfrm rot="5400000">
            <a:off x="6233440" y="3947440"/>
            <a:ext cx="3119673" cy="2701447"/>
          </a:xfrm>
          <a:prstGeom prst="rect">
            <a:avLst/>
          </a:prstGeom>
          <a:noFill/>
        </p:spPr>
      </p:pic>
      <p:pic>
        <p:nvPicPr>
          <p:cNvPr id="8" name="Picture 3" descr="G:\DCIM\102_PANA\P10203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1556792"/>
            <a:ext cx="3275856" cy="2456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55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Accurate Photometry in MIR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/>
              <a:t>Field Stacker Unit</a:t>
            </a:r>
          </a:p>
          <a:p>
            <a:r>
              <a:rPr lang="en-US" altLang="ja-JP" sz="2400" dirty="0" smtClean="0"/>
              <a:t>Simultaneously observe two objects</a:t>
            </a:r>
            <a:br>
              <a:rPr lang="en-US" altLang="ja-JP" sz="2400" dirty="0" smtClean="0"/>
            </a:br>
            <a:r>
              <a:rPr lang="en-US" altLang="ja-JP" sz="2400" dirty="0" smtClean="0"/>
              <a:t>for </a:t>
            </a:r>
            <a:r>
              <a:rPr lang="en-US" altLang="ja-JP" sz="2400" dirty="0" err="1" smtClean="0"/>
              <a:t>diffferential</a:t>
            </a:r>
            <a:r>
              <a:rPr lang="en-US" altLang="ja-JP" sz="2400" dirty="0" smtClean="0"/>
              <a:t> photometry</a:t>
            </a:r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endParaRPr lang="en-US" altLang="ja-JP" sz="2400" dirty="0" smtClean="0"/>
          </a:p>
          <a:p>
            <a:r>
              <a:rPr kumimoji="1" lang="en-US" altLang="ja-JP" sz="2400" dirty="0" smtClean="0"/>
              <a:t>~50% of 9/18um sources have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 a counterpart star</a:t>
            </a:r>
          </a:p>
          <a:p>
            <a:endParaRPr kumimoji="1" lang="ja-JP" altLang="en-US" sz="2400" dirty="0"/>
          </a:p>
        </p:txBody>
      </p:sp>
      <p:pic>
        <p:nvPicPr>
          <p:cNvPr id="4" name="Picture 2" descr="Fig-chamber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903" y="4193563"/>
            <a:ext cx="3351659" cy="264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5152559" y="81456"/>
            <a:ext cx="3960441" cy="4219322"/>
            <a:chOff x="575320" y="436880"/>
            <a:chExt cx="4718040" cy="5026443"/>
          </a:xfrm>
        </p:grpSpPr>
        <p:sp>
          <p:nvSpPr>
            <p:cNvPr id="6" name="正方形/長方形 5"/>
            <p:cNvSpPr/>
            <p:nvPr/>
          </p:nvSpPr>
          <p:spPr>
            <a:xfrm>
              <a:off x="2864532" y="4369830"/>
              <a:ext cx="428628" cy="965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3082022" y="4798458"/>
              <a:ext cx="68262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435872" y="4298392"/>
              <a:ext cx="428628" cy="965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9" name="円/楕円 8"/>
            <p:cNvSpPr/>
            <p:nvPr/>
          </p:nvSpPr>
          <p:spPr>
            <a:xfrm>
              <a:off x="2638824" y="4708895"/>
              <a:ext cx="68262" cy="730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 bwMode="auto">
            <a:xfrm rot="5400000">
              <a:off x="2533250" y="4379246"/>
              <a:ext cx="612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 bwMode="auto">
            <a:xfrm rot="5400000">
              <a:off x="2733096" y="4379246"/>
              <a:ext cx="612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グループ化 177"/>
            <p:cNvGrpSpPr/>
            <p:nvPr/>
          </p:nvGrpSpPr>
          <p:grpSpPr>
            <a:xfrm>
              <a:off x="1331536" y="3549648"/>
              <a:ext cx="3221753" cy="931262"/>
              <a:chOff x="6051335" y="2796900"/>
              <a:chExt cx="1431975" cy="413919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49" name="グループ化 164"/>
              <p:cNvGrpSpPr/>
              <p:nvPr/>
            </p:nvGrpSpPr>
            <p:grpSpPr>
              <a:xfrm>
                <a:off x="6051335" y="2796900"/>
                <a:ext cx="1431975" cy="413919"/>
                <a:chOff x="8223217" y="1136869"/>
                <a:chExt cx="2632943" cy="788388"/>
              </a:xfrm>
              <a:grpFill/>
            </p:grpSpPr>
            <p:sp>
              <p:nvSpPr>
                <p:cNvPr id="54" name="円/楕円 53"/>
                <p:cNvSpPr/>
                <p:nvPr/>
              </p:nvSpPr>
              <p:spPr>
                <a:xfrm>
                  <a:off x="8223217" y="1198388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  <p:sp>
              <p:nvSpPr>
                <p:cNvPr id="55" name="円/楕円 54"/>
                <p:cNvSpPr/>
                <p:nvPr/>
              </p:nvSpPr>
              <p:spPr>
                <a:xfrm>
                  <a:off x="8234525" y="1141855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  <p:sp>
              <p:nvSpPr>
                <p:cNvPr id="56" name="円/楕円 55"/>
                <p:cNvSpPr/>
                <p:nvPr/>
              </p:nvSpPr>
              <p:spPr>
                <a:xfrm>
                  <a:off x="8237825" y="1193402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  <p:sp>
              <p:nvSpPr>
                <p:cNvPr id="57" name="円/楕円 56"/>
                <p:cNvSpPr/>
                <p:nvPr/>
              </p:nvSpPr>
              <p:spPr>
                <a:xfrm>
                  <a:off x="8249134" y="1136869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</p:grpSp>
          <p:sp>
            <p:nvSpPr>
              <p:cNvPr id="50" name="直方体 49"/>
              <p:cNvSpPr/>
              <p:nvPr/>
            </p:nvSpPr>
            <p:spPr>
              <a:xfrm>
                <a:off x="6945708" y="2948092"/>
                <a:ext cx="499772" cy="6299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51" name="直方体 50"/>
              <p:cNvSpPr/>
              <p:nvPr/>
            </p:nvSpPr>
            <p:spPr>
              <a:xfrm>
                <a:off x="6118352" y="2948092"/>
                <a:ext cx="491373" cy="75596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52" name="円/楕円 51"/>
              <p:cNvSpPr/>
              <p:nvPr/>
            </p:nvSpPr>
            <p:spPr>
              <a:xfrm>
                <a:off x="6650623" y="3003563"/>
                <a:ext cx="266777" cy="74381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53" name="円/楕円 52"/>
              <p:cNvSpPr/>
              <p:nvPr/>
            </p:nvSpPr>
            <p:spPr>
              <a:xfrm>
                <a:off x="6649118" y="2992511"/>
                <a:ext cx="266777" cy="74381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</p:grpSp>
        <p:sp>
          <p:nvSpPr>
            <p:cNvPr id="13" name="正方形/長方形 12"/>
            <p:cNvSpPr/>
            <p:nvPr/>
          </p:nvSpPr>
          <p:spPr bwMode="auto">
            <a:xfrm>
              <a:off x="1494024" y="3633494"/>
              <a:ext cx="285678" cy="3570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>
                <a:rot lat="1515986" lon="17586500" rev="2900325"/>
              </a:camera>
              <a:lightRig rig="threePt" dir="t"/>
            </a:scene3d>
            <a:sp3d extrusionH="69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14" name="二等辺三角形 13"/>
            <p:cNvSpPr/>
            <p:nvPr/>
          </p:nvSpPr>
          <p:spPr bwMode="auto">
            <a:xfrm flipV="1">
              <a:off x="2779574" y="3750576"/>
              <a:ext cx="357097" cy="214260"/>
            </a:xfrm>
            <a:prstGeom prst="triangle">
              <a:avLst/>
            </a:prstGeom>
            <a:solidFill>
              <a:srgbClr val="00B0F0"/>
            </a:solidFill>
            <a:scene3d>
              <a:camera prst="orthographicFront">
                <a:rot lat="834135" lon="19784076" rev="21145882"/>
              </a:camera>
              <a:lightRig rig="threePt" dir="t"/>
            </a:scene3d>
            <a:sp3d extrusionH="1016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 bwMode="auto">
            <a:xfrm rot="16200000" flipH="1">
              <a:off x="1030174" y="3226868"/>
              <a:ext cx="119085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 bwMode="auto">
            <a:xfrm>
              <a:off x="1636899" y="3822295"/>
              <a:ext cx="1214437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フリーフォーム 16"/>
            <p:cNvSpPr/>
            <p:nvPr/>
          </p:nvSpPr>
          <p:spPr bwMode="auto">
            <a:xfrm>
              <a:off x="1513074" y="3968345"/>
              <a:ext cx="365125" cy="304800"/>
            </a:xfrm>
            <a:custGeom>
              <a:avLst/>
              <a:gdLst>
                <a:gd name="connsiteX0" fmla="*/ 0 w 365760"/>
                <a:gd name="connsiteY0" fmla="*/ 0 h 304800"/>
                <a:gd name="connsiteX1" fmla="*/ 97536 w 365760"/>
                <a:gd name="connsiteY1" fmla="*/ 170688 h 304800"/>
                <a:gd name="connsiteX2" fmla="*/ 365760 w 365760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760" h="304800">
                  <a:moveTo>
                    <a:pt x="0" y="0"/>
                  </a:moveTo>
                  <a:cubicBezTo>
                    <a:pt x="18288" y="59944"/>
                    <a:pt x="36576" y="119888"/>
                    <a:pt x="97536" y="170688"/>
                  </a:cubicBezTo>
                  <a:cubicBezTo>
                    <a:pt x="158496" y="221488"/>
                    <a:pt x="262128" y="263144"/>
                    <a:pt x="365760" y="304800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>
                <a:ea typeface="HGPｺﾞｼｯｸM" pitchFamily="50" charset="-128"/>
              </a:endParaRPr>
            </a:p>
          </p:txBody>
        </p:sp>
        <p:sp>
          <p:nvSpPr>
            <p:cNvPr id="18" name="テキスト ボックス 28"/>
            <p:cNvSpPr txBox="1">
              <a:spLocks noChangeArrowheads="1"/>
            </p:cNvSpPr>
            <p:nvPr/>
          </p:nvSpPr>
          <p:spPr bwMode="auto">
            <a:xfrm>
              <a:off x="2150120" y="3172138"/>
              <a:ext cx="1411163" cy="549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HGPｺﾞｼｯｸM" pitchFamily="50" charset="-128"/>
                </a:rPr>
                <a:t>Triangle Prism Shape Mirror</a:t>
              </a:r>
              <a:endParaRPr lang="en-US" altLang="ja-JP" sz="1200" dirty="0">
                <a:ea typeface="HGPｺﾞｼｯｸM" pitchFamily="50" charset="-128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 bwMode="auto">
            <a:xfrm rot="5400000">
              <a:off x="2675102" y="4001276"/>
              <a:ext cx="324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 bwMode="auto">
            <a:xfrm rot="5400000">
              <a:off x="2874948" y="4001276"/>
              <a:ext cx="324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3" descr="C:\Users\sako\Desktop\クリップボード01.gif"/>
            <p:cNvPicPr>
              <a:picLocks noChangeAspect="1" noChangeArrowheads="1"/>
            </p:cNvPicPr>
            <p:nvPr/>
          </p:nvPicPr>
          <p:blipFill>
            <a:blip cstate="print"/>
            <a:srcRect/>
            <a:stretch>
              <a:fillRect/>
            </a:stretch>
          </p:blipFill>
          <p:spPr bwMode="auto">
            <a:xfrm flipH="1">
              <a:off x="4075568" y="3588642"/>
              <a:ext cx="361950" cy="514350"/>
            </a:xfrm>
            <a:prstGeom prst="rect">
              <a:avLst/>
            </a:prstGeom>
            <a:noFill/>
          </p:spPr>
        </p:pic>
        <p:cxnSp>
          <p:nvCxnSpPr>
            <p:cNvPr id="22" name="直線矢印コネクタ 25"/>
            <p:cNvCxnSpPr/>
            <p:nvPr/>
          </p:nvCxnSpPr>
          <p:spPr bwMode="auto">
            <a:xfrm>
              <a:off x="3051428" y="3833028"/>
              <a:ext cx="1214437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 bwMode="auto">
            <a:xfrm rot="5400000">
              <a:off x="3672370" y="3259699"/>
              <a:ext cx="1152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>
              <a:off x="1668090" y="4167833"/>
              <a:ext cx="901521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3353076" y="4165687"/>
              <a:ext cx="901521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円弧 25"/>
            <p:cNvSpPr/>
            <p:nvPr/>
          </p:nvSpPr>
          <p:spPr>
            <a:xfrm>
              <a:off x="3561284" y="3639801"/>
              <a:ext cx="1197735" cy="824248"/>
            </a:xfrm>
            <a:prstGeom prst="arc">
              <a:avLst>
                <a:gd name="adj1" fmla="val 20498601"/>
                <a:gd name="adj2" fmla="val 4060677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ea typeface="HGPｺﾞｼｯｸM" pitchFamily="50" charset="-128"/>
              </a:endParaRPr>
            </a:p>
          </p:txBody>
        </p:sp>
        <p:sp>
          <p:nvSpPr>
            <p:cNvPr id="27" name="円弧 26"/>
            <p:cNvSpPr/>
            <p:nvPr/>
          </p:nvSpPr>
          <p:spPr>
            <a:xfrm flipH="1">
              <a:off x="1112151" y="3611896"/>
              <a:ext cx="1197735" cy="824248"/>
            </a:xfrm>
            <a:prstGeom prst="arc">
              <a:avLst>
                <a:gd name="adj1" fmla="val 20498601"/>
                <a:gd name="adj2" fmla="val 4060677"/>
              </a:avLst>
            </a:prstGeom>
            <a:ln w="381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ea typeface="HGPｺﾞｼｯｸM" pitchFamily="50" charset="-128"/>
              </a:endParaRPr>
            </a:p>
          </p:txBody>
        </p:sp>
        <p:cxnSp>
          <p:nvCxnSpPr>
            <p:cNvPr id="28" name="直線コネクタ 27"/>
            <p:cNvCxnSpPr/>
            <p:nvPr/>
          </p:nvCxnSpPr>
          <p:spPr>
            <a:xfrm>
              <a:off x="3474836" y="3406772"/>
              <a:ext cx="675548" cy="2857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1650054" y="3406772"/>
              <a:ext cx="571504" cy="28575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10800000" flipV="1">
              <a:off x="960543" y="4189296"/>
              <a:ext cx="522950" cy="2827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28"/>
            <p:cNvSpPr txBox="1">
              <a:spLocks noChangeArrowheads="1"/>
            </p:cNvSpPr>
            <p:nvPr/>
          </p:nvSpPr>
          <p:spPr bwMode="auto">
            <a:xfrm>
              <a:off x="2282517" y="5060006"/>
              <a:ext cx="2024008" cy="403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600" dirty="0" smtClean="0">
                  <a:ea typeface="HGPｺﾞｼｯｸM" pitchFamily="50" charset="-128"/>
                </a:rPr>
                <a:t>to Cold Optics</a:t>
              </a:r>
              <a:endParaRPr lang="en-US" altLang="ja-JP" sz="1600" dirty="0">
                <a:ea typeface="HGPｺﾞｼｯｸM" pitchFamily="50" charset="-128"/>
              </a:endParaRPr>
            </a:p>
          </p:txBody>
        </p:sp>
        <p:sp>
          <p:nvSpPr>
            <p:cNvPr id="32" name="テキスト ボックス 28"/>
            <p:cNvSpPr txBox="1">
              <a:spLocks noChangeArrowheads="1"/>
            </p:cNvSpPr>
            <p:nvPr/>
          </p:nvSpPr>
          <p:spPr bwMode="auto">
            <a:xfrm>
              <a:off x="575320" y="3334698"/>
              <a:ext cx="1070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HGPｺﾞｼｯｸM" pitchFamily="50" charset="-128"/>
                </a:rPr>
                <a:t>Pick-up mirror</a:t>
              </a:r>
              <a:endParaRPr lang="en-US" altLang="ja-JP" sz="1200" dirty="0">
                <a:ea typeface="HGPｺﾞｼｯｸM" pitchFamily="50" charset="-128"/>
              </a:endParaRPr>
            </a:p>
          </p:txBody>
        </p:sp>
        <p:sp>
          <p:nvSpPr>
            <p:cNvPr id="33" name="テキスト ボックス 28"/>
            <p:cNvSpPr txBox="1">
              <a:spLocks noChangeArrowheads="1"/>
            </p:cNvSpPr>
            <p:nvPr/>
          </p:nvSpPr>
          <p:spPr bwMode="auto">
            <a:xfrm>
              <a:off x="4222760" y="3365178"/>
              <a:ext cx="1070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HGPｺﾞｼｯｸM" pitchFamily="50" charset="-128"/>
                </a:rPr>
                <a:t>Pick-up mirror</a:t>
              </a:r>
              <a:endParaRPr lang="en-US" altLang="ja-JP" sz="1200" dirty="0">
                <a:ea typeface="HGPｺﾞｼｯｸM" pitchFamily="50" charset="-128"/>
              </a:endParaRPr>
            </a:p>
          </p:txBody>
        </p:sp>
        <p:sp>
          <p:nvSpPr>
            <p:cNvPr id="34" name="テキスト ボックス 28"/>
            <p:cNvSpPr txBox="1">
              <a:spLocks noChangeArrowheads="1"/>
            </p:cNvSpPr>
            <p:nvPr/>
          </p:nvSpPr>
          <p:spPr bwMode="auto">
            <a:xfrm>
              <a:off x="4013200" y="4452298"/>
              <a:ext cx="12801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HGPｺﾞｼｯｸM" pitchFamily="50" charset="-128"/>
                </a:rPr>
                <a:t>Rotatable Table</a:t>
              </a:r>
              <a:endParaRPr lang="en-US" altLang="ja-JP" sz="1200" dirty="0">
                <a:ea typeface="HGPｺﾞｼｯｸM" pitchFamily="50" charset="-128"/>
              </a:endParaRPr>
            </a:p>
          </p:txBody>
        </p:sp>
        <p:grpSp>
          <p:nvGrpSpPr>
            <p:cNvPr id="35" name="グループ化 241"/>
            <p:cNvGrpSpPr/>
            <p:nvPr/>
          </p:nvGrpSpPr>
          <p:grpSpPr>
            <a:xfrm>
              <a:off x="987078" y="436880"/>
              <a:ext cx="3960000" cy="3960000"/>
              <a:chOff x="4898678" y="-619760"/>
              <a:chExt cx="3960000" cy="3960000"/>
            </a:xfrm>
          </p:grpSpPr>
          <p:sp>
            <p:nvSpPr>
              <p:cNvPr id="39" name="円/楕円 38"/>
              <p:cNvSpPr/>
              <p:nvPr/>
            </p:nvSpPr>
            <p:spPr>
              <a:xfrm>
                <a:off x="4898678" y="-619760"/>
                <a:ext cx="3960000" cy="3960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 bwMode="auto">
              <a:xfrm>
                <a:off x="6546084" y="1586516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1" name="円/楕円 40"/>
              <p:cNvSpPr/>
              <p:nvPr/>
            </p:nvSpPr>
            <p:spPr bwMode="auto">
              <a:xfrm>
                <a:off x="6021724" y="964001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2" name="円/楕円 41"/>
              <p:cNvSpPr/>
              <p:nvPr/>
            </p:nvSpPr>
            <p:spPr bwMode="auto">
              <a:xfrm>
                <a:off x="7297751" y="922672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>
                <a:off x="5374074" y="875001"/>
                <a:ext cx="428628" cy="96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4" name="円/楕円 43"/>
              <p:cNvSpPr/>
              <p:nvPr/>
            </p:nvSpPr>
            <p:spPr>
              <a:xfrm>
                <a:off x="5577026" y="1285504"/>
                <a:ext cx="68262" cy="7302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7966506" y="885329"/>
                <a:ext cx="428628" cy="96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6" name="円/楕円 45"/>
              <p:cNvSpPr/>
              <p:nvPr/>
            </p:nvSpPr>
            <p:spPr>
              <a:xfrm>
                <a:off x="8183996" y="1313957"/>
                <a:ext cx="68262" cy="714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7" name="円/楕円 46"/>
              <p:cNvSpPr/>
              <p:nvPr/>
            </p:nvSpPr>
            <p:spPr bwMode="auto">
              <a:xfrm>
                <a:off x="7672294" y="1695004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8" name="テキスト ボックス 24"/>
              <p:cNvSpPr txBox="1">
                <a:spLocks noChangeArrowheads="1"/>
              </p:cNvSpPr>
              <p:nvPr/>
            </p:nvSpPr>
            <p:spPr bwMode="auto">
              <a:xfrm>
                <a:off x="5773345" y="410156"/>
                <a:ext cx="208800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i="1" dirty="0" smtClean="0">
                    <a:ea typeface="HGPｺﾞｼｯｸM" pitchFamily="50" charset="-128"/>
                  </a:rPr>
                  <a:t>Telescope Field of View</a:t>
                </a:r>
                <a:endParaRPr lang="ja-JP" altLang="en-US" sz="1600" i="1" dirty="0">
                  <a:ea typeface="HGPｺﾞｼｯｸM" pitchFamily="50" charset="-128"/>
                </a:endParaRPr>
              </a:p>
            </p:txBody>
          </p:sp>
        </p:grpSp>
        <p:sp>
          <p:nvSpPr>
            <p:cNvPr id="36" name="テキスト ボックス 26"/>
            <p:cNvSpPr txBox="1">
              <a:spLocks noChangeArrowheads="1"/>
            </p:cNvSpPr>
            <p:nvPr/>
          </p:nvSpPr>
          <p:spPr bwMode="auto">
            <a:xfrm>
              <a:off x="1035449" y="2801918"/>
              <a:ext cx="14050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>
                  <a:ea typeface="HGPｺﾞｼｯｸM" pitchFamily="50" charset="-128"/>
                </a:rPr>
                <a:t>1’x2’</a:t>
              </a:r>
              <a:endParaRPr lang="en-US" altLang="ja-JP" sz="1400" dirty="0">
                <a:ea typeface="HGPｺﾞｼｯｸM" pitchFamily="50" charset="-128"/>
              </a:endParaRPr>
            </a:p>
          </p:txBody>
        </p:sp>
        <p:sp>
          <p:nvSpPr>
            <p:cNvPr id="37" name="テキスト ボックス 26"/>
            <p:cNvSpPr txBox="1">
              <a:spLocks noChangeArrowheads="1"/>
            </p:cNvSpPr>
            <p:nvPr/>
          </p:nvSpPr>
          <p:spPr bwMode="auto">
            <a:xfrm>
              <a:off x="4215529" y="2822238"/>
              <a:ext cx="6206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>
                  <a:ea typeface="HGPｺﾞｼｯｸM" pitchFamily="50" charset="-128"/>
                </a:rPr>
                <a:t>1’x2’</a:t>
              </a:r>
              <a:endParaRPr lang="en-US" altLang="ja-JP" sz="1400" dirty="0">
                <a:ea typeface="HGPｺﾞｼｯｸM" pitchFamily="50" charset="-128"/>
              </a:endParaRPr>
            </a:p>
          </p:txBody>
        </p:sp>
        <p:sp>
          <p:nvSpPr>
            <p:cNvPr id="38" name="テキスト ボックス 26"/>
            <p:cNvSpPr txBox="1">
              <a:spLocks noChangeArrowheads="1"/>
            </p:cNvSpPr>
            <p:nvPr/>
          </p:nvSpPr>
          <p:spPr bwMode="auto">
            <a:xfrm>
              <a:off x="3290969" y="4823758"/>
              <a:ext cx="8136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>
                  <a:ea typeface="HGPｺﾞｼｯｸM" pitchFamily="50" charset="-128"/>
                </a:rPr>
                <a:t>2’x2’</a:t>
              </a:r>
              <a:endParaRPr lang="en-US" altLang="ja-JP" sz="1400" dirty="0">
                <a:ea typeface="HGPｺﾞｼｯｸM" pitchFamily="50" charset="-128"/>
              </a:endParaRPr>
            </a:p>
          </p:txBody>
        </p:sp>
      </p:grpSp>
      <p:graphicFrame>
        <p:nvGraphicFramePr>
          <p:cNvPr id="58" name="表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905891"/>
              </p:ext>
            </p:extLst>
          </p:nvPr>
        </p:nvGraphicFramePr>
        <p:xfrm>
          <a:off x="827584" y="4029432"/>
          <a:ext cx="4536503" cy="112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6"/>
                <a:gridCol w="792088"/>
                <a:gridCol w="684077"/>
                <a:gridCol w="756084"/>
                <a:gridCol w="756084"/>
                <a:gridCol w="756084"/>
              </a:tblGrid>
              <a:tr h="157973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Telescope</a:t>
                      </a:r>
                      <a:endParaRPr kumimoji="1" lang="ja-JP" alt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FOV of</a:t>
                      </a:r>
                      <a:r>
                        <a:rPr kumimoji="1" lang="en-US" altLang="ja-JP" sz="1100" baseline="0" dirty="0" smtClean="0"/>
                        <a:t> telescope</a:t>
                      </a:r>
                      <a:endParaRPr kumimoji="1" lang="ja-JP" altLang="en-US" sz="11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9</a:t>
                      </a:r>
                      <a:r>
                        <a:rPr kumimoji="1" lang="en-US" altLang="ja-JP" sz="1100" baseline="0" dirty="0" smtClean="0"/>
                        <a:t> micron</a:t>
                      </a:r>
                      <a:endParaRPr kumimoji="1" lang="ja-JP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18 micron</a:t>
                      </a:r>
                      <a:endParaRPr kumimoji="1" lang="ja-JP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</a:tr>
              <a:tr h="204436">
                <a:tc vMerge="1"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&gt; 50mJy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&gt;300mJy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&gt;130mJy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&gt;1Jy</a:t>
                      </a:r>
                      <a:endParaRPr kumimoji="1" lang="ja-JP" altLang="en-US" sz="1100" dirty="0"/>
                    </a:p>
                  </a:txBody>
                  <a:tcPr anchor="ctr"/>
                </a:tc>
              </a:tr>
              <a:tr h="2601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TAO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25’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55 %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51%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51 %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15%</a:t>
                      </a:r>
                      <a:endParaRPr kumimoji="1" lang="ja-JP" altLang="en-US" sz="1400" dirty="0"/>
                    </a:p>
                  </a:txBody>
                  <a:tcPr anchor="ctr"/>
                </a:tc>
              </a:tr>
              <a:tr h="2601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Subaru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5’</a:t>
                      </a:r>
                      <a:endParaRPr kumimoji="1" lang="ja-JP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51%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10%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41%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0.3</a:t>
                      </a:r>
                      <a:r>
                        <a:rPr kumimoji="1" lang="en-US" altLang="ja-JP" sz="1400" baseline="0" dirty="0" smtClean="0"/>
                        <a:t> %</a:t>
                      </a:r>
                      <a:endParaRPr kumimoji="1" lang="ja-JP" alt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0" name="正方形/長方形 59"/>
          <p:cNvSpPr/>
          <p:nvPr/>
        </p:nvSpPr>
        <p:spPr>
          <a:xfrm>
            <a:off x="6498214" y="4653136"/>
            <a:ext cx="1450173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61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Performance of Optics</a:t>
            </a:r>
            <a:br>
              <a:rPr lang="en-US" altLang="ja-JP" dirty="0" smtClean="0"/>
            </a:br>
            <a:r>
              <a:rPr lang="en-US" altLang="ja-JP" sz="3100" dirty="0" smtClean="0"/>
              <a:t>(Subaru Design)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sz="3600" dirty="0"/>
          </a:p>
        </p:txBody>
      </p:sp>
      <p:pic>
        <p:nvPicPr>
          <p:cNvPr id="6149" name="図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0" b="42950"/>
          <a:stretch/>
        </p:blipFill>
        <p:spPr bwMode="auto">
          <a:xfrm>
            <a:off x="4919164" y="2662957"/>
            <a:ext cx="3016081" cy="281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図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3" b="41840"/>
          <a:stretch/>
        </p:blipFill>
        <p:spPr bwMode="auto">
          <a:xfrm>
            <a:off x="1133561" y="2586475"/>
            <a:ext cx="2979097" cy="289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902265" y="5517232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Blue Channel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24128" y="5543336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Red Channel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30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51520" y="2060848"/>
            <a:ext cx="7408333" cy="3450696"/>
          </a:xfrm>
        </p:spPr>
        <p:txBody>
          <a:bodyPr/>
          <a:lstStyle/>
          <a:p>
            <a:r>
              <a:rPr lang="en-US" altLang="ja-JP" dirty="0"/>
              <a:t>8</a:t>
            </a:r>
            <a:r>
              <a:rPr kumimoji="1" lang="en-US" altLang="ja-JP" dirty="0" smtClean="0"/>
              <a:t> HAWAII2 RGs / 2.5</a:t>
            </a:r>
            <a:r>
              <a:rPr kumimoji="1" lang="en-US" altLang="ja-JP" dirty="0" smtClean="0">
                <a:latin typeface="Symbol" pitchFamily="18" charset="2"/>
              </a:rPr>
              <a:t>m</a:t>
            </a:r>
            <a:r>
              <a:rPr kumimoji="1" lang="en-US" altLang="ja-JP" dirty="0" smtClean="0"/>
              <a:t>m cutoff</a:t>
            </a:r>
            <a:br>
              <a:rPr kumimoji="1" lang="en-US" altLang="ja-JP" dirty="0" smtClean="0"/>
            </a:br>
            <a:r>
              <a:rPr kumimoji="1" lang="en-US" altLang="ja-JP" dirty="0" smtClean="0"/>
              <a:t>=&gt; Currently only 4 procured/delivered</a:t>
            </a:r>
          </a:p>
          <a:p>
            <a:r>
              <a:rPr lang="en-US" altLang="ja-JP" dirty="0" smtClean="0"/>
              <a:t>SIDECAR ASICs for readout</a:t>
            </a:r>
          </a:p>
          <a:p>
            <a:r>
              <a:rPr kumimoji="1" lang="en-US" altLang="ja-JP" dirty="0" smtClean="0"/>
              <a:t>Covers central </a:t>
            </a:r>
            <a:r>
              <a:rPr lang="en-US" altLang="ja-JP" dirty="0" smtClean="0"/>
              <a:t>6.6</a:t>
            </a:r>
            <a:r>
              <a:rPr kumimoji="1" lang="en-US" altLang="ja-JP" dirty="0" smtClean="0"/>
              <a:t>’x3.3’ </a:t>
            </a:r>
            <a:r>
              <a:rPr kumimoji="1" lang="en-US" altLang="ja-JP" dirty="0" err="1" smtClean="0"/>
              <a:t>FoV@Subaru</a:t>
            </a:r>
            <a:endParaRPr kumimoji="1" lang="en-US" altLang="ja-JP" dirty="0" smtClean="0"/>
          </a:p>
          <a:p>
            <a:r>
              <a:rPr lang="en-US" altLang="ja-JP" dirty="0" smtClean="0"/>
              <a:t>0.1”/pix sampling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Focal Plane Arrays</a:t>
            </a:r>
            <a:endParaRPr kumimoji="1" lang="ja-JP" altLang="en-US" dirty="0"/>
          </a:p>
        </p:txBody>
      </p:sp>
      <p:pic>
        <p:nvPicPr>
          <p:cNvPr id="1033" name="Picture 9" descr="C:\Users\motohara\Desktop\s-IMG_22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t="9790" r="24673" b="10446"/>
          <a:stretch/>
        </p:blipFill>
        <p:spPr bwMode="auto">
          <a:xfrm>
            <a:off x="6372200" y="1772816"/>
            <a:ext cx="2638919" cy="25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35" y="4637102"/>
            <a:ext cx="2211705" cy="213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555776" y="630002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#196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93" y="4637102"/>
            <a:ext cx="2154555" cy="212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4860032" y="6300028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#206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624670"/>
            <a:ext cx="2171700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131543" y="6300521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#208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26877"/>
            <a:ext cx="2160270" cy="212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323528" y="628007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#191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370" y="4264465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Dark Current &lt; 0.005e-/s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08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Instrumentation for TAO 6.5m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67544" y="1922520"/>
            <a:ext cx="7408333" cy="3450696"/>
          </a:xfrm>
        </p:spPr>
        <p:txBody>
          <a:bodyPr/>
          <a:lstStyle/>
          <a:p>
            <a:r>
              <a:rPr lang="ja-JP" altLang="en-US" dirty="0"/>
              <a:t>２つ</a:t>
            </a:r>
            <a:r>
              <a:rPr lang="ja-JP" altLang="en-US" dirty="0" smtClean="0"/>
              <a:t>の</a:t>
            </a:r>
            <a:r>
              <a:rPr lang="ja-JP" altLang="en-US" dirty="0"/>
              <a:t>観測装置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NIR MOS spectrograph/Imager (SWIMS)</a:t>
            </a:r>
          </a:p>
          <a:p>
            <a:pPr lvl="1"/>
            <a:r>
              <a:rPr kumimoji="1" lang="en-US" altLang="ja-JP" dirty="0" smtClean="0"/>
              <a:t>MIR Imager/Spectrograph (MIMIZUKU)</a:t>
            </a:r>
            <a:endParaRPr lang="en-US" altLang="ja-JP" dirty="0"/>
          </a:p>
          <a:p>
            <a:r>
              <a:rPr kumimoji="1" lang="ja-JP" altLang="en-US" dirty="0" smtClean="0"/>
              <a:t>２００９年度補正予算で製作費用が措置された。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</a:t>
            </a:r>
            <a:r>
              <a:rPr lang="ja-JP" altLang="en-US" dirty="0"/>
              <a:t>～</a:t>
            </a:r>
            <a:r>
              <a:rPr lang="ja-JP" altLang="en-US" dirty="0" smtClean="0"/>
              <a:t>２０１０年度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11" b="93418" l="20893" r="69881"/>
                    </a14:imgEffect>
                  </a14:imgLayer>
                </a14:imgProps>
              </a:ext>
            </a:extLst>
          </a:blip>
          <a:srcRect l="20495" t="9275" r="30499" b="6550"/>
          <a:stretch>
            <a:fillRect/>
          </a:stretch>
        </p:blipFill>
        <p:spPr bwMode="auto">
          <a:xfrm>
            <a:off x="4932040" y="4045134"/>
            <a:ext cx="2659683" cy="276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\\sanjo\Motohara\Presentations\110414florida-danwakai\SWIMS_2011030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6264" r="17736" b="7409"/>
          <a:stretch/>
        </p:blipFill>
        <p:spPr bwMode="auto">
          <a:xfrm>
            <a:off x="1547664" y="4142230"/>
            <a:ext cx="2468880" cy="267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8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anjo\Motohara\Presentations\1010118subarufutureinst\sketch\swimsmosu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39" y="4016921"/>
            <a:ext cx="6595020" cy="21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円/楕円 8"/>
          <p:cNvSpPr/>
          <p:nvPr/>
        </p:nvSpPr>
        <p:spPr>
          <a:xfrm rot="491151">
            <a:off x="4605131" y="4728448"/>
            <a:ext cx="3002710" cy="724513"/>
          </a:xfrm>
          <a:prstGeom prst="ellipse">
            <a:avLst/>
          </a:prstGeom>
          <a:solidFill>
            <a:schemeClr val="accent1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Mask Catcher  Unit  (</a:t>
            </a:r>
            <a:r>
              <a:rPr kumimoji="1" lang="en-US" altLang="ja-JP" sz="2000" b="1" dirty="0" err="1" smtClean="0">
                <a:solidFill>
                  <a:srgbClr val="FF0000"/>
                </a:solidFill>
              </a:rPr>
              <a:t>Robo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-hand)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Not Shown here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1271339" y="4016921"/>
            <a:ext cx="6595020" cy="2147570"/>
            <a:chOff x="-5323681" y="4516046"/>
            <a:chExt cx="6595020" cy="2147570"/>
          </a:xfrm>
        </p:grpSpPr>
        <p:pic>
          <p:nvPicPr>
            <p:cNvPr id="1027" name="Picture 3" descr="\\sanjo\Motohara\Presentations\1010118subarufutureinst\sketch\swimsmosu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3681" y="4516046"/>
              <a:ext cx="6595020" cy="2147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-1764704" y="4643844"/>
              <a:ext cx="15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Gate Valve</a:t>
              </a:r>
              <a:endParaRPr kumimoji="1" lang="ja-JP" altLang="en-US" sz="2400" dirty="0"/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flipH="1">
              <a:off x="-2632434" y="4874676"/>
              <a:ext cx="86773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-5202461" y="6048930"/>
              <a:ext cx="21483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Collimator Unit</a:t>
              </a:r>
              <a:endParaRPr kumimoji="1" lang="ja-JP" altLang="en-US" sz="2400" dirty="0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V="1">
              <a:off x="-3054116" y="5719574"/>
              <a:ext cx="421682" cy="55806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グループ化 21"/>
          <p:cNvGrpSpPr/>
          <p:nvPr/>
        </p:nvGrpSpPr>
        <p:grpSpPr>
          <a:xfrm>
            <a:off x="1271339" y="4016921"/>
            <a:ext cx="6595020" cy="2147570"/>
            <a:chOff x="3419872" y="7677472"/>
            <a:chExt cx="6595020" cy="2147570"/>
          </a:xfrm>
        </p:grpSpPr>
        <p:pic>
          <p:nvPicPr>
            <p:cNvPr id="1028" name="Picture 4" descr="\\sanjo\Motohara\Presentations\1010118subarufutureinst\sketch\swimsmosu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7677472"/>
              <a:ext cx="6595020" cy="2147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7472387" y="7922205"/>
              <a:ext cx="21788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MOS Slit Masks</a:t>
              </a:r>
              <a:endParaRPr kumimoji="1" lang="ja-JP" altLang="en-US" sz="2400" dirty="0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H="1">
              <a:off x="6604657" y="8153037"/>
              <a:ext cx="867730" cy="10109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H="1">
              <a:off x="4902204" y="8153037"/>
              <a:ext cx="2570183" cy="10109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5" descr="\\sanjo\Motohara\Presentations\1010118subarufutureinst\sketch\swimsmosu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39" y="4016921"/>
            <a:ext cx="6595020" cy="21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Based on the design of MOIRCS</a:t>
            </a:r>
          </a:p>
          <a:p>
            <a:pPr lvl="1"/>
            <a:r>
              <a:rPr lang="en-US" altLang="ja-JP" dirty="0" smtClean="0"/>
              <a:t>Turret-type mask stocker</a:t>
            </a:r>
          </a:p>
          <a:p>
            <a:pPr lvl="1"/>
            <a:r>
              <a:rPr kumimoji="1" lang="en-US" altLang="ja-JP" dirty="0" smtClean="0"/>
              <a:t>Robotic mask exchanger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MOS Slit Plate Exchanger</a:t>
            </a:r>
            <a:br>
              <a:rPr kumimoji="1" lang="en-US" altLang="ja-JP" dirty="0" smtClean="0"/>
            </a:br>
            <a:r>
              <a:rPr lang="en-US" altLang="ja-JP" sz="2400" dirty="0" smtClean="0"/>
              <a:t>(Design/Fabrication : </a:t>
            </a:r>
            <a:r>
              <a:rPr lang="en-US" altLang="ja-JP" sz="2400" dirty="0" err="1" smtClean="0"/>
              <a:t>Sentencia</a:t>
            </a:r>
            <a:r>
              <a:rPr lang="en-US" altLang="ja-JP" sz="2400" dirty="0" smtClean="0"/>
              <a:t>)</a:t>
            </a:r>
            <a:endParaRPr kumimoji="1" lang="ja-JP" altLang="en-US" sz="4800" dirty="0"/>
          </a:p>
        </p:txBody>
      </p:sp>
      <p:cxnSp>
        <p:nvCxnSpPr>
          <p:cNvPr id="8" name="Straight Arrow Connector 21"/>
          <p:cNvCxnSpPr/>
          <p:nvPr/>
        </p:nvCxnSpPr>
        <p:spPr>
          <a:xfrm>
            <a:off x="1403648" y="6148366"/>
            <a:ext cx="6168469" cy="66501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3"/>
          <p:cNvSpPr txBox="1"/>
          <p:nvPr/>
        </p:nvSpPr>
        <p:spPr>
          <a:xfrm>
            <a:off x="3509500" y="6353714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rPr>
              <a:t>~2.3m</a:t>
            </a:r>
            <a:endParaRPr lang="en-US" sz="2000" dirty="0">
              <a:solidFill>
                <a:schemeClr val="tx2">
                  <a:lumMod val="75000"/>
                </a:schemeClr>
              </a:solidFill>
              <a:ea typeface="メイリオ" pitchFamily="50" charset="-128"/>
            </a:endParaRPr>
          </a:p>
        </p:txBody>
      </p:sp>
      <p:pic>
        <p:nvPicPr>
          <p:cNvPr id="1031" name="Picture 7" descr="\\sanjo\Motohara\Presentations\1010118subarufutureinst\s-robohand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28538" r="4461" b="17428"/>
          <a:stretch/>
        </p:blipFill>
        <p:spPr bwMode="auto">
          <a:xfrm flipH="1">
            <a:off x="6106486" y="3175995"/>
            <a:ext cx="3036422" cy="1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82321" y="2420888"/>
            <a:ext cx="7408333" cy="3450696"/>
          </a:xfrm>
        </p:spPr>
        <p:txBody>
          <a:bodyPr/>
          <a:lstStyle/>
          <a:p>
            <a:r>
              <a:rPr kumimoji="1" lang="en-US" altLang="ja-JP" dirty="0" smtClean="0"/>
              <a:t>Maximum # of mask slit : 20 </a:t>
            </a:r>
          </a:p>
          <a:p>
            <a:r>
              <a:rPr lang="en-US" altLang="ja-JP" dirty="0" smtClean="0"/>
              <a:t>New design with high reliability</a:t>
            </a:r>
          </a:p>
          <a:p>
            <a:pPr lvl="1"/>
            <a:r>
              <a:rPr kumimoji="1" lang="en-US" altLang="ja-JP" dirty="0" smtClean="0"/>
              <a:t>Magnet </a:t>
            </a:r>
            <a:r>
              <a:rPr lang="en-US" altLang="ja-JP" dirty="0" smtClean="0"/>
              <a:t>– latch (Both at the focus and the stock)</a:t>
            </a:r>
          </a:p>
          <a:p>
            <a:pPr lvl="1"/>
            <a:r>
              <a:rPr lang="en-US" altLang="ja-JP" dirty="0" smtClean="0"/>
              <a:t>Operative even at the TAO </a:t>
            </a:r>
            <a:r>
              <a:rPr lang="en-US" altLang="ja-JP" dirty="0" err="1" smtClean="0"/>
              <a:t>Nasmyth</a:t>
            </a:r>
            <a:r>
              <a:rPr lang="en-US" altLang="ja-JP" dirty="0" smtClean="0"/>
              <a:t> focus</a:t>
            </a:r>
          </a:p>
          <a:p>
            <a:pPr lvl="1"/>
            <a:r>
              <a:rPr kumimoji="1" lang="en-US" altLang="ja-JP" dirty="0" smtClean="0"/>
              <a:t>Curved mask </a:t>
            </a:r>
            <a:r>
              <a:rPr lang="en-US" altLang="ja-JP" dirty="0" smtClean="0"/>
              <a:t>to adjust focal plane curvature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MOS Slit Unit / Holder</a:t>
            </a:r>
            <a:endParaRPr kumimoji="1" lang="ja-JP" alt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1268760"/>
            <a:ext cx="1676400" cy="193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0"/>
          <p:cNvGrpSpPr/>
          <p:nvPr/>
        </p:nvGrpSpPr>
        <p:grpSpPr>
          <a:xfrm>
            <a:off x="6732240" y="3898477"/>
            <a:ext cx="2232248" cy="2976331"/>
            <a:chOff x="5410200" y="4064000"/>
            <a:chExt cx="1866900" cy="2489200"/>
          </a:xfrm>
        </p:grpSpPr>
        <p:pic>
          <p:nvPicPr>
            <p:cNvPr id="7" name="Picture 3" descr="F:\DCIM\100KMA35\MA35053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5099050" y="4375150"/>
              <a:ext cx="2489200" cy="1866900"/>
            </a:xfrm>
            <a:prstGeom prst="rect">
              <a:avLst/>
            </a:prstGeom>
            <a:noFill/>
          </p:spPr>
        </p:pic>
        <p:sp>
          <p:nvSpPr>
            <p:cNvPr id="8" name="Oval 17"/>
            <p:cNvSpPr/>
            <p:nvPr/>
          </p:nvSpPr>
          <p:spPr>
            <a:xfrm>
              <a:off x="6477000" y="5791200"/>
              <a:ext cx="381000" cy="381000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18"/>
            <p:cNvSpPr/>
            <p:nvPr/>
          </p:nvSpPr>
          <p:spPr>
            <a:xfrm>
              <a:off x="6324600" y="6096000"/>
              <a:ext cx="381000" cy="381000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2"/>
          <p:cNvSpPr txBox="1"/>
          <p:nvPr/>
        </p:nvSpPr>
        <p:spPr>
          <a:xfrm>
            <a:off x="3419872" y="6413330"/>
            <a:ext cx="2701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rPr>
              <a:t>Prototype Mask Holder</a:t>
            </a:r>
            <a:endParaRPr lang="en-US" sz="2000" dirty="0">
              <a:solidFill>
                <a:schemeClr val="tx2">
                  <a:lumMod val="75000"/>
                </a:schemeClr>
              </a:solidFill>
              <a:ea typeface="メイリオ" pitchFamily="50" charset="-128"/>
            </a:endParaRPr>
          </a:p>
        </p:txBody>
      </p:sp>
      <p:pic>
        <p:nvPicPr>
          <p:cNvPr id="12" name="Picture 4" descr="F:\DCIM\100KMA35\MA350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57522"/>
            <a:ext cx="2667303" cy="2000478"/>
          </a:xfrm>
          <a:prstGeom prst="rect">
            <a:avLst/>
          </a:prstGeom>
          <a:noFill/>
        </p:spPr>
      </p:pic>
      <p:cxnSp>
        <p:nvCxnSpPr>
          <p:cNvPr id="13" name="Straight Arrow Connector 6"/>
          <p:cNvCxnSpPr/>
          <p:nvPr/>
        </p:nvCxnSpPr>
        <p:spPr>
          <a:xfrm>
            <a:off x="602382" y="6306144"/>
            <a:ext cx="2276405" cy="27592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7"/>
          <p:cNvSpPr txBox="1"/>
          <p:nvPr/>
        </p:nvSpPr>
        <p:spPr>
          <a:xfrm>
            <a:off x="1182051" y="6444108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rPr>
              <a:t>250mm</a:t>
            </a:r>
            <a:endParaRPr lang="en-US" sz="1600" dirty="0">
              <a:solidFill>
                <a:schemeClr val="tx2">
                  <a:lumMod val="75000"/>
                </a:schemeClr>
              </a:solidFill>
              <a:ea typeface="メイリオ" pitchFamily="50" charset="-128"/>
            </a:endParaRPr>
          </a:p>
        </p:txBody>
      </p:sp>
      <p:cxnSp>
        <p:nvCxnSpPr>
          <p:cNvPr id="15" name="Straight Arrow Connector 8"/>
          <p:cNvCxnSpPr/>
          <p:nvPr/>
        </p:nvCxnSpPr>
        <p:spPr>
          <a:xfrm rot="16200000" flipH="1">
            <a:off x="2533878" y="5892252"/>
            <a:ext cx="827784" cy="1379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9"/>
          <p:cNvSpPr txBox="1"/>
          <p:nvPr/>
        </p:nvSpPr>
        <p:spPr>
          <a:xfrm>
            <a:off x="2915816" y="57135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ea typeface="メイリオ" pitchFamily="50" charset="-128"/>
              </a:rPr>
              <a:t>210mm</a:t>
            </a:r>
            <a:endParaRPr lang="en-US" sz="1600" dirty="0">
              <a:solidFill>
                <a:schemeClr val="tx2"/>
              </a:solidFill>
              <a:ea typeface="メイリオ" pitchFamily="50" charset="-128"/>
            </a:endParaRPr>
          </a:p>
        </p:txBody>
      </p:sp>
      <p:sp>
        <p:nvSpPr>
          <p:cNvPr id="18" name="Oval 13"/>
          <p:cNvSpPr/>
          <p:nvPr/>
        </p:nvSpPr>
        <p:spPr>
          <a:xfrm>
            <a:off x="1281608" y="5340395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Oval 14"/>
          <p:cNvSpPr/>
          <p:nvPr/>
        </p:nvSpPr>
        <p:spPr>
          <a:xfrm>
            <a:off x="2523283" y="5409378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Oval 15"/>
          <p:cNvSpPr/>
          <p:nvPr/>
        </p:nvSpPr>
        <p:spPr>
          <a:xfrm>
            <a:off x="798733" y="5961235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Oval 16"/>
          <p:cNvSpPr/>
          <p:nvPr/>
        </p:nvSpPr>
        <p:spPr>
          <a:xfrm>
            <a:off x="2592265" y="6099198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TextBox 22"/>
          <p:cNvSpPr txBox="1"/>
          <p:nvPr/>
        </p:nvSpPr>
        <p:spPr>
          <a:xfrm>
            <a:off x="539552" y="4890646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tx2"/>
                </a:solidFill>
                <a:ea typeface="メイリオ" pitchFamily="50" charset="-128"/>
              </a:rPr>
              <a:t>Neodyium</a:t>
            </a:r>
            <a:r>
              <a:rPr lang="en-US" altLang="ja-JP" sz="1600" dirty="0" smtClean="0">
                <a:solidFill>
                  <a:schemeClr val="tx2"/>
                </a:solidFill>
                <a:ea typeface="メイリオ" pitchFamily="50" charset="-128"/>
              </a:rPr>
              <a:t> Magnets</a:t>
            </a:r>
            <a:endParaRPr lang="en-US" sz="1600" dirty="0">
              <a:solidFill>
                <a:schemeClr val="tx2"/>
              </a:solidFill>
              <a:ea typeface="メイリオ" pitchFamily="50" charset="-128"/>
            </a:endParaRPr>
          </a:p>
        </p:txBody>
      </p:sp>
      <p:cxnSp>
        <p:nvCxnSpPr>
          <p:cNvPr id="23" name="Straight Connector 24"/>
          <p:cNvCxnSpPr>
            <a:endCxn id="18" idx="0"/>
          </p:cNvCxnSpPr>
          <p:nvPr/>
        </p:nvCxnSpPr>
        <p:spPr>
          <a:xfrm>
            <a:off x="1269208" y="5202432"/>
            <a:ext cx="184855" cy="1379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8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2010/Nov : Array #1, #2 delivery</a:t>
            </a:r>
          </a:p>
          <a:p>
            <a:r>
              <a:rPr lang="en-US" altLang="ja-JP" dirty="0" smtClean="0"/>
              <a:t>2011/Jan : Closing design phase</a:t>
            </a:r>
          </a:p>
          <a:p>
            <a:r>
              <a:rPr lang="en-US" altLang="ja-JP" dirty="0" smtClean="0"/>
              <a:t>2011/Jan : Array #3, #4 delivery</a:t>
            </a:r>
          </a:p>
          <a:p>
            <a:r>
              <a:rPr lang="en-US" altLang="ja-JP" dirty="0" smtClean="0"/>
              <a:t>2011/Jan : Dichroic mirror delivery</a:t>
            </a:r>
          </a:p>
          <a:p>
            <a:r>
              <a:rPr lang="en-US" altLang="ja-JP" dirty="0" smtClean="0"/>
              <a:t>2011/Mar : Completion of a new laboratory building</a:t>
            </a:r>
          </a:p>
          <a:p>
            <a:r>
              <a:rPr kumimoji="1" lang="en-US" altLang="ja-JP" dirty="0" smtClean="0"/>
              <a:t>2011/Mar: Delivery of the </a:t>
            </a:r>
            <a:r>
              <a:rPr kumimoji="1" lang="en-US" altLang="ja-JP" dirty="0" err="1" smtClean="0"/>
              <a:t>dewar</a:t>
            </a:r>
            <a:r>
              <a:rPr kumimoji="1" lang="en-US" altLang="ja-JP" dirty="0" smtClean="0"/>
              <a:t>, MOS, optics </a:t>
            </a:r>
            <a:r>
              <a:rPr kumimoji="1" lang="en-US" altLang="ja-JP" dirty="0" err="1" smtClean="0"/>
              <a:t>componetns</a:t>
            </a:r>
            <a:endParaRPr kumimoji="1" lang="en-US" altLang="ja-JP" dirty="0" smtClean="0"/>
          </a:p>
          <a:p>
            <a:r>
              <a:rPr lang="en-US" altLang="ja-JP" dirty="0" smtClean="0"/>
              <a:t>2011/Q2-2012/Q2 : Assembly, adjustment, etc…</a:t>
            </a:r>
          </a:p>
          <a:p>
            <a:r>
              <a:rPr kumimoji="1" lang="en-US" altLang="ja-JP" dirty="0" smtClean="0"/>
              <a:t>2012/Q3 or later : Transport to Subaru, setup</a:t>
            </a:r>
          </a:p>
          <a:p>
            <a:r>
              <a:rPr lang="en-US" altLang="ja-JP" dirty="0" smtClean="0"/>
              <a:t>2013/Q1 : First Light at Subaru ?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780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Wii be completed in mid-March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Building at </a:t>
            </a:r>
            <a:r>
              <a:rPr kumimoji="1" lang="en-US" altLang="ja-JP" dirty="0" err="1" smtClean="0"/>
              <a:t>Mitaka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" r="829"/>
          <a:stretch/>
        </p:blipFill>
        <p:spPr bwMode="auto">
          <a:xfrm>
            <a:off x="0" y="3630935"/>
            <a:ext cx="9144000" cy="322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\\sanjo\Motohara\Presentations\1010118subarufutureinst\s-IMG_24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17316"/>
            <a:ext cx="5314347" cy="354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85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43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Atmospheric Transmittance</a:t>
            </a:r>
            <a:endParaRPr kumimoji="1" lang="ja-JP" altLang="en-US" dirty="0"/>
          </a:p>
        </p:txBody>
      </p:sp>
      <p:pic>
        <p:nvPicPr>
          <p:cNvPr id="4" name="図 8" descr="trans_2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1"/>
          <a:stretch>
            <a:fillRect/>
          </a:stretch>
        </p:blipFill>
        <p:spPr bwMode="auto">
          <a:xfrm>
            <a:off x="790847" y="5555655"/>
            <a:ext cx="7019925" cy="132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9" descr="trans_4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79"/>
          <a:stretch>
            <a:fillRect/>
          </a:stretch>
        </p:blipFill>
        <p:spPr bwMode="auto">
          <a:xfrm>
            <a:off x="790847" y="4068516"/>
            <a:ext cx="7021513" cy="13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10" descr="trans_56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22"/>
          <a:stretch>
            <a:fillRect/>
          </a:stretch>
        </p:blipFill>
        <p:spPr bwMode="auto">
          <a:xfrm>
            <a:off x="790847" y="2564904"/>
            <a:ext cx="7019925" cy="13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220"/>
          <p:cNvSpPr txBox="1">
            <a:spLocks noChangeArrowheads="1"/>
          </p:cNvSpPr>
          <p:nvPr/>
        </p:nvSpPr>
        <p:spPr bwMode="auto">
          <a:xfrm>
            <a:off x="6217245" y="2551435"/>
            <a:ext cx="1235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tx2"/>
                </a:solidFill>
              </a:rPr>
              <a:t>5600m</a:t>
            </a:r>
          </a:p>
          <a:p>
            <a:r>
              <a:rPr lang="en-US" altLang="ja-JP" sz="1400" dirty="0">
                <a:solidFill>
                  <a:schemeClr val="tx2"/>
                </a:solidFill>
              </a:rPr>
              <a:t>PWV=0.5mm</a:t>
            </a:r>
          </a:p>
        </p:txBody>
      </p:sp>
      <p:sp>
        <p:nvSpPr>
          <p:cNvPr id="8" name="テキスト ボックス 221"/>
          <p:cNvSpPr txBox="1">
            <a:spLocks noChangeArrowheads="1"/>
          </p:cNvSpPr>
          <p:nvPr/>
        </p:nvSpPr>
        <p:spPr bwMode="auto">
          <a:xfrm>
            <a:off x="6217245" y="4063603"/>
            <a:ext cx="1235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33CC33"/>
                </a:solidFill>
              </a:rPr>
              <a:t>4200m</a:t>
            </a:r>
          </a:p>
          <a:p>
            <a:r>
              <a:rPr lang="en-US" altLang="ja-JP" sz="1400" dirty="0">
                <a:solidFill>
                  <a:srgbClr val="33CC33"/>
                </a:solidFill>
              </a:rPr>
              <a:t>PWV=1.0mm</a:t>
            </a:r>
          </a:p>
        </p:txBody>
      </p:sp>
      <p:sp>
        <p:nvSpPr>
          <p:cNvPr id="9" name="テキスト ボックス 222"/>
          <p:cNvSpPr txBox="1">
            <a:spLocks noChangeArrowheads="1"/>
          </p:cNvSpPr>
          <p:nvPr/>
        </p:nvSpPr>
        <p:spPr bwMode="auto">
          <a:xfrm>
            <a:off x="6217245" y="5575771"/>
            <a:ext cx="1235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</a:rPr>
              <a:t>2600m</a:t>
            </a:r>
          </a:p>
          <a:p>
            <a:r>
              <a:rPr lang="en-US" altLang="ja-JP" sz="1400">
                <a:solidFill>
                  <a:srgbClr val="FF0000"/>
                </a:solidFill>
              </a:rPr>
              <a:t>PWV=6.0mm</a:t>
            </a:r>
          </a:p>
        </p:txBody>
      </p:sp>
    </p:spTree>
    <p:extLst>
      <p:ext uri="{BB962C8B-B14F-4D97-AF65-F5344CB8AC3E}">
        <p14:creationId xmlns:p14="http://schemas.microsoft.com/office/powerpoint/2010/main" val="14973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Dichroic Mirror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2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NIR Camera : SWIMS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19879" y="2268294"/>
            <a:ext cx="7408333" cy="4329057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</a:t>
            </a:r>
            <a:r>
              <a:rPr kumimoji="1" lang="en-US" altLang="ja-JP" dirty="0" smtClean="0"/>
              <a:t>imultaneous-band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W</a:t>
            </a:r>
            <a:r>
              <a:rPr kumimoji="1" lang="en-US" altLang="ja-JP" dirty="0" smtClean="0"/>
              <a:t>ide field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</a:t>
            </a:r>
            <a:r>
              <a:rPr kumimoji="1" lang="en-US" altLang="ja-JP" dirty="0" smtClean="0"/>
              <a:t>nfrared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/>
              <a:t>OS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</a:t>
            </a:r>
            <a:r>
              <a:rPr kumimoji="1" lang="en-US" altLang="ja-JP" dirty="0" smtClean="0"/>
              <a:t>pectrograph</a:t>
            </a:r>
          </a:p>
          <a:p>
            <a:pPr lvl="1"/>
            <a:r>
              <a:rPr lang="ja-JP" altLang="en-US" dirty="0" smtClean="0"/>
              <a:t>広い視野</a:t>
            </a:r>
            <a:r>
              <a:rPr lang="en-US" altLang="ja-JP" dirty="0" smtClean="0"/>
              <a:t>:  9.6’ Φ </a:t>
            </a:r>
            <a:r>
              <a:rPr lang="en-US" altLang="ja-JP" dirty="0"/>
              <a:t>with 4kx4k pixels</a:t>
            </a:r>
          </a:p>
          <a:p>
            <a:pPr lvl="1"/>
            <a:r>
              <a:rPr lang="ja-JP" altLang="en-US" dirty="0" smtClean="0"/>
              <a:t>２バンド同時撮像分光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blue </a:t>
            </a:r>
            <a:r>
              <a:rPr lang="en-US" altLang="ja-JP" dirty="0"/>
              <a:t>channel : 0.9-1.4um	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red </a:t>
            </a:r>
            <a:r>
              <a:rPr lang="en-US" altLang="ja-JP" dirty="0"/>
              <a:t>channel : 1.5-2.5um</a:t>
            </a:r>
          </a:p>
          <a:p>
            <a:pPr lvl="1"/>
            <a:r>
              <a:rPr lang="ja-JP" altLang="en-US" dirty="0"/>
              <a:t>多天体分光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with </a:t>
            </a:r>
            <a:r>
              <a:rPr lang="en-US" altLang="ja-JP" dirty="0"/>
              <a:t>cooled multi-slit </a:t>
            </a:r>
            <a:r>
              <a:rPr lang="en-US" altLang="ja-JP" dirty="0" smtClean="0"/>
              <a:t>masks</a:t>
            </a:r>
          </a:p>
          <a:p>
            <a:pPr lvl="2"/>
            <a:r>
              <a:rPr lang="en-US" altLang="ja-JP" dirty="0" smtClean="0"/>
              <a:t>max</a:t>
            </a:r>
            <a:r>
              <a:rPr lang="en-US" altLang="ja-JP" dirty="0"/>
              <a:t>. 30 </a:t>
            </a:r>
            <a:r>
              <a:rPr lang="en-US" altLang="ja-JP" dirty="0" smtClean="0"/>
              <a:t>objects</a:t>
            </a:r>
          </a:p>
          <a:p>
            <a:pPr lvl="2"/>
            <a:r>
              <a:rPr lang="en-US" altLang="ja-JP" dirty="0" smtClean="0"/>
              <a:t>0.9-2.5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 simultaneous spectroscopy</a:t>
            </a:r>
            <a:br>
              <a:rPr lang="en-US" altLang="ja-JP" dirty="0" smtClean="0"/>
            </a:br>
            <a:r>
              <a:rPr lang="en-US" altLang="ja-JP" dirty="0" smtClean="0"/>
              <a:t>       (R~1000)</a:t>
            </a:r>
          </a:p>
          <a:p>
            <a:pPr lvl="1"/>
            <a:r>
              <a:rPr lang="en-US" altLang="ja-JP" dirty="0"/>
              <a:t>IFU module </a:t>
            </a:r>
            <a:r>
              <a:rPr lang="ja-JP" altLang="en-US" dirty="0" smtClean="0"/>
              <a:t>検討中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Member : </a:t>
            </a:r>
            <a:r>
              <a:rPr lang="ja-JP" altLang="en-US" dirty="0" smtClean="0"/>
              <a:t>本原、小西、高橋、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　　　　　舘内、加藤</a:t>
            </a:r>
            <a:endParaRPr lang="ja-JP" altLang="en-US" dirty="0"/>
          </a:p>
          <a:p>
            <a:pPr lvl="2"/>
            <a:endParaRPr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18930" r="10762" b="14459"/>
          <a:stretch/>
        </p:blipFill>
        <p:spPr bwMode="auto">
          <a:xfrm>
            <a:off x="5373194" y="3993643"/>
            <a:ext cx="3591294" cy="289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4825975" y="2518711"/>
            <a:ext cx="4555220" cy="4285467"/>
            <a:chOff x="4417442" y="2455901"/>
            <a:chExt cx="4555220" cy="4285467"/>
          </a:xfrm>
        </p:grpSpPr>
        <p:pic>
          <p:nvPicPr>
            <p:cNvPr id="12" name="Picture 3" descr="\\sanjo\Motohara\Presentations\1010118subarufutureinst\sketch\swimsall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442" y="2581523"/>
              <a:ext cx="4203377" cy="41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1"/>
            <p:cNvSpPr txBox="1"/>
            <p:nvPr/>
          </p:nvSpPr>
          <p:spPr>
            <a:xfrm>
              <a:off x="8303889" y="2455901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rPr>
                <a:t>2.0m</a:t>
              </a:r>
              <a:endParaRPr lang="en-US" b="1" dirty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cxnSp>
          <p:nvCxnSpPr>
            <p:cNvPr id="14" name="Straight Arrow Connector 10"/>
            <p:cNvCxnSpPr/>
            <p:nvPr/>
          </p:nvCxnSpPr>
          <p:spPr>
            <a:xfrm>
              <a:off x="8722581" y="2780664"/>
              <a:ext cx="0" cy="2520544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prstDash val="dash"/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28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/>
          <p:cNvGrpSpPr/>
          <p:nvPr/>
        </p:nvGrpSpPr>
        <p:grpSpPr>
          <a:xfrm>
            <a:off x="1979712" y="2492896"/>
            <a:ext cx="7110851" cy="4308561"/>
            <a:chOff x="345593" y="1313361"/>
            <a:chExt cx="8682971" cy="526113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64" y="1339649"/>
              <a:ext cx="8351400" cy="5234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角丸四角形 5"/>
            <p:cNvSpPr/>
            <p:nvPr/>
          </p:nvSpPr>
          <p:spPr>
            <a:xfrm>
              <a:off x="577752" y="3866922"/>
              <a:ext cx="4341993" cy="1828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矢印コネクタ 6"/>
            <p:cNvCxnSpPr>
              <a:stCxn id="8" idx="2"/>
            </p:cNvCxnSpPr>
            <p:nvPr/>
          </p:nvCxnSpPr>
          <p:spPr>
            <a:xfrm flipH="1">
              <a:off x="899597" y="3732697"/>
              <a:ext cx="382968" cy="44796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345593" y="3394457"/>
              <a:ext cx="1873943" cy="33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Telescope Focal Plane</a:t>
              </a:r>
              <a:endParaRPr kumimoji="1" lang="ja-JP" altLang="en-US" sz="12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162831" y="5557222"/>
              <a:ext cx="1611337" cy="3382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Collimator Optics</a:t>
              </a:r>
              <a:endParaRPr kumimoji="1" lang="ja-JP" altLang="en-US" sz="1200" dirty="0"/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4770389" y="1313361"/>
              <a:ext cx="1065392" cy="2448785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244980" y="2304822"/>
              <a:ext cx="1235515" cy="3382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Blue Channel</a:t>
              </a:r>
              <a:endParaRPr kumimoji="1" lang="ja-JP" altLang="en-US" sz="1200" dirty="0"/>
            </a:p>
          </p:txBody>
        </p:sp>
        <p:sp>
          <p:nvSpPr>
            <p:cNvPr id="12" name="角丸四角形 11"/>
            <p:cNvSpPr/>
            <p:nvPr/>
          </p:nvSpPr>
          <p:spPr>
            <a:xfrm>
              <a:off x="6370710" y="4442267"/>
              <a:ext cx="2513070" cy="107248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842414" y="5390148"/>
              <a:ext cx="1204196" cy="3382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Red Channel</a:t>
              </a:r>
              <a:endParaRPr kumimoji="1" lang="ja-JP" altLang="en-US" sz="1200" dirty="0"/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>
              <a:off x="8702520" y="3577754"/>
              <a:ext cx="0" cy="10225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7956375" y="3296017"/>
              <a:ext cx="1072189" cy="3382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Focal Plane</a:t>
              </a:r>
              <a:endParaRPr kumimoji="1" lang="ja-JP" altLang="en-US" sz="12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093172" y="1418312"/>
              <a:ext cx="1072189" cy="3382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Focal Plane</a:t>
              </a:r>
              <a:endParaRPr kumimoji="1" lang="ja-JP" altLang="en-US" sz="1200" dirty="0"/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H="1">
              <a:off x="6064380" y="1556812"/>
              <a:ext cx="990600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6173832" y="3155647"/>
              <a:ext cx="1441591" cy="3382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Dichroic Mirror</a:t>
              </a:r>
              <a:endParaRPr kumimoji="1" lang="ja-JP" altLang="en-US" sz="1200" dirty="0"/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 flipH="1">
              <a:off x="5547249" y="3438475"/>
              <a:ext cx="914868" cy="1161871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0.9-2.5</a:t>
            </a:r>
            <a:r>
              <a:rPr kumimoji="1" lang="en-US" altLang="ja-JP" dirty="0" smtClean="0">
                <a:sym typeface="Symbol"/>
              </a:rPr>
              <a:t></a:t>
            </a:r>
            <a:r>
              <a:rPr kumimoji="1" lang="en-US" altLang="ja-JP" dirty="0" smtClean="0"/>
              <a:t>m</a:t>
            </a:r>
            <a:r>
              <a:rPr kumimoji="1" lang="ja-JP" altLang="en-US" dirty="0" smtClean="0"/>
              <a:t>同時撮像分光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115995" y="1556792"/>
            <a:ext cx="8747161" cy="3450696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ダイクロイックミラーで</a:t>
            </a:r>
            <a:r>
              <a:rPr kumimoji="1" lang="en-US" altLang="ja-JP" sz="2400" dirty="0" smtClean="0"/>
              <a:t>1.4um</a:t>
            </a:r>
            <a:r>
              <a:rPr kumimoji="1" lang="ja-JP" altLang="en-US" sz="2400" dirty="0" smtClean="0"/>
              <a:t>で分割して同時観測</a:t>
            </a:r>
            <a:endParaRPr kumimoji="1" lang="en-US" altLang="ja-JP" sz="2400" dirty="0" smtClean="0"/>
          </a:p>
          <a:p>
            <a:pPr lvl="1"/>
            <a:r>
              <a:rPr lang="en-US" altLang="ja-JP" sz="2000" dirty="0" smtClean="0"/>
              <a:t>Spectroscopy from 0.9-2.5um with R~1000(0.6”slit)</a:t>
            </a:r>
          </a:p>
          <a:p>
            <a:pPr lvl="2"/>
            <a:r>
              <a:rPr lang="ja-JP" altLang="en-US" sz="1800" dirty="0" smtClean="0"/>
              <a:t>正確な輝線比</a:t>
            </a:r>
            <a:endParaRPr lang="en-US" altLang="ja-JP" sz="1800" dirty="0" smtClean="0"/>
          </a:p>
          <a:p>
            <a:pPr lvl="1"/>
            <a:r>
              <a:rPr lang="en-US" altLang="ja-JP" sz="2000" dirty="0" smtClean="0"/>
              <a:t>Dual-band wide-field imaging</a:t>
            </a:r>
          </a:p>
          <a:p>
            <a:pPr lvl="2"/>
            <a:r>
              <a:rPr lang="ja-JP" altLang="en-US" sz="1800" dirty="0" smtClean="0"/>
              <a:t>高い観測効率</a:t>
            </a:r>
            <a:endParaRPr lang="en-US" altLang="ja-JP" sz="1800" dirty="0" smtClean="0"/>
          </a:p>
          <a:p>
            <a:r>
              <a:rPr lang="ja-JP" altLang="en-US" sz="2400" dirty="0" smtClean="0"/>
              <a:t>各焦点に４個の</a:t>
            </a:r>
            <a:r>
              <a:rPr lang="en-US" altLang="ja-JP" sz="2400" dirty="0" smtClean="0"/>
              <a:t>HAWAII-2RGs</a:t>
            </a:r>
            <a:br>
              <a:rPr lang="en-US" altLang="ja-JP" sz="2400" dirty="0" smtClean="0"/>
            </a:br>
            <a:r>
              <a:rPr lang="en-US" altLang="ja-JP" dirty="0"/>
              <a:t>(</a:t>
            </a:r>
            <a:r>
              <a:rPr lang="ja-JP" altLang="en-US" sz="2400" dirty="0" smtClean="0"/>
              <a:t>今はまだ</a:t>
            </a:r>
            <a:r>
              <a:rPr lang="en-US" altLang="ja-JP" sz="2400" dirty="0" smtClean="0"/>
              <a:t> 2</a:t>
            </a:r>
            <a:r>
              <a:rPr lang="ja-JP" altLang="en-US" sz="2400" dirty="0" smtClean="0"/>
              <a:t>個</a:t>
            </a:r>
            <a:r>
              <a:rPr lang="en-US" altLang="ja-JP" sz="2400" dirty="0" smtClean="0"/>
              <a:t>)</a:t>
            </a:r>
          </a:p>
          <a:p>
            <a:pPr marL="320040" lvl="1" indent="0">
              <a:buNone/>
            </a:pP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25730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07504" y="2636912"/>
            <a:ext cx="4348005" cy="3450696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TAO</a:t>
            </a:r>
            <a:r>
              <a:rPr lang="ja-JP" altLang="en-US" dirty="0" smtClean="0"/>
              <a:t>サイトでは近赤外線の大気の窓がつながる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: Ideal for the </a:t>
            </a:r>
            <a:r>
              <a:rPr lang="en-US" altLang="ja-JP" dirty="0" smtClean="0">
                <a:solidFill>
                  <a:srgbClr val="FF0000"/>
                </a:solidFill>
              </a:rPr>
              <a:t>redshift survey </a:t>
            </a:r>
            <a:r>
              <a:rPr lang="en-US" altLang="ja-JP" dirty="0" smtClean="0"/>
              <a:t>@ z=1-2.5</a:t>
            </a:r>
            <a:endParaRPr lang="en-US" altLang="ja-JP" dirty="0" smtClean="0"/>
          </a:p>
          <a:p>
            <a:r>
              <a:rPr lang="en-US" altLang="ja-JP" dirty="0" smtClean="0"/>
              <a:t>0.9-2.5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 </a:t>
            </a:r>
            <a:r>
              <a:rPr lang="ja-JP" altLang="en-US" dirty="0" smtClean="0"/>
              <a:t>のスペクトルを一度に取得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: </a:t>
            </a:r>
            <a:r>
              <a:rPr lang="en-US" altLang="ja-JP" dirty="0" smtClean="0">
                <a:solidFill>
                  <a:srgbClr val="FF0000"/>
                </a:solidFill>
              </a:rPr>
              <a:t>precise continuum / line ratio measurement </a:t>
            </a:r>
            <a:r>
              <a:rPr lang="en-US" altLang="ja-JP" dirty="0" smtClean="0"/>
              <a:t>possible</a:t>
            </a:r>
          </a:p>
          <a:p>
            <a:r>
              <a:rPr lang="ja-JP" altLang="en-US" dirty="0" smtClean="0"/>
              <a:t>複数輝線の同時狭帯域撮像が可能</a:t>
            </a:r>
            <a:r>
              <a:rPr lang="en-US" altLang="ja-JP" dirty="0" smtClean="0"/>
              <a:t> </a:t>
            </a:r>
            <a:r>
              <a:rPr lang="en-US" altLang="ja-JP" dirty="0" smtClean="0"/>
              <a:t>(e.g. H</a:t>
            </a:r>
            <a:r>
              <a:rPr lang="en-US" altLang="ja-JP" dirty="0" smtClean="0">
                <a:latin typeface="Symbol" pitchFamily="18" charset="2"/>
              </a:rPr>
              <a:t>a</a:t>
            </a:r>
            <a:r>
              <a:rPr lang="en-US" altLang="ja-JP" dirty="0" smtClean="0"/>
              <a:t>/OIII, </a:t>
            </a:r>
            <a:r>
              <a:rPr lang="en-US" altLang="ja-JP" dirty="0" err="1" smtClean="0"/>
              <a:t>H</a:t>
            </a:r>
            <a:r>
              <a:rPr lang="en-US" altLang="ja-JP" dirty="0" err="1" smtClean="0">
                <a:latin typeface="Symbol" pitchFamily="18" charset="2"/>
              </a:rPr>
              <a:t>b</a:t>
            </a:r>
            <a:r>
              <a:rPr lang="en-US" altLang="ja-JP" dirty="0" smtClean="0"/>
              <a:t>/OII)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Science with SWIMS</a:t>
            </a:r>
            <a:br>
              <a:rPr kumimoji="1" lang="en-US" altLang="ja-JP" dirty="0" smtClean="0"/>
            </a:br>
            <a:r>
              <a:rPr kumimoji="1" lang="en-US" altLang="ja-JP" sz="3600" dirty="0" smtClean="0"/>
              <a:t>Galaxy </a:t>
            </a:r>
            <a:r>
              <a:rPr lang="en-US" altLang="ja-JP" sz="3600" dirty="0" smtClean="0"/>
              <a:t>Redshift </a:t>
            </a:r>
            <a:r>
              <a:rPr lang="en-US" altLang="ja-JP" sz="3600" dirty="0" err="1" smtClean="0"/>
              <a:t>Surevey</a:t>
            </a:r>
            <a:endParaRPr kumimoji="1" lang="ja-JP" altLang="en-US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24944"/>
            <a:ext cx="479405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300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51520" y="2636912"/>
            <a:ext cx="7408333" cy="3450696"/>
          </a:xfrm>
        </p:spPr>
        <p:txBody>
          <a:bodyPr/>
          <a:lstStyle/>
          <a:p>
            <a:r>
              <a:rPr kumimoji="1" lang="ja-JP" altLang="en-US" dirty="0" smtClean="0"/>
              <a:t>水素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Pa</a:t>
            </a:r>
            <a:r>
              <a:rPr kumimoji="1" lang="en-US" altLang="ja-JP" dirty="0" err="1" smtClean="0">
                <a:latin typeface="Symbol" pitchFamily="18" charset="2"/>
              </a:rPr>
              <a:t>a</a:t>
            </a:r>
            <a:r>
              <a:rPr kumimoji="1" lang="en-US" altLang="ja-JP" dirty="0" smtClean="0"/>
              <a:t> line (1.8751mm) </a:t>
            </a:r>
            <a:r>
              <a:rPr kumimoji="1" lang="ja-JP" altLang="en-US" dirty="0" smtClean="0"/>
              <a:t>の観測が可能となる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Strongest </a:t>
            </a:r>
            <a:r>
              <a:rPr kumimoji="1" lang="en-US" altLang="ja-JP" dirty="0" smtClean="0"/>
              <a:t>Hydrogen Line in NIR</a:t>
            </a:r>
          </a:p>
          <a:p>
            <a:pPr lvl="1"/>
            <a:r>
              <a:rPr lang="en-US" altLang="ja-JP" dirty="0" smtClean="0"/>
              <a:t>Good probe in dusty environment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Science with SWIMS</a:t>
            </a:r>
            <a:br>
              <a:rPr kumimoji="1" lang="en-US" altLang="ja-JP" dirty="0" smtClean="0"/>
            </a:br>
            <a:r>
              <a:rPr lang="en-US" altLang="ja-JP" sz="3600" dirty="0" smtClean="0"/>
              <a:t>New Window for </a:t>
            </a:r>
            <a:r>
              <a:rPr lang="en-US" altLang="ja-JP" sz="3600" dirty="0" err="1" smtClean="0"/>
              <a:t>Pa</a:t>
            </a:r>
            <a:r>
              <a:rPr lang="en-US" altLang="ja-JP" sz="3600" dirty="0" err="1" smtClean="0">
                <a:latin typeface="Symbol" pitchFamily="18" charset="2"/>
              </a:rPr>
              <a:t>a</a:t>
            </a:r>
            <a:endParaRPr kumimoji="1" lang="ja-JP" altLang="en-US" dirty="0">
              <a:latin typeface="Symbol" pitchFamily="18" charset="2"/>
            </a:endParaRPr>
          </a:p>
        </p:txBody>
      </p:sp>
      <p:pic>
        <p:nvPicPr>
          <p:cNvPr id="5" name="図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56"/>
          <a:stretch>
            <a:fillRect/>
          </a:stretch>
        </p:blipFill>
        <p:spPr bwMode="auto">
          <a:xfrm>
            <a:off x="4355976" y="3933056"/>
            <a:ext cx="4659887" cy="26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0" y="4611827"/>
            <a:ext cx="4436344" cy="220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-53686" y="4298093"/>
            <a:ext cx="2788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Starburst Galaxies IC4686/4687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-8360" y="4291227"/>
            <a:ext cx="19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舘内ポスター参照</a:t>
            </a:r>
          </a:p>
        </p:txBody>
      </p:sp>
    </p:spTree>
    <p:extLst>
      <p:ext uri="{BB962C8B-B14F-4D97-AF65-F5344CB8AC3E}">
        <p14:creationId xmlns:p14="http://schemas.microsoft.com/office/powerpoint/2010/main" val="407971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755576" y="2276872"/>
            <a:ext cx="7408333" cy="3450696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2009/9/11</a:t>
            </a:r>
          </a:p>
          <a:p>
            <a:r>
              <a:rPr lang="en-US" altLang="ja-JP" sz="1800" dirty="0" smtClean="0"/>
              <a:t>32</a:t>
            </a:r>
            <a:r>
              <a:rPr lang="ja-JP" altLang="en-US" sz="1800" dirty="0" smtClean="0"/>
              <a:t>名参加</a:t>
            </a:r>
            <a:endParaRPr lang="en-US" altLang="ja-JP" sz="1800" dirty="0" smtClean="0"/>
          </a:p>
          <a:p>
            <a:r>
              <a:rPr lang="ja-JP" altLang="en-US" sz="1800" dirty="0"/>
              <a:t>幅広い</a:t>
            </a:r>
            <a:r>
              <a:rPr lang="ja-JP" altLang="en-US" sz="1800" dirty="0" smtClean="0"/>
              <a:t>サイエンス</a:t>
            </a:r>
            <a:endParaRPr lang="en-US" altLang="ja-JP" sz="1800" dirty="0"/>
          </a:p>
          <a:p>
            <a:pPr lvl="1"/>
            <a:r>
              <a:rPr lang="ja-JP" altLang="en-US" sz="1600" dirty="0" smtClean="0"/>
              <a:t>太陽系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YSO</a:t>
            </a:r>
            <a:r>
              <a:rPr lang="ja-JP" altLang="en-US" sz="1600" dirty="0" smtClean="0"/>
              <a:t>食連星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ミラ型変光星</a:t>
            </a:r>
            <a:endParaRPr lang="en-US" altLang="ja-JP" sz="1600" dirty="0" smtClean="0"/>
          </a:p>
          <a:p>
            <a:pPr lvl="1"/>
            <a:r>
              <a:rPr lang="ja-JP" altLang="en-US" sz="1600" dirty="0"/>
              <a:t>近赤外線超新星</a:t>
            </a:r>
            <a:endParaRPr lang="en-US" altLang="ja-JP" sz="1600" dirty="0"/>
          </a:p>
          <a:p>
            <a:pPr lvl="1"/>
            <a:r>
              <a:rPr lang="ja-JP" altLang="en-US" sz="1600" dirty="0" smtClean="0"/>
              <a:t>遠方</a:t>
            </a:r>
            <a:r>
              <a:rPr lang="ja-JP" altLang="en-US" sz="1600" dirty="0"/>
              <a:t>銀河</a:t>
            </a:r>
            <a:r>
              <a:rPr lang="ja-JP" altLang="en-US" sz="1600" dirty="0" smtClean="0"/>
              <a:t>探査</a:t>
            </a:r>
            <a:endParaRPr lang="en-US" altLang="ja-JP" sz="1600" dirty="0" smtClean="0"/>
          </a:p>
          <a:p>
            <a:pPr lvl="1"/>
            <a:r>
              <a:rPr lang="ja-JP" altLang="en-US" sz="1600" dirty="0" smtClean="0"/>
              <a:t>遠方銀河団・原始銀河団サーベイ</a:t>
            </a:r>
            <a:endParaRPr lang="en-US" altLang="ja-JP" sz="1600" dirty="0" smtClean="0"/>
          </a:p>
          <a:p>
            <a:pPr lvl="1"/>
            <a:r>
              <a:rPr lang="ja-JP" altLang="en-US" sz="1600" dirty="0"/>
              <a:t>サブミリ</a:t>
            </a:r>
            <a:r>
              <a:rPr lang="ja-JP" altLang="en-US" sz="1600" dirty="0" smtClean="0"/>
              <a:t>銀河フォローアップ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QSO</a:t>
            </a:r>
          </a:p>
          <a:p>
            <a:pPr lvl="1"/>
            <a:r>
              <a:rPr lang="en-US" altLang="ja-JP" sz="1600" dirty="0" smtClean="0"/>
              <a:t>AGN</a:t>
            </a:r>
            <a:r>
              <a:rPr lang="ja-JP" altLang="en-US" sz="1600" dirty="0" smtClean="0"/>
              <a:t>変光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AKARI/SPICA</a:t>
            </a:r>
            <a:r>
              <a:rPr lang="ja-JP" altLang="en-US" sz="1600" dirty="0" smtClean="0"/>
              <a:t>との連携</a:t>
            </a:r>
            <a:endParaRPr lang="en-US" altLang="ja-JP" sz="1600" dirty="0" smtClean="0"/>
          </a:p>
          <a:p>
            <a:pPr lvl="1"/>
            <a:endParaRPr lang="en-US" altLang="ja-JP" sz="16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サイエンス検討</a:t>
            </a:r>
            <a:r>
              <a:rPr lang="ja-JP" altLang="en-US" dirty="0"/>
              <a:t>ワークショップ</a:t>
            </a:r>
            <a:endParaRPr kumimoji="1" lang="ja-JP" altLang="en-US" dirty="0"/>
          </a:p>
        </p:txBody>
      </p:sp>
      <p:pic>
        <p:nvPicPr>
          <p:cNvPr id="3074" name="Picture 2" descr="http://www.ioa.s.u-tokyo.ac.jp/TAO/news/20090911/2009091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4139"/>
            <a:ext cx="4708326" cy="353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0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線矢印コネクタ 23"/>
          <p:cNvCxnSpPr/>
          <p:nvPr/>
        </p:nvCxnSpPr>
        <p:spPr>
          <a:xfrm>
            <a:off x="3347864" y="3124514"/>
            <a:ext cx="0" cy="210468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843808" y="3992191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2">
                    <a:lumMod val="50000"/>
                  </a:schemeClr>
                </a:solidFill>
              </a:rPr>
              <a:t>2m</a:t>
            </a:r>
            <a:endParaRPr kumimoji="1" lang="ja-JP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6" name="Picture 6" descr="C:\Users\motohara\Desktop\SWIMS_201103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20243" r="18744" b="13574"/>
          <a:stretch/>
        </p:blipFill>
        <p:spPr bwMode="auto">
          <a:xfrm>
            <a:off x="3400132" y="2929579"/>
            <a:ext cx="2584618" cy="260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SWIMS Manufacturing Underway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282420" y="1205501"/>
            <a:ext cx="2993436" cy="1919013"/>
            <a:chOff x="282420" y="1205501"/>
            <a:chExt cx="2993436" cy="1919013"/>
          </a:xfrm>
        </p:grpSpPr>
        <p:pic>
          <p:nvPicPr>
            <p:cNvPr id="5124" name="Picture 4" descr="\\sanjo\Motohara\Presentations\110414florida-danwakai\s-IMG_48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20" y="1205501"/>
              <a:ext cx="2880320" cy="1919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1043608" y="2816737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MOS Exchanger (</a:t>
              </a:r>
              <a:r>
                <a:rPr kumimoji="1" lang="en-US" altLang="ja-JP" sz="1400" dirty="0" err="1" smtClean="0">
                  <a:solidFill>
                    <a:schemeClr val="bg1"/>
                  </a:solidFill>
                </a:rPr>
                <a:t>Sentencia</a:t>
              </a:r>
              <a:r>
                <a:rPr kumimoji="1" lang="en-US" altLang="ja-JP" sz="1400" dirty="0" smtClean="0">
                  <a:solidFill>
                    <a:schemeClr val="bg1"/>
                  </a:solidFill>
                </a:rPr>
                <a:t>)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6282190" y="3284984"/>
            <a:ext cx="2564652" cy="3419536"/>
            <a:chOff x="6282190" y="3284984"/>
            <a:chExt cx="2564652" cy="3419536"/>
          </a:xfrm>
        </p:grpSpPr>
        <p:pic>
          <p:nvPicPr>
            <p:cNvPr id="5123" name="Picture 3" descr="C:\Users\motohara\Downloads\SWIMS写真\DSCN4480(比較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854748" y="3712426"/>
              <a:ext cx="3419536" cy="256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6288831" y="3284984"/>
              <a:ext cx="23440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1"/>
                  </a:solidFill>
                </a:rPr>
                <a:t>Main Dewar /Cooler(SHI)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043608" y="5463029"/>
            <a:ext cx="1797672" cy="1206331"/>
            <a:chOff x="808557" y="5157192"/>
            <a:chExt cx="1797672" cy="1206331"/>
          </a:xfrm>
        </p:grpSpPr>
        <p:pic>
          <p:nvPicPr>
            <p:cNvPr id="5125" name="Picture 5" descr="\\sanjo\Motohara\Presentations\110414florida-danwakai\s-IMG_222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43" y="5157192"/>
              <a:ext cx="1759274" cy="1172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808557" y="6086524"/>
              <a:ext cx="1797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HAWAII-2RGs</a:t>
              </a:r>
              <a:r>
                <a:rPr kumimoji="1" lang="en-US" altLang="ja-JP" sz="1200" dirty="0" smtClean="0"/>
                <a:t> (Teledyne)</a:t>
              </a:r>
              <a:endParaRPr kumimoji="1" lang="ja-JP" altLang="en-US" sz="1200" dirty="0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984750" y="1200596"/>
            <a:ext cx="2077107" cy="1586056"/>
            <a:chOff x="5984750" y="1200596"/>
            <a:chExt cx="2077107" cy="1586056"/>
          </a:xfrm>
        </p:grpSpPr>
        <p:pic>
          <p:nvPicPr>
            <p:cNvPr id="11" name="Picture 8" descr="C:\Users\Konishi\Desktop\asj2011a\IMG_2044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5"/>
            <a:stretch>
              <a:fillRect/>
            </a:stretch>
          </p:blipFill>
          <p:spPr bwMode="auto">
            <a:xfrm>
              <a:off x="6012160" y="1200596"/>
              <a:ext cx="2016224" cy="158605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984750" y="2509652"/>
              <a:ext cx="2077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/>
                <a:t>Grism</a:t>
              </a:r>
              <a:r>
                <a:rPr kumimoji="1" lang="en-US" altLang="ja-JP" sz="1200" dirty="0" smtClean="0"/>
                <a:t> (</a:t>
              </a:r>
              <a:r>
                <a:rPr kumimoji="1" lang="en-US" altLang="ja-JP" sz="1200" dirty="0" err="1" smtClean="0"/>
                <a:t>Optcraft</a:t>
              </a:r>
              <a:r>
                <a:rPr kumimoji="1" lang="en-US" altLang="ja-JP" sz="1200" dirty="0" smtClean="0"/>
                <a:t> / Richardson)</a:t>
              </a:r>
              <a:endParaRPr kumimoji="1" lang="ja-JP" altLang="en-US" sz="1200" dirty="0"/>
            </a:p>
          </p:txBody>
        </p:sp>
      </p:grpSp>
      <p:cxnSp>
        <p:nvCxnSpPr>
          <p:cNvPr id="7" name="直線矢印コネクタ 6"/>
          <p:cNvCxnSpPr>
            <a:stCxn id="5123" idx="2"/>
          </p:cNvCxnSpPr>
          <p:nvPr/>
        </p:nvCxnSpPr>
        <p:spPr>
          <a:xfrm flipH="1" flipV="1">
            <a:off x="5004048" y="4574649"/>
            <a:ext cx="1278142" cy="420103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4932040" y="2786652"/>
            <a:ext cx="2053462" cy="144521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stCxn id="5125" idx="3"/>
          </p:cNvCxnSpPr>
          <p:nvPr/>
        </p:nvCxnSpPr>
        <p:spPr>
          <a:xfrm flipV="1">
            <a:off x="2837268" y="4784700"/>
            <a:ext cx="1950756" cy="1264387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\\sanjo\Motohara\Presentations\110414florida-danwakai\s-IMG_217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5"/>
          <a:stretch/>
        </p:blipFill>
        <p:spPr bwMode="auto">
          <a:xfrm>
            <a:off x="539552" y="3375820"/>
            <a:ext cx="1872208" cy="178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矢印コネクタ 15"/>
          <p:cNvCxnSpPr>
            <a:stCxn id="5124" idx="2"/>
          </p:cNvCxnSpPr>
          <p:nvPr/>
        </p:nvCxnSpPr>
        <p:spPr>
          <a:xfrm>
            <a:off x="1722580" y="3124514"/>
            <a:ext cx="2201348" cy="16047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4099" idx="3"/>
          </p:cNvCxnSpPr>
          <p:nvPr/>
        </p:nvCxnSpPr>
        <p:spPr>
          <a:xfrm>
            <a:off x="2411760" y="4266506"/>
            <a:ext cx="2280681" cy="5003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645140" y="4720100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err="1" smtClean="0"/>
              <a:t>Aspherical</a:t>
            </a:r>
            <a:r>
              <a:rPr kumimoji="1" lang="en-US" altLang="ja-JP" sz="1200" dirty="0" smtClean="0"/>
              <a:t> </a:t>
            </a:r>
            <a:r>
              <a:rPr kumimoji="1" lang="en-US" altLang="ja-JP" sz="1200" dirty="0" err="1" smtClean="0"/>
              <a:t>ZnSe</a:t>
            </a:r>
            <a:r>
              <a:rPr kumimoji="1" lang="en-US" altLang="ja-JP" sz="1200" dirty="0" smtClean="0"/>
              <a:t> Lenses</a:t>
            </a:r>
          </a:p>
          <a:p>
            <a:pPr algn="ctr"/>
            <a:r>
              <a:rPr lang="en-US" altLang="ja-JP" sz="1200" dirty="0" smtClean="0"/>
              <a:t>(</a:t>
            </a:r>
            <a:r>
              <a:rPr lang="en-US" altLang="ja-JP" sz="1200" dirty="0" err="1" smtClean="0"/>
              <a:t>Optcraft</a:t>
            </a:r>
            <a:r>
              <a:rPr lang="en-US" altLang="ja-JP" sz="1200" dirty="0" smtClean="0"/>
              <a:t> / II-IV)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2300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アース">
  <a:themeElements>
    <a:clrScheme name="アース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アース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3344</TotalTime>
  <Words>1272</Words>
  <Application>Microsoft Office PowerPoint</Application>
  <PresentationFormat>画面に合わせる (4:3)</PresentationFormat>
  <Paragraphs>407</Paragraphs>
  <Slides>36</Slides>
  <Notes>36</Notes>
  <HiddenSlides>0</HiddenSlides>
  <MMClips>1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36</vt:i4>
      </vt:variant>
    </vt:vector>
  </HeadingPairs>
  <TitlesOfParts>
    <vt:vector size="38" baseType="lpstr">
      <vt:lpstr>ウェーブ</vt:lpstr>
      <vt:lpstr>アース</vt:lpstr>
      <vt:lpstr>Status of SWIMS and MIMIZUKU: New Infrared Instruments for TAO 6.5m Telescope</vt:lpstr>
      <vt:lpstr>お願い</vt:lpstr>
      <vt:lpstr>Instrumentation for TAO 6.5m</vt:lpstr>
      <vt:lpstr>NIR Camera : SWIMS</vt:lpstr>
      <vt:lpstr>0.9-2.5m同時撮像分光</vt:lpstr>
      <vt:lpstr>Science with SWIMS Galaxy Redshift Surevey</vt:lpstr>
      <vt:lpstr>Science with SWIMS New Window for Paa</vt:lpstr>
      <vt:lpstr>サイエンス検討ワークショップ</vt:lpstr>
      <vt:lpstr>SWIMS Manufacturing Underway</vt:lpstr>
      <vt:lpstr>PowerPoint プレゼンテーション</vt:lpstr>
      <vt:lpstr>Mask Catcher Unit</vt:lpstr>
      <vt:lpstr>Mid-infrared Instrument  MIMIZUKU</vt:lpstr>
      <vt:lpstr>MIMIZUKU Wide Wavelength Coverage + High Spatial Resolution</vt:lpstr>
      <vt:lpstr>MIMIZUKU Accurate Monitoring w/ Field Stacker</vt:lpstr>
      <vt:lpstr>Science with MIMIZUKU</vt:lpstr>
      <vt:lpstr>サイエンス検討ワークショップ</vt:lpstr>
      <vt:lpstr>MIMIZUKU Manufacturing Underway</vt:lpstr>
      <vt:lpstr>PowerPoint プレゼンテーション</vt:lpstr>
      <vt:lpstr>SWIMS / MIMIZUKU on Subaru</vt:lpstr>
      <vt:lpstr>Summary</vt:lpstr>
      <vt:lpstr>PowerPoint プレゼンテーション</vt:lpstr>
      <vt:lpstr>Schedule</vt:lpstr>
      <vt:lpstr>Advantage of Co. Chajnantor</vt:lpstr>
      <vt:lpstr>TAO 6.5m Telescope</vt:lpstr>
      <vt:lpstr>MIMIZUKU Science Targets</vt:lpstr>
      <vt:lpstr>MIR : MIMIZUKU</vt:lpstr>
      <vt:lpstr>Accurate Photometry in MIR</vt:lpstr>
      <vt:lpstr>Performance of Optics (Subaru Design) </vt:lpstr>
      <vt:lpstr>Focal Plane Arrays</vt:lpstr>
      <vt:lpstr>MOS Slit Plate Exchanger (Design/Fabrication : Sentencia)</vt:lpstr>
      <vt:lpstr>MOS Slit Unit / Holder</vt:lpstr>
      <vt:lpstr>Schedule</vt:lpstr>
      <vt:lpstr>New Building at Mitaka</vt:lpstr>
      <vt:lpstr>PowerPoint プレゼンテーション</vt:lpstr>
      <vt:lpstr>Atmospheric Transmittance</vt:lpstr>
      <vt:lpstr>Dichroic Mirror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SWIIMS A New NIR MOS Spectrograph for TAO 6.5m Telescope</dc:title>
  <dc:creator>Kentaro Motohara</dc:creator>
  <cp:lastModifiedBy>motohara</cp:lastModifiedBy>
  <cp:revision>221</cp:revision>
  <dcterms:created xsi:type="dcterms:W3CDTF">2010-04-26T04:42:04Z</dcterms:created>
  <dcterms:modified xsi:type="dcterms:W3CDTF">2011-09-06T01:00:49Z</dcterms:modified>
</cp:coreProperties>
</file>