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charts/chart1.xml" ContentType="application/vnd.openxmlformats-officedocument.drawingml.chart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Default Extension="tiff" ContentType="image/tiff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24"/>
  </p:notesMasterIdLst>
  <p:sldIdLst>
    <p:sldId id="264" r:id="rId2"/>
    <p:sldId id="262" r:id="rId3"/>
    <p:sldId id="288" r:id="rId4"/>
    <p:sldId id="289" r:id="rId5"/>
    <p:sldId id="284" r:id="rId6"/>
    <p:sldId id="285" r:id="rId7"/>
    <p:sldId id="271" r:id="rId8"/>
    <p:sldId id="295" r:id="rId9"/>
    <p:sldId id="293" r:id="rId10"/>
    <p:sldId id="291" r:id="rId11"/>
    <p:sldId id="294" r:id="rId12"/>
    <p:sldId id="296" r:id="rId13"/>
    <p:sldId id="292" r:id="rId14"/>
    <p:sldId id="275" r:id="rId15"/>
    <p:sldId id="276" r:id="rId16"/>
    <p:sldId id="301" r:id="rId17"/>
    <p:sldId id="277" r:id="rId18"/>
    <p:sldId id="278" r:id="rId19"/>
    <p:sldId id="279" r:id="rId20"/>
    <p:sldId id="298" r:id="rId21"/>
    <p:sldId id="280" r:id="rId22"/>
    <p:sldId id="281" r:id="rId23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63D8"/>
    <a:srgbClr val="90CAFF"/>
    <a:srgbClr val="B400B4"/>
    <a:srgbClr val="0001FF"/>
    <a:srgbClr val="ECFCFF"/>
    <a:srgbClr val="BAE4FF"/>
    <a:srgbClr val="DF9D9D"/>
    <a:srgbClr val="805A5A"/>
    <a:srgbClr val="800000"/>
    <a:srgbClr val="380091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中間 4 - アクセント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21393" autoAdjust="0"/>
    <p:restoredTop sz="90145" autoAdjust="0"/>
  </p:normalViewPr>
  <p:slideViewPr>
    <p:cSldViewPr snapToGrid="0" snapToObjects="1">
      <p:cViewPr>
        <p:scale>
          <a:sx n="75" d="100"/>
          <a:sy n="75" d="100"/>
        </p:scale>
        <p:origin x="-936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2502;&#12483;&#12463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ja-JP"/>
  <c:style val="18"/>
  <c:chart>
    <c:plotArea>
      <c:layout>
        <c:manualLayout>
          <c:layoutTarget val="inner"/>
          <c:xMode val="edge"/>
          <c:yMode val="edge"/>
          <c:x val="0.102955502655191"/>
          <c:y val="0.14244156488313"/>
          <c:w val="0.594025310529539"/>
          <c:h val="0.771865621781645"/>
        </c:manualLayout>
      </c:layout>
      <c:pieChart>
        <c:varyColors val="1"/>
        <c:ser>
          <c:idx val="0"/>
          <c:order val="0"/>
          <c:spPr>
            <a:effectLst/>
          </c:spPr>
          <c:dLbls>
            <c:dLbl>
              <c:idx val="0"/>
              <c:layout>
                <c:manualLayout>
                  <c:x val="-0.258871481475112"/>
                  <c:y val="0.0383867829782743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sz="2000" dirty="0"/>
                      <a:t>東京大学</a:t>
                    </a:r>
                    <a:r>
                      <a:rPr lang="en-US" altLang="ja-JP" sz="2000" baseline="0" dirty="0"/>
                      <a:t>   </a:t>
                    </a:r>
                    <a:r>
                      <a:rPr lang="en-US" altLang="ja-JP" sz="2000" dirty="0"/>
                      <a:t> 50%</a:t>
                    </a:r>
                  </a:p>
                </c:rich>
              </c:tx>
              <c:dLblPos val="bestFit"/>
              <c:showCatName val="1"/>
              <c:showPercent val="1"/>
            </c:dLbl>
            <c:dLbl>
              <c:idx val="1"/>
              <c:layout>
                <c:manualLayout>
                  <c:x val="0.141895953858746"/>
                  <c:y val="-0.0915816204786134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sz="2000" dirty="0" smtClean="0"/>
                      <a:t>共同</a:t>
                    </a:r>
                    <a:r>
                      <a:rPr lang="ja-JP" altLang="en-US" sz="2000" dirty="0"/>
                      <a:t>利用</a:t>
                    </a:r>
                    <a:r>
                      <a:rPr lang="en-US" altLang="ja-JP" sz="2000" dirty="0"/>
                      <a:t> 40%</a:t>
                    </a:r>
                  </a:p>
                </c:rich>
              </c:tx>
              <c:dLblPos val="bestFit"/>
              <c:showCatName val="1"/>
              <c:showPercent val="1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ja-JP" altLang="en-US" sz="2000"/>
                      <a:t>チリ</a:t>
                    </a:r>
                    <a:r>
                      <a:rPr lang="en-US" altLang="ja-JP" sz="2000"/>
                      <a:t> 10%</a:t>
                    </a:r>
                    <a:endParaRPr lang="ja-JP" altLang="en-US" sz="2000"/>
                  </a:p>
                </c:rich>
              </c:tx>
              <c:dLblPos val="inEnd"/>
              <c:showCatName val="1"/>
              <c:showPercent val="1"/>
            </c:dLbl>
            <c:delete val="1"/>
          </c:dLbls>
          <c:cat>
            <c:strRef>
              <c:f>Sheet1!$A$1:$A$3</c:f>
              <c:strCache>
                <c:ptCount val="3"/>
                <c:pt idx="0">
                  <c:v>東京大学</c:v>
                </c:pt>
                <c:pt idx="1">
                  <c:v>全国共同利用</c:v>
                </c:pt>
                <c:pt idx="2">
                  <c:v>チリ</c:v>
                </c:pt>
              </c:strCache>
            </c:strRef>
          </c:cat>
          <c:val>
            <c:numRef>
              <c:f>Sheet1!$B$1:$B$3</c:f>
              <c:numCache>
                <c:formatCode>General</c:formatCode>
                <c:ptCount val="3"/>
                <c:pt idx="0">
                  <c:v>50.0</c:v>
                </c:pt>
                <c:pt idx="1">
                  <c:v>40.0</c:v>
                </c:pt>
                <c:pt idx="2">
                  <c:v>10.0</c:v>
                </c:pt>
              </c:numCache>
            </c:numRef>
          </c:val>
        </c:ser>
        <c:firstSliceAng val="0"/>
      </c:pieChart>
    </c:plotArea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BD486-0AED-9F4C-8868-0BD2FF5336D5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B96F5-8A24-FD47-8B48-ED7DF82B08E4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縦書きタイトル/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セクション ヘッダ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タイトルと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6A944-9C87-2246-9E7E-913D58D998E6}" type="datetimeFigureOut">
              <a:rPr lang="ja-JP" altLang="en-US" smtClean="0"/>
              <a:pPr/>
              <a:t>11.9.6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0A1E53-3042-064C-91B4-EAD3091891CA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8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36.png"/><Relationship Id="rId5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8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7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39.png"/><Relationship Id="rId5" Type="http://schemas.openxmlformats.org/officeDocument/2006/relationships/image" Target="../media/image45.jpeg"/><Relationship Id="rId6" Type="http://schemas.openxmlformats.org/officeDocument/2006/relationships/image" Target="../media/image46.jpeg"/><Relationship Id="rId7" Type="http://schemas.openxmlformats.org/officeDocument/2006/relationships/image" Target="../media/image47.jpeg"/><Relationship Id="rId8" Type="http://schemas.openxmlformats.org/officeDocument/2006/relationships/image" Target="../media/image48.jpe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d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8.jpeg"/><Relationship Id="rId6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8.jpe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3.jpeg"/><Relationship Id="rId5" Type="http://schemas.openxmlformats.org/officeDocument/2006/relationships/image" Target="../media/image24.tiff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16"/>
          <p:cNvPicPr>
            <a:picLocks noChangeAspect="1" noChangeArrowheads="1"/>
          </p:cNvPicPr>
          <p:nvPr/>
        </p:nvPicPr>
        <p:blipFill>
          <a:blip r:embed="rId2"/>
          <a:srcRect l="10567" t="10603" r="8229" b="8179"/>
          <a:stretch>
            <a:fillRect/>
          </a:stretch>
        </p:blipFill>
        <p:spPr bwMode="auto">
          <a:xfrm>
            <a:off x="-197628" y="-53859"/>
            <a:ext cx="9648295" cy="7067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4886" y="746215"/>
            <a:ext cx="7796213" cy="11430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ja-JP" altLang="en-US" sz="3600" dirty="0" smtClean="0">
                <a:solidFill>
                  <a:srgbClr val="FFFF00"/>
                </a:solidFill>
              </a:rPr>
              <a:t>東京大学</a:t>
            </a:r>
            <a:r>
              <a:rPr lang="en-US" altLang="ja-JP" sz="3600" dirty="0" err="1" smtClean="0">
                <a:solidFill>
                  <a:srgbClr val="FFFF00"/>
                </a:solidFill>
              </a:rPr>
              <a:t>miniTAO</a:t>
            </a:r>
            <a:r>
              <a:rPr lang="ja-JP" altLang="en-US" sz="3600" dirty="0" smtClean="0">
                <a:solidFill>
                  <a:srgbClr val="FFFF00"/>
                </a:solidFill>
              </a:rPr>
              <a:t>望遠鏡</a:t>
            </a:r>
            <a:r>
              <a:rPr lang="en-US" altLang="ja-JP" sz="3600" dirty="0" smtClean="0">
                <a:solidFill>
                  <a:srgbClr val="FFFF00"/>
                </a:solidFill>
              </a:rPr>
              <a:t>/TAO</a:t>
            </a:r>
            <a:r>
              <a:rPr lang="ja-JP" altLang="en-US" sz="3600" dirty="0" smtClean="0">
                <a:solidFill>
                  <a:srgbClr val="FFFF00"/>
                </a:solidFill>
              </a:rPr>
              <a:t>計画現状</a:t>
            </a:r>
            <a:endParaRPr lang="en-US" altLang="ja-JP" sz="3600" dirty="0">
              <a:solidFill>
                <a:srgbClr val="FFFF00"/>
              </a:solidFill>
              <a:cs typeface="+mj-cs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79587" y="5715000"/>
            <a:ext cx="6335713" cy="91598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ja-JP" altLang="en-US" sz="2000" b="1" dirty="0" smtClean="0">
                <a:solidFill>
                  <a:schemeClr val="tx1"/>
                </a:solidFill>
                <a:latin typeface="Century" charset="0"/>
              </a:rPr>
              <a:t>東京大学天文学教育研究センター</a:t>
            </a:r>
            <a:endParaRPr lang="en-US" altLang="ja-JP" sz="2000" b="1" dirty="0" smtClean="0">
              <a:solidFill>
                <a:schemeClr val="tx1"/>
              </a:solidFill>
              <a:latin typeface="Century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ja-JP" altLang="en-US" sz="2000" b="1" dirty="0" smtClean="0">
                <a:solidFill>
                  <a:schemeClr val="tx1"/>
                </a:solidFill>
                <a:latin typeface="Century" charset="0"/>
              </a:rPr>
              <a:t>峰崎　岳夫</a:t>
            </a:r>
            <a:endParaRPr lang="en-US" altLang="ja-JP" sz="2000" b="1" dirty="0" smtClean="0">
              <a:solidFill>
                <a:schemeClr val="tx1"/>
              </a:solidFill>
              <a:latin typeface="Century" charset="0"/>
            </a:endParaRPr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438427" y="546160"/>
            <a:ext cx="58016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sz="2000" dirty="0" smtClean="0">
                <a:latin typeface="Calibri" charset="0"/>
              </a:rPr>
              <a:t>2011</a:t>
            </a:r>
            <a:r>
              <a:rPr lang="ja-JP" altLang="en-US" sz="2000" dirty="0" smtClean="0">
                <a:latin typeface="Calibri" charset="0"/>
              </a:rPr>
              <a:t>年</a:t>
            </a:r>
            <a:r>
              <a:rPr lang="en-US" altLang="ja-JP" sz="2000" dirty="0" smtClean="0">
                <a:latin typeface="Calibri" charset="0"/>
              </a:rPr>
              <a:t>9</a:t>
            </a:r>
            <a:r>
              <a:rPr lang="ja-JP" altLang="en-US" sz="2000" dirty="0" smtClean="0">
                <a:latin typeface="Calibri" charset="0"/>
              </a:rPr>
              <a:t>月</a:t>
            </a:r>
            <a:r>
              <a:rPr lang="en-US" altLang="ja-JP" sz="2000" dirty="0" smtClean="0">
                <a:latin typeface="Calibri" charset="0"/>
              </a:rPr>
              <a:t>6</a:t>
            </a:r>
            <a:r>
              <a:rPr lang="ja-JP" altLang="en-US" sz="2000" dirty="0" smtClean="0">
                <a:latin typeface="Calibri" charset="0"/>
              </a:rPr>
              <a:t>日　光赤天連シンポジウム</a:t>
            </a:r>
            <a:r>
              <a:rPr lang="ja-JP" altLang="ja-JP" sz="2000" dirty="0" smtClean="0">
                <a:latin typeface="Calibri" charset="0"/>
              </a:rPr>
              <a:t>　</a:t>
            </a:r>
            <a:r>
              <a:rPr lang="ja-JP" altLang="en-US" sz="2000" dirty="0" smtClean="0">
                <a:latin typeface="Calibri" charset="0"/>
              </a:rPr>
              <a:t>於京都大学</a:t>
            </a:r>
            <a:endParaRPr lang="en-US" altLang="ja-JP" sz="2000" dirty="0">
              <a:latin typeface="Calibri" charset="0"/>
            </a:endParaRPr>
          </a:p>
        </p:txBody>
      </p:sp>
      <p:pic>
        <p:nvPicPr>
          <p:cNvPr id="15365" name="Picture 2053" descr="logo1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746215"/>
            <a:ext cx="1139826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71" name="テキスト ボックス 26"/>
          <p:cNvSpPr txBox="1">
            <a:spLocks noChangeArrowheads="1"/>
          </p:cNvSpPr>
          <p:nvPr/>
        </p:nvSpPr>
        <p:spPr bwMode="auto">
          <a:xfrm>
            <a:off x="0" y="4902200"/>
            <a:ext cx="29237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ja-JP" altLang="en-US" dirty="0" smtClean="0">
                <a:latin typeface="Calibri" charset="0"/>
              </a:rPr>
              <a:t>チャナントール山頂</a:t>
            </a:r>
            <a:r>
              <a:rPr lang="en-US" altLang="ja-JP" dirty="0" smtClean="0">
                <a:latin typeface="Calibri" charset="0"/>
              </a:rPr>
              <a:t> </a:t>
            </a:r>
            <a:r>
              <a:rPr lang="en-US" altLang="ja-JP" dirty="0">
                <a:latin typeface="Calibri" charset="0"/>
              </a:rPr>
              <a:t>(5640m</a:t>
            </a:r>
            <a:r>
              <a:rPr lang="en-US" altLang="ja-JP" dirty="0" smtClean="0">
                <a:latin typeface="Calibri" charset="0"/>
              </a:rPr>
              <a:t>)</a:t>
            </a:r>
            <a:endParaRPr lang="ja-JP" altLang="en-US" dirty="0">
              <a:latin typeface="Calibri" charset="0"/>
            </a:endParaRPr>
          </a:p>
        </p:txBody>
      </p:sp>
      <p:grpSp>
        <p:nvGrpSpPr>
          <p:cNvPr id="42" name="図形グループ 41"/>
          <p:cNvGrpSpPr/>
          <p:nvPr/>
        </p:nvGrpSpPr>
        <p:grpSpPr>
          <a:xfrm>
            <a:off x="-111678" y="2756135"/>
            <a:ext cx="9255678" cy="1590530"/>
            <a:chOff x="-103297" y="869646"/>
            <a:chExt cx="8578850" cy="1327150"/>
          </a:xfrm>
        </p:grpSpPr>
        <p:pic>
          <p:nvPicPr>
            <p:cNvPr id="15366" name="図 17" descr="IMG_0325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835400" y="950608"/>
              <a:ext cx="2235200" cy="1246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図 18" descr="IMG_0331.jp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32166" y="950608"/>
              <a:ext cx="2235200" cy="1246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図 19" descr="IMG_0330.jp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238766" y="950608"/>
              <a:ext cx="2236787" cy="1246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図 20" descr="IMG_0326.jp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936641" y="918858"/>
              <a:ext cx="2235200" cy="1246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0" name="図 24" descr="IMG_0327.jpg"/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-103297" y="879171"/>
              <a:ext cx="2235200" cy="1246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75" name="テキスト ボックス 36"/>
            <p:cNvSpPr txBox="1">
              <a:spLocks noChangeArrowheads="1"/>
            </p:cNvSpPr>
            <p:nvPr/>
          </p:nvSpPr>
          <p:spPr bwMode="auto">
            <a:xfrm>
              <a:off x="1134953" y="869646"/>
              <a:ext cx="2146742" cy="308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Calibri" charset="0"/>
                </a:rPr>
                <a:t>1-m</a:t>
              </a:r>
              <a:r>
                <a:rPr lang="en-US" altLang="ja-JP" dirty="0" smtClean="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en-US" altLang="ja-JP" dirty="0" err="1" smtClean="0">
                  <a:solidFill>
                    <a:srgbClr val="FF0000"/>
                  </a:solidFill>
                  <a:latin typeface="Calibri" charset="0"/>
                </a:rPr>
                <a:t>miniTAO</a:t>
              </a:r>
              <a:r>
                <a:rPr lang="en-US" altLang="ja-JP" dirty="0" smtClean="0">
                  <a:solidFill>
                    <a:srgbClr val="FF0000"/>
                  </a:solidFill>
                  <a:latin typeface="Calibri" charset="0"/>
                </a:rPr>
                <a:t> </a:t>
              </a:r>
              <a:r>
                <a:rPr lang="ja-JP" altLang="en-US" dirty="0" smtClean="0">
                  <a:solidFill>
                    <a:srgbClr val="FF0000"/>
                  </a:solidFill>
                  <a:latin typeface="Calibri" charset="0"/>
                </a:rPr>
                <a:t>望遠鏡</a:t>
              </a:r>
              <a:endParaRPr lang="ja-JP" altLang="en-US" dirty="0">
                <a:solidFill>
                  <a:srgbClr val="FF0000"/>
                </a:solidFill>
                <a:latin typeface="Calibri" charset="0"/>
              </a:endParaRPr>
            </a:p>
          </p:txBody>
        </p:sp>
      </p:grpSp>
      <p:grpSp>
        <p:nvGrpSpPr>
          <p:cNvPr id="44" name="図形グループ 43"/>
          <p:cNvGrpSpPr/>
          <p:nvPr/>
        </p:nvGrpSpPr>
        <p:grpSpPr>
          <a:xfrm>
            <a:off x="5120723" y="1914615"/>
            <a:ext cx="3488290" cy="2343150"/>
            <a:chOff x="5120723" y="1914615"/>
            <a:chExt cx="3488290" cy="2343150"/>
          </a:xfrm>
        </p:grpSpPr>
        <p:grpSp>
          <p:nvGrpSpPr>
            <p:cNvPr id="2" name="グループ化 13"/>
            <p:cNvGrpSpPr>
              <a:grpSpLocks/>
            </p:cNvGrpSpPr>
            <p:nvPr/>
          </p:nvGrpSpPr>
          <p:grpSpPr bwMode="auto">
            <a:xfrm>
              <a:off x="5120723" y="1914615"/>
              <a:ext cx="3340100" cy="2343150"/>
              <a:chOff x="783296" y="3301252"/>
              <a:chExt cx="3675815" cy="2580259"/>
            </a:xfrm>
          </p:grpSpPr>
          <p:grpSp>
            <p:nvGrpSpPr>
              <p:cNvPr id="3" name="グループ化 20"/>
              <p:cNvGrpSpPr>
                <a:grpSpLocks/>
              </p:cNvGrpSpPr>
              <p:nvPr/>
            </p:nvGrpSpPr>
            <p:grpSpPr bwMode="auto">
              <a:xfrm>
                <a:off x="783296" y="3301252"/>
                <a:ext cx="2623390" cy="2557681"/>
                <a:chOff x="783296" y="3301252"/>
                <a:chExt cx="2623390" cy="2557681"/>
              </a:xfrm>
            </p:grpSpPr>
            <p:sp>
              <p:nvSpPr>
                <p:cNvPr id="27" name="片側の 2 つの角を切り取った四角形 26"/>
                <p:cNvSpPr/>
                <p:nvPr/>
              </p:nvSpPr>
              <p:spPr bwMode="auto">
                <a:xfrm>
                  <a:off x="915875" y="3301252"/>
                  <a:ext cx="2398989" cy="2543937"/>
                </a:xfrm>
                <a:prstGeom prst="snip2SameRect">
                  <a:avLst>
                    <a:gd name="adj1" fmla="val 34445"/>
                    <a:gd name="adj2" fmla="val 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28" name="正方形/長方形 27"/>
                <p:cNvSpPr/>
                <p:nvPr/>
              </p:nvSpPr>
              <p:spPr bwMode="auto">
                <a:xfrm>
                  <a:off x="783296" y="4632128"/>
                  <a:ext cx="2623390" cy="15178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29" name="正方形/長方形 28"/>
                <p:cNvSpPr/>
                <p:nvPr/>
              </p:nvSpPr>
              <p:spPr bwMode="auto">
                <a:xfrm>
                  <a:off x="1613029" y="3463728"/>
                  <a:ext cx="57727" cy="115342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30" name="直線コネクタ 29"/>
                <p:cNvCxnSpPr/>
                <p:nvPr/>
              </p:nvCxnSpPr>
              <p:spPr bwMode="auto">
                <a:xfrm flipV="1">
                  <a:off x="914325" y="4040717"/>
                  <a:ext cx="642918" cy="68177"/>
                </a:xfrm>
                <a:prstGeom prst="line">
                  <a:avLst/>
                </a:prstGeom>
                <a:solidFill>
                  <a:srgbClr val="B6E2E5"/>
                </a:solidFill>
                <a:ln w="127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直線コネクタ 30"/>
                <p:cNvCxnSpPr/>
                <p:nvPr/>
              </p:nvCxnSpPr>
              <p:spPr bwMode="auto">
                <a:xfrm flipH="1" flipV="1">
                  <a:off x="2670121" y="4047710"/>
                  <a:ext cx="644665" cy="66429"/>
                </a:xfrm>
                <a:prstGeom prst="line">
                  <a:avLst/>
                </a:prstGeom>
                <a:solidFill>
                  <a:srgbClr val="B6E2E5"/>
                </a:solidFill>
                <a:ln w="127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2" name="正方形/長方形 31"/>
                <p:cNvSpPr/>
                <p:nvPr/>
              </p:nvSpPr>
              <p:spPr bwMode="auto">
                <a:xfrm>
                  <a:off x="2555651" y="3446794"/>
                  <a:ext cx="57727" cy="115342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3" name="正方形/長方形 32"/>
                <p:cNvSpPr/>
                <p:nvPr/>
              </p:nvSpPr>
              <p:spPr bwMode="auto">
                <a:xfrm>
                  <a:off x="1659467" y="3612444"/>
                  <a:ext cx="903112" cy="99951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4" name="正方形/長方形 33"/>
                <p:cNvSpPr/>
                <p:nvPr/>
              </p:nvSpPr>
              <p:spPr bwMode="auto">
                <a:xfrm>
                  <a:off x="881131" y="4820389"/>
                  <a:ext cx="2438896" cy="103839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Arial" charset="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5" name="正方形/長方形 34"/>
                <p:cNvSpPr/>
                <p:nvPr/>
              </p:nvSpPr>
              <p:spPr bwMode="auto">
                <a:xfrm>
                  <a:off x="1450499" y="3301252"/>
                  <a:ext cx="1288984" cy="15178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</p:grpSp>
          <p:sp>
            <p:nvSpPr>
              <p:cNvPr id="17" name="片側の 2 つの角を切り取った四角形 16"/>
              <p:cNvSpPr/>
              <p:nvPr/>
            </p:nvSpPr>
            <p:spPr bwMode="auto">
              <a:xfrm>
                <a:off x="3646727" y="4787174"/>
                <a:ext cx="812384" cy="1071612"/>
              </a:xfrm>
              <a:prstGeom prst="snip2Same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 bwMode="auto">
              <a:xfrm>
                <a:off x="3307798" y="4967233"/>
                <a:ext cx="326701" cy="4282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 bwMode="auto">
              <a:xfrm>
                <a:off x="4125422" y="5547616"/>
                <a:ext cx="232360" cy="32340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 bwMode="auto">
              <a:xfrm>
                <a:off x="3798722" y="5593068"/>
                <a:ext cx="209647" cy="9614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 bwMode="auto">
              <a:xfrm>
                <a:off x="3758539" y="5101839"/>
                <a:ext cx="146753" cy="10838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2" name="正方形/長方形 21"/>
              <p:cNvSpPr/>
              <p:nvPr/>
            </p:nvSpPr>
            <p:spPr bwMode="auto">
              <a:xfrm>
                <a:off x="4008369" y="5101839"/>
                <a:ext cx="146753" cy="10838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 bwMode="auto">
              <a:xfrm>
                <a:off x="4256452" y="5101839"/>
                <a:ext cx="146753" cy="10838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 bwMode="auto">
              <a:xfrm>
                <a:off x="3809205" y="4739974"/>
                <a:ext cx="492671" cy="699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5" name="正方形/長方形 24"/>
              <p:cNvSpPr/>
              <p:nvPr/>
            </p:nvSpPr>
            <p:spPr bwMode="auto">
              <a:xfrm>
                <a:off x="3442322" y="5390283"/>
                <a:ext cx="80365" cy="49122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</p:grpSp>
        <p:pic>
          <p:nvPicPr>
            <p:cNvPr id="38" name="図 93" descr="TAO65_全体.JPG"/>
            <p:cNvPicPr>
              <a:picLocks noChangeAspect="1"/>
            </p:cNvPicPr>
            <p:nvPr/>
          </p:nvPicPr>
          <p:blipFill>
            <a:blip r:embed="rId9"/>
            <a:srcRect l="24707" t="14700" r="26596" b="13901"/>
            <a:stretch>
              <a:fillRect/>
            </a:stretch>
          </p:blipFill>
          <p:spPr bwMode="auto">
            <a:xfrm>
              <a:off x="5661892" y="2373299"/>
              <a:ext cx="1409868" cy="1775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テキスト ボックス 14"/>
            <p:cNvSpPr txBox="1">
              <a:spLocks noChangeArrowheads="1"/>
            </p:cNvSpPr>
            <p:nvPr/>
          </p:nvSpPr>
          <p:spPr bwMode="auto">
            <a:xfrm>
              <a:off x="6754081" y="3447108"/>
              <a:ext cx="185493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ja-JP" dirty="0">
                  <a:solidFill>
                    <a:srgbClr val="FF0000"/>
                  </a:solidFill>
                  <a:latin typeface="Calibri" charset="0"/>
                </a:rPr>
                <a:t>6.5-m</a:t>
              </a:r>
              <a:r>
                <a:rPr lang="en-US" altLang="ja-JP" dirty="0" smtClean="0">
                  <a:solidFill>
                    <a:srgbClr val="FF0000"/>
                  </a:solidFill>
                  <a:latin typeface="Calibri" charset="0"/>
                </a:rPr>
                <a:t> TAO</a:t>
              </a:r>
              <a:r>
                <a:rPr lang="ja-JP" altLang="en-US" dirty="0" smtClean="0">
                  <a:solidFill>
                    <a:srgbClr val="FF0000"/>
                  </a:solidFill>
                  <a:latin typeface="Calibri" charset="0"/>
                </a:rPr>
                <a:t>望遠鏡</a:t>
              </a:r>
              <a:endParaRPr lang="ja-JP" altLang="en-US" dirty="0">
                <a:solidFill>
                  <a:srgbClr val="FF0000"/>
                </a:solidFill>
                <a:latin typeface="Calibri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8000"/>
            <a:ext cx="8229600" cy="6167218"/>
          </a:xfrm>
        </p:spPr>
        <p:txBody>
          <a:bodyPr>
            <a:normAutofit/>
          </a:bodyPr>
          <a:lstStyle/>
          <a:p>
            <a:r>
              <a:rPr lang="en-US" altLang="ja-JP" sz="2800" dirty="0" smtClean="0">
                <a:solidFill>
                  <a:srgbClr val="0000FF"/>
                </a:solidFill>
              </a:rPr>
              <a:t>TAO</a:t>
            </a:r>
            <a:r>
              <a:rPr lang="ja-JP" altLang="en-US" sz="2800" dirty="0" smtClean="0">
                <a:solidFill>
                  <a:srgbClr val="0000FF"/>
                </a:solidFill>
              </a:rPr>
              <a:t>望遠鏡の先行小型望遠鏡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pPr lvl="1"/>
            <a:r>
              <a:rPr lang="ja-JP" altLang="en-US" sz="2400" dirty="0" smtClean="0"/>
              <a:t>サイト観測条件の実証（シーイング、赤外線大気透過率）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サイト環境での運用経験（低大気圧、低温、砂塵）</a:t>
            </a:r>
            <a:endParaRPr lang="en-US" altLang="ja-JP" sz="2400" dirty="0" smtClean="0"/>
          </a:p>
          <a:p>
            <a:pPr>
              <a:buNone/>
            </a:pPr>
            <a:endParaRPr lang="en-US" altLang="ja-JP" sz="2800" dirty="0" smtClean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2"/>
          <a:srcRect l="7706" r="7780" b="4092"/>
          <a:stretch>
            <a:fillRect/>
          </a:stretch>
        </p:blipFill>
        <p:spPr bwMode="auto">
          <a:xfrm>
            <a:off x="4510700" y="2768128"/>
            <a:ext cx="4324827" cy="30127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62" name="Text Box 20"/>
          <p:cNvSpPr txBox="1">
            <a:spLocks noChangeArrowheads="1"/>
          </p:cNvSpPr>
          <p:nvPr/>
        </p:nvSpPr>
        <p:spPr bwMode="auto">
          <a:xfrm rot="2313574">
            <a:off x="7935837" y="4684927"/>
            <a:ext cx="382977" cy="276999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 smtClean="0">
                <a:solidFill>
                  <a:srgbClr val="00CCFF"/>
                </a:solidFill>
                <a:latin typeface="Calibri" charset="0"/>
              </a:rPr>
              <a:t>0.5</a:t>
            </a:r>
            <a:endParaRPr lang="en-US" altLang="ja-JP" sz="1200" dirty="0">
              <a:solidFill>
                <a:srgbClr val="00CCFF"/>
              </a:solidFill>
              <a:latin typeface="Calibri" charset="0"/>
            </a:endParaRPr>
          </a:p>
        </p:txBody>
      </p:sp>
      <p:sp>
        <p:nvSpPr>
          <p:cNvPr id="41" name="Line 26"/>
          <p:cNvSpPr>
            <a:spLocks noChangeAspect="1" noChangeShapeType="1"/>
          </p:cNvSpPr>
          <p:nvPr/>
        </p:nvSpPr>
        <p:spPr bwMode="auto">
          <a:xfrm rot="21300000" flipH="1">
            <a:off x="7997741" y="4905807"/>
            <a:ext cx="55270" cy="48483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5252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/>
              <a:t>miniTAO</a:t>
            </a:r>
            <a:r>
              <a:rPr lang="ja-JP" altLang="en-US" sz="3600" b="1" dirty="0" smtClean="0"/>
              <a:t>望遠鏡と</a:t>
            </a:r>
            <a:r>
              <a:rPr lang="en-US" altLang="ja-JP" sz="3600" b="1" dirty="0" smtClean="0"/>
              <a:t>TAO</a:t>
            </a:r>
            <a:r>
              <a:rPr lang="ja-JP" altLang="en-US" sz="3600" b="1" dirty="0" smtClean="0"/>
              <a:t>計画</a:t>
            </a:r>
            <a:endParaRPr kumimoji="1" lang="ja-JP" altLang="en-US" sz="3600" b="1" dirty="0"/>
          </a:p>
        </p:txBody>
      </p:sp>
      <p:pic>
        <p:nvPicPr>
          <p:cNvPr id="18" name="Picture 5" descr="P10101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1249" y="60781"/>
            <a:ext cx="472434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2" name="Text Box 8"/>
          <p:cNvSpPr txBox="1">
            <a:spLocks noChangeArrowheads="1"/>
          </p:cNvSpPr>
          <p:nvPr/>
        </p:nvSpPr>
        <p:spPr bwMode="auto">
          <a:xfrm rot="2192886">
            <a:off x="5690925" y="4527207"/>
            <a:ext cx="1436789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FF33CC"/>
                </a:solidFill>
                <a:latin typeface="Calibri" charset="0"/>
              </a:rPr>
              <a:t>Transmittance</a:t>
            </a:r>
          </a:p>
        </p:txBody>
      </p:sp>
      <p:sp>
        <p:nvSpPr>
          <p:cNvPr id="30" name="Text Box 15"/>
          <p:cNvSpPr txBox="1">
            <a:spLocks noChangeArrowheads="1"/>
          </p:cNvSpPr>
          <p:nvPr/>
        </p:nvSpPr>
        <p:spPr bwMode="auto">
          <a:xfrm rot="2280058">
            <a:off x="7311179" y="5177808"/>
            <a:ext cx="601970" cy="277197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FF33CC"/>
                </a:solidFill>
                <a:latin typeface="Calibri" charset="0"/>
              </a:rPr>
              <a:t>0.2</a:t>
            </a:r>
          </a:p>
        </p:txBody>
      </p:sp>
      <p:sp>
        <p:nvSpPr>
          <p:cNvPr id="31" name="Text Box 16"/>
          <p:cNvSpPr txBox="1">
            <a:spLocks noChangeArrowheads="1"/>
          </p:cNvSpPr>
          <p:nvPr/>
        </p:nvSpPr>
        <p:spPr bwMode="auto">
          <a:xfrm rot="2212793">
            <a:off x="6703978" y="4628937"/>
            <a:ext cx="505142" cy="276999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FF33CC"/>
                </a:solidFill>
                <a:latin typeface="Calibri" charset="0"/>
              </a:rPr>
              <a:t>0.4</a:t>
            </a:r>
          </a:p>
        </p:txBody>
      </p:sp>
      <p:sp>
        <p:nvSpPr>
          <p:cNvPr id="32" name="Text Box 17"/>
          <p:cNvSpPr txBox="1">
            <a:spLocks noChangeArrowheads="1"/>
          </p:cNvSpPr>
          <p:nvPr/>
        </p:nvSpPr>
        <p:spPr bwMode="auto">
          <a:xfrm rot="2298958">
            <a:off x="6010716" y="4108159"/>
            <a:ext cx="552386" cy="276999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FF33CC"/>
                </a:solidFill>
                <a:latin typeface="Calibri" charset="0"/>
              </a:rPr>
              <a:t>0.6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 rot="2160779">
            <a:off x="5255159" y="3552541"/>
            <a:ext cx="480738" cy="276999"/>
          </a:xfrm>
          <a:prstGeom prst="rect">
            <a:avLst/>
          </a:prstGeom>
          <a:solidFill>
            <a:schemeClr val="bg1">
              <a:alpha val="89803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FF33CC"/>
                </a:solidFill>
                <a:latin typeface="Calibri" charset="0"/>
              </a:rPr>
              <a:t>0.8</a:t>
            </a:r>
          </a:p>
        </p:txBody>
      </p:sp>
      <p:sp>
        <p:nvSpPr>
          <p:cNvPr id="35" name="Text Box 20"/>
          <p:cNvSpPr txBox="1">
            <a:spLocks noChangeArrowheads="1"/>
          </p:cNvSpPr>
          <p:nvPr/>
        </p:nvSpPr>
        <p:spPr bwMode="auto">
          <a:xfrm rot="2313574">
            <a:off x="8407971" y="5049737"/>
            <a:ext cx="382977" cy="276999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00CCFF"/>
                </a:solidFill>
                <a:latin typeface="Calibri" charset="0"/>
              </a:rPr>
              <a:t>1.0</a:t>
            </a:r>
          </a:p>
        </p:txBody>
      </p:sp>
      <p:sp>
        <p:nvSpPr>
          <p:cNvPr id="46" name="Text Box 32"/>
          <p:cNvSpPr txBox="1">
            <a:spLocks noChangeArrowheads="1"/>
          </p:cNvSpPr>
          <p:nvPr/>
        </p:nvSpPr>
        <p:spPr bwMode="auto">
          <a:xfrm rot="2303891">
            <a:off x="5561428" y="2884956"/>
            <a:ext cx="472638" cy="276999"/>
          </a:xfrm>
          <a:prstGeom prst="rect">
            <a:avLst/>
          </a:prstGeom>
          <a:solidFill>
            <a:schemeClr val="bg1">
              <a:alpha val="79999"/>
            </a:schemeClr>
          </a:solidFill>
          <a:ln w="2857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00CCFF"/>
                </a:solidFill>
                <a:latin typeface="Calibri" charset="0"/>
              </a:rPr>
              <a:t>0.01</a:t>
            </a:r>
          </a:p>
        </p:txBody>
      </p:sp>
      <p:sp>
        <p:nvSpPr>
          <p:cNvPr id="48" name="Text Box 34"/>
          <p:cNvSpPr txBox="1">
            <a:spLocks noChangeArrowheads="1"/>
          </p:cNvSpPr>
          <p:nvPr/>
        </p:nvSpPr>
        <p:spPr bwMode="auto">
          <a:xfrm rot="2264158">
            <a:off x="6051342" y="3309969"/>
            <a:ext cx="530421" cy="276999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00CCFF"/>
                </a:solidFill>
                <a:latin typeface="Calibri" charset="0"/>
              </a:rPr>
              <a:t>0.05</a:t>
            </a:r>
          </a:p>
        </p:txBody>
      </p:sp>
      <p:sp>
        <p:nvSpPr>
          <p:cNvPr id="49" name="Text Box 35"/>
          <p:cNvSpPr txBox="1">
            <a:spLocks noChangeArrowheads="1"/>
          </p:cNvSpPr>
          <p:nvPr/>
        </p:nvSpPr>
        <p:spPr bwMode="auto">
          <a:xfrm rot="2369644">
            <a:off x="6575050" y="3753158"/>
            <a:ext cx="600199" cy="276249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00CCFF"/>
                </a:solidFill>
                <a:latin typeface="Calibri" charset="0"/>
              </a:rPr>
              <a:t>0.1</a:t>
            </a:r>
          </a:p>
        </p:txBody>
      </p:sp>
      <p:sp>
        <p:nvSpPr>
          <p:cNvPr id="50" name="Text Box 36"/>
          <p:cNvSpPr txBox="1">
            <a:spLocks noChangeArrowheads="1"/>
          </p:cNvSpPr>
          <p:nvPr/>
        </p:nvSpPr>
        <p:spPr bwMode="auto">
          <a:xfrm rot="2262705">
            <a:off x="7506775" y="4366689"/>
            <a:ext cx="383282" cy="27677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200" dirty="0">
                <a:solidFill>
                  <a:srgbClr val="00CCFF"/>
                </a:solidFill>
                <a:latin typeface="Calibri" charset="0"/>
              </a:rPr>
              <a:t>0.3</a:t>
            </a: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4936590" y="3043870"/>
            <a:ext cx="3583866" cy="2776336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 type="triangle"/>
            <a:tailEnd type="non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4" name="Line 10"/>
          <p:cNvSpPr>
            <a:spLocks noChangeAspect="1" noChangeShapeType="1"/>
          </p:cNvSpPr>
          <p:nvPr/>
        </p:nvSpPr>
        <p:spPr bwMode="auto">
          <a:xfrm rot="21300000" flipH="1">
            <a:off x="5565694" y="3536541"/>
            <a:ext cx="55270" cy="4848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5" name="Line 11"/>
          <p:cNvSpPr>
            <a:spLocks noChangeAspect="1" noChangeShapeType="1"/>
          </p:cNvSpPr>
          <p:nvPr/>
        </p:nvSpPr>
        <p:spPr bwMode="auto">
          <a:xfrm rot="21300000" flipH="1">
            <a:off x="6288917" y="4081892"/>
            <a:ext cx="55270" cy="4848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6" name="Line 12"/>
          <p:cNvSpPr>
            <a:spLocks noChangeAspect="1" noChangeShapeType="1"/>
          </p:cNvSpPr>
          <p:nvPr/>
        </p:nvSpPr>
        <p:spPr bwMode="auto">
          <a:xfrm rot="21300000" flipH="1">
            <a:off x="6961608" y="4598081"/>
            <a:ext cx="55270" cy="4848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7" name="Line 13"/>
          <p:cNvSpPr>
            <a:spLocks noChangeAspect="1" noChangeShapeType="1"/>
          </p:cNvSpPr>
          <p:nvPr/>
        </p:nvSpPr>
        <p:spPr bwMode="auto">
          <a:xfrm rot="21300000" flipH="1">
            <a:off x="7624003" y="5120502"/>
            <a:ext cx="62916" cy="5519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9" name="Line 14"/>
          <p:cNvSpPr>
            <a:spLocks noChangeAspect="1" noChangeShapeType="1"/>
          </p:cNvSpPr>
          <p:nvPr/>
        </p:nvSpPr>
        <p:spPr bwMode="auto">
          <a:xfrm rot="21300000" flipH="1">
            <a:off x="8403892" y="5702300"/>
            <a:ext cx="55270" cy="48483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6" name="Rectangle 21"/>
          <p:cNvSpPr>
            <a:spLocks noChangeArrowheads="1"/>
          </p:cNvSpPr>
          <p:nvPr/>
        </p:nvSpPr>
        <p:spPr bwMode="auto">
          <a:xfrm>
            <a:off x="8835527" y="5395748"/>
            <a:ext cx="186174" cy="16331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1600">
              <a:latin typeface="Calibri" charset="0"/>
            </a:endParaRPr>
          </a:p>
        </p:txBody>
      </p:sp>
      <p:sp>
        <p:nvSpPr>
          <p:cNvPr id="37" name="Line 22"/>
          <p:cNvSpPr>
            <a:spLocks noChangeAspect="1" noChangeShapeType="1"/>
          </p:cNvSpPr>
          <p:nvPr/>
        </p:nvSpPr>
        <p:spPr bwMode="auto">
          <a:xfrm rot="21300000" flipH="1">
            <a:off x="8640626" y="5403403"/>
            <a:ext cx="55270" cy="48483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39" name="Line 24"/>
          <p:cNvSpPr>
            <a:spLocks noChangeAspect="1" noChangeShapeType="1"/>
          </p:cNvSpPr>
          <p:nvPr/>
        </p:nvSpPr>
        <p:spPr bwMode="auto">
          <a:xfrm rot="21300000" flipH="1">
            <a:off x="6694516" y="3893600"/>
            <a:ext cx="55270" cy="48483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0" name="Line 25"/>
          <p:cNvSpPr>
            <a:spLocks noChangeAspect="1" noChangeShapeType="1"/>
          </p:cNvSpPr>
          <p:nvPr/>
        </p:nvSpPr>
        <p:spPr bwMode="auto">
          <a:xfrm rot="21300000" flipH="1">
            <a:off x="7570120" y="4571523"/>
            <a:ext cx="55270" cy="48483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2" name="Line 27"/>
          <p:cNvSpPr>
            <a:spLocks noChangeAspect="1" noChangeShapeType="1"/>
          </p:cNvSpPr>
          <p:nvPr/>
        </p:nvSpPr>
        <p:spPr bwMode="auto">
          <a:xfrm rot="21300000" flipH="1">
            <a:off x="8268275" y="5109949"/>
            <a:ext cx="55270" cy="48483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3" name="Line 28"/>
          <p:cNvSpPr>
            <a:spLocks noChangeAspect="1" noChangeShapeType="1"/>
          </p:cNvSpPr>
          <p:nvPr/>
        </p:nvSpPr>
        <p:spPr bwMode="auto">
          <a:xfrm rot="21300000" flipH="1">
            <a:off x="8463178" y="5265607"/>
            <a:ext cx="55270" cy="48483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4" name="Line 29"/>
          <p:cNvSpPr>
            <a:spLocks noChangeAspect="1" noChangeShapeType="1"/>
          </p:cNvSpPr>
          <p:nvPr/>
        </p:nvSpPr>
        <p:spPr bwMode="auto">
          <a:xfrm rot="21300000" flipH="1">
            <a:off x="5624980" y="3066824"/>
            <a:ext cx="55270" cy="48483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45" name="Oval 30"/>
          <p:cNvSpPr>
            <a:spLocks noChangeAspect="1" noChangeArrowheads="1"/>
          </p:cNvSpPr>
          <p:nvPr/>
        </p:nvSpPr>
        <p:spPr bwMode="auto">
          <a:xfrm>
            <a:off x="5173119" y="2709575"/>
            <a:ext cx="46544" cy="40828"/>
          </a:xfrm>
          <a:prstGeom prst="ellipse">
            <a:avLst/>
          </a:prstGeom>
          <a:solidFill>
            <a:srgbClr val="00CC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1600">
              <a:latin typeface="Calibri" charset="0"/>
            </a:endParaRPr>
          </a:p>
        </p:txBody>
      </p:sp>
      <p:sp>
        <p:nvSpPr>
          <p:cNvPr id="47" name="Line 33"/>
          <p:cNvSpPr>
            <a:spLocks noChangeAspect="1" noChangeShapeType="1"/>
          </p:cNvSpPr>
          <p:nvPr/>
        </p:nvSpPr>
        <p:spPr bwMode="auto">
          <a:xfrm rot="21300000" flipH="1">
            <a:off x="6199990" y="3509983"/>
            <a:ext cx="55270" cy="48483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51" name="Rectangle 38"/>
          <p:cNvSpPr>
            <a:spLocks noChangeArrowheads="1"/>
          </p:cNvSpPr>
          <p:nvPr/>
        </p:nvSpPr>
        <p:spPr bwMode="auto">
          <a:xfrm>
            <a:off x="8494207" y="3231839"/>
            <a:ext cx="186174" cy="16331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1600">
              <a:latin typeface="Calibri" charset="0"/>
            </a:endParaRPr>
          </a:p>
        </p:txBody>
      </p:sp>
      <p:sp>
        <p:nvSpPr>
          <p:cNvPr id="52" name="Rectangle 39"/>
          <p:cNvSpPr>
            <a:spLocks noChangeArrowheads="1"/>
          </p:cNvSpPr>
          <p:nvPr/>
        </p:nvSpPr>
        <p:spPr bwMode="auto">
          <a:xfrm>
            <a:off x="8584384" y="3844267"/>
            <a:ext cx="93088" cy="12248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1600">
              <a:latin typeface="Calibri" charset="0"/>
            </a:endParaRPr>
          </a:p>
        </p:txBody>
      </p:sp>
      <p:sp>
        <p:nvSpPr>
          <p:cNvPr id="53" name="Rectangle 40"/>
          <p:cNvSpPr>
            <a:spLocks noChangeArrowheads="1"/>
          </p:cNvSpPr>
          <p:nvPr/>
        </p:nvSpPr>
        <p:spPr bwMode="auto">
          <a:xfrm>
            <a:off x="8579536" y="4334208"/>
            <a:ext cx="93088" cy="12248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1600">
              <a:latin typeface="Calibri" charset="0"/>
            </a:endParaRPr>
          </a:p>
        </p:txBody>
      </p:sp>
      <p:sp>
        <p:nvSpPr>
          <p:cNvPr id="54" name="Rectangle 41"/>
          <p:cNvSpPr>
            <a:spLocks noChangeArrowheads="1"/>
          </p:cNvSpPr>
          <p:nvPr/>
        </p:nvSpPr>
        <p:spPr bwMode="auto">
          <a:xfrm>
            <a:off x="8579536" y="4334208"/>
            <a:ext cx="93088" cy="12248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1600">
              <a:latin typeface="Calibri" charset="0"/>
            </a:endParaRPr>
          </a:p>
        </p:txBody>
      </p:sp>
      <p:sp>
        <p:nvSpPr>
          <p:cNvPr id="55" name="Rectangle 42"/>
          <p:cNvSpPr>
            <a:spLocks noChangeArrowheads="1"/>
          </p:cNvSpPr>
          <p:nvPr/>
        </p:nvSpPr>
        <p:spPr bwMode="auto">
          <a:xfrm>
            <a:off x="8584384" y="4334208"/>
            <a:ext cx="93088" cy="12248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1600">
              <a:latin typeface="Calibri" charset="0"/>
            </a:endParaRPr>
          </a:p>
        </p:txBody>
      </p:sp>
      <p:sp>
        <p:nvSpPr>
          <p:cNvPr id="56" name="Rectangle 43"/>
          <p:cNvSpPr>
            <a:spLocks noChangeArrowheads="1"/>
          </p:cNvSpPr>
          <p:nvPr/>
        </p:nvSpPr>
        <p:spPr bwMode="auto">
          <a:xfrm>
            <a:off x="8584384" y="4905807"/>
            <a:ext cx="93088" cy="12248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sz="1600">
              <a:latin typeface="Calibri" charset="0"/>
            </a:endParaRPr>
          </a:p>
        </p:txBody>
      </p:sp>
      <p:sp>
        <p:nvSpPr>
          <p:cNvPr id="57" name="Text Box 44"/>
          <p:cNvSpPr txBox="1">
            <a:spLocks noChangeArrowheads="1"/>
          </p:cNvSpPr>
          <p:nvPr/>
        </p:nvSpPr>
        <p:spPr bwMode="auto">
          <a:xfrm rot="2205114">
            <a:off x="6609226" y="3635053"/>
            <a:ext cx="1644776" cy="338554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altLang="ja-JP" sz="1600" dirty="0">
                <a:solidFill>
                  <a:srgbClr val="00CCFF"/>
                </a:solidFill>
                <a:latin typeface="Calibri" charset="0"/>
              </a:rPr>
              <a:t>Model PWV </a:t>
            </a:r>
            <a:r>
              <a:rPr lang="en-US" altLang="ja-JP" sz="1200" b="1" dirty="0">
                <a:solidFill>
                  <a:srgbClr val="00CCFF"/>
                </a:solidFill>
                <a:latin typeface="Calibri" charset="0"/>
              </a:rPr>
              <a:t>[mm]</a:t>
            </a:r>
          </a:p>
        </p:txBody>
      </p:sp>
      <p:sp>
        <p:nvSpPr>
          <p:cNvPr id="38" name="Line 23"/>
          <p:cNvSpPr>
            <a:spLocks noChangeShapeType="1"/>
          </p:cNvSpPr>
          <p:nvPr/>
        </p:nvSpPr>
        <p:spPr bwMode="auto">
          <a:xfrm>
            <a:off x="5173119" y="2709575"/>
            <a:ext cx="3583866" cy="2776336"/>
          </a:xfrm>
          <a:prstGeom prst="line">
            <a:avLst/>
          </a:prstGeom>
          <a:noFill/>
          <a:ln w="38100">
            <a:solidFill>
              <a:srgbClr val="00CCFF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63" name="テキスト ボックス 62"/>
          <p:cNvSpPr txBox="1"/>
          <p:nvPr/>
        </p:nvSpPr>
        <p:spPr>
          <a:xfrm>
            <a:off x="5984337" y="582020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Sky background count</a:t>
            </a:r>
            <a:endParaRPr kumimoji="1" lang="ja-JP" altLang="en-US" dirty="0"/>
          </a:p>
        </p:txBody>
      </p:sp>
      <p:sp>
        <p:nvSpPr>
          <p:cNvPr id="64" name="テキスト ボックス 63"/>
          <p:cNvSpPr txBox="1"/>
          <p:nvPr/>
        </p:nvSpPr>
        <p:spPr>
          <a:xfrm rot="16200000">
            <a:off x="3336013" y="4037194"/>
            <a:ext cx="198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Object signal count</a:t>
            </a:r>
            <a:endParaRPr kumimoji="1" lang="ja-JP" altLang="en-US" dirty="0"/>
          </a:p>
        </p:txBody>
      </p:sp>
      <p:sp>
        <p:nvSpPr>
          <p:cNvPr id="65" name="テキスト ボックス 64"/>
          <p:cNvSpPr txBox="1"/>
          <p:nvPr/>
        </p:nvSpPr>
        <p:spPr>
          <a:xfrm>
            <a:off x="5067069" y="6211669"/>
            <a:ext cx="3903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31</a:t>
            </a:r>
            <a:r>
              <a:rPr lang="en-US" altLang="ja-JP" dirty="0" smtClean="0"/>
              <a:t>μm</a:t>
            </a:r>
            <a:r>
              <a:rPr lang="ja-JP" altLang="en-US" dirty="0" smtClean="0"/>
              <a:t>のスカイの明るさと天体シグナル</a:t>
            </a:r>
            <a:endParaRPr lang="en-US" altLang="ja-JP" dirty="0" smtClean="0"/>
          </a:p>
          <a:p>
            <a:r>
              <a:rPr lang="ja-JP" altLang="en-US" dirty="0" smtClean="0"/>
              <a:t>の相関から調べる大気透過率と</a:t>
            </a:r>
            <a:r>
              <a:rPr lang="en-US" altLang="ja-JP" dirty="0" smtClean="0"/>
              <a:t>PWV</a:t>
            </a:r>
            <a:endParaRPr kumimoji="1" lang="ja-JP" altLang="en-US" dirty="0"/>
          </a:p>
        </p:txBody>
      </p:sp>
      <p:pic>
        <p:nvPicPr>
          <p:cNvPr id="66" name="Picture 7" descr="47Tuc_red_3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478036" y="4505073"/>
            <a:ext cx="2895998" cy="1750368"/>
          </a:xfrm>
          <a:prstGeom prst="rect">
            <a:avLst/>
          </a:prstGeom>
          <a:noFill/>
        </p:spPr>
      </p:pic>
      <p:pic>
        <p:nvPicPr>
          <p:cNvPr id="67" name="Picture 8" descr="ps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78693" y="2608892"/>
            <a:ext cx="2986328" cy="2222846"/>
          </a:xfrm>
          <a:prstGeom prst="rect">
            <a:avLst/>
          </a:prstGeom>
          <a:noFill/>
        </p:spPr>
      </p:pic>
      <p:sp>
        <p:nvSpPr>
          <p:cNvPr id="68" name="Text Box 11"/>
          <p:cNvSpPr txBox="1">
            <a:spLocks noChangeArrowheads="1"/>
          </p:cNvSpPr>
          <p:nvPr/>
        </p:nvSpPr>
        <p:spPr bwMode="auto">
          <a:xfrm>
            <a:off x="0" y="4004069"/>
            <a:ext cx="7937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/>
              <a:t>47 </a:t>
            </a:r>
            <a:r>
              <a:rPr lang="en-US" altLang="ja-JP" dirty="0" err="1"/>
              <a:t>Tuc</a:t>
            </a:r>
            <a:endParaRPr lang="en-US" altLang="ja-JP" dirty="0"/>
          </a:p>
        </p:txBody>
      </p:sp>
      <p:sp>
        <p:nvSpPr>
          <p:cNvPr id="69" name="環状矢印 68"/>
          <p:cNvSpPr/>
          <p:nvPr/>
        </p:nvSpPr>
        <p:spPr>
          <a:xfrm rot="9780431" flipH="1">
            <a:off x="1967512" y="4512837"/>
            <a:ext cx="900899" cy="1018089"/>
          </a:xfrm>
          <a:prstGeom prst="circular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1838408" y="2741341"/>
            <a:ext cx="18846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FWHM=0.5 </a:t>
            </a:r>
            <a:r>
              <a:rPr lang="en-US" altLang="ja-JP" dirty="0" err="1" smtClean="0">
                <a:solidFill>
                  <a:schemeClr val="bg1"/>
                </a:solidFill>
              </a:rPr>
              <a:t>arcsec</a:t>
            </a:r>
            <a:endParaRPr lang="en-US" altLang="ja-JP" dirty="0" smtClean="0">
              <a:solidFill>
                <a:schemeClr val="bg1"/>
              </a:solidFill>
            </a:endParaRPr>
          </a:p>
          <a:p>
            <a:r>
              <a:rPr lang="en-US" altLang="ja-JP" dirty="0" smtClean="0">
                <a:solidFill>
                  <a:schemeClr val="bg1"/>
                </a:solidFill>
              </a:rPr>
              <a:t>                 (optical)</a:t>
            </a:r>
            <a:r>
              <a:rPr lang="ja-JP" altLang="en-US" dirty="0" smtClean="0">
                <a:solidFill>
                  <a:schemeClr val="bg1"/>
                </a:solidFill>
              </a:rPr>
              <a:t>　</a:t>
            </a:r>
            <a:endParaRPr lang="en-US" altLang="ja-JP" dirty="0">
              <a:solidFill>
                <a:schemeClr val="bg1"/>
              </a:solidFill>
            </a:endParaRPr>
          </a:p>
        </p:txBody>
      </p:sp>
      <p:sp>
        <p:nvSpPr>
          <p:cNvPr id="71" name="テキスト ボックス 70"/>
          <p:cNvSpPr txBox="1"/>
          <p:nvPr/>
        </p:nvSpPr>
        <p:spPr>
          <a:xfrm>
            <a:off x="468000" y="6268535"/>
            <a:ext cx="3497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望遠鏡試験用</a:t>
            </a:r>
            <a:r>
              <a:rPr lang="en-US" altLang="ja-JP" dirty="0" smtClean="0"/>
              <a:t>CCD</a:t>
            </a:r>
            <a:r>
              <a:rPr lang="ja-JP" altLang="en-US" dirty="0" smtClean="0"/>
              <a:t>による星像評価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535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/>
              <a:t>miniTAO</a:t>
            </a:r>
            <a:r>
              <a:rPr lang="ja-JP" altLang="en-US" sz="3600" b="1" dirty="0" smtClean="0"/>
              <a:t>望遠鏡　観測運用</a:t>
            </a:r>
            <a:endParaRPr kumimoji="1" lang="ja-JP" altLang="en-US" sz="3600" b="1" dirty="0"/>
          </a:p>
        </p:txBody>
      </p:sp>
      <p:pic>
        <p:nvPicPr>
          <p:cNvPr id="18" name="Picture 5" descr="P101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249" y="60781"/>
            <a:ext cx="472434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7999"/>
            <a:ext cx="8676000" cy="6030001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運用状況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運用人員：現地人員</a:t>
            </a:r>
            <a:r>
              <a:rPr lang="en-US" altLang="ja-JP" sz="2400" dirty="0" smtClean="0"/>
              <a:t> 4〜6</a:t>
            </a:r>
            <a:r>
              <a:rPr lang="ja-JP" altLang="en-US" sz="2400" dirty="0" smtClean="0"/>
              <a:t>名が必要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山頂８時間＋往復５時間　</a:t>
            </a:r>
            <a:r>
              <a:rPr lang="en-US" altLang="ja-JP" sz="2400" dirty="0" smtClean="0"/>
              <a:t>→</a:t>
            </a:r>
            <a:r>
              <a:rPr lang="ja-JP" altLang="en-US" sz="2400" dirty="0" smtClean="0"/>
              <a:t>週休２日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運用費用：出張旅費、道路保守、発電機燃料など</a:t>
            </a:r>
            <a:endParaRPr lang="en-US" altLang="ja-JP" sz="2400" dirty="0" smtClean="0"/>
          </a:p>
          <a:p>
            <a:pPr lvl="1"/>
            <a:r>
              <a:rPr lang="ja-JP" altLang="en-US" sz="2400" dirty="0" smtClean="0">
                <a:solidFill>
                  <a:srgbClr val="0001FF"/>
                </a:solidFill>
              </a:rPr>
              <a:t>天候の良い春と秋のそれぞれ</a:t>
            </a:r>
            <a:r>
              <a:rPr lang="en-US" altLang="ja-JP" sz="2400" dirty="0" smtClean="0">
                <a:solidFill>
                  <a:srgbClr val="0001FF"/>
                </a:solidFill>
              </a:rPr>
              <a:t>〜</a:t>
            </a:r>
            <a:r>
              <a:rPr lang="ja-JP" altLang="en-US" sz="2400" dirty="0" smtClean="0">
                <a:solidFill>
                  <a:srgbClr val="0001FF"/>
                </a:solidFill>
              </a:rPr>
              <a:t>２ヶ月間に観測運用</a:t>
            </a:r>
            <a:endParaRPr lang="en-US" altLang="ja-JP" sz="2400" dirty="0" smtClean="0">
              <a:solidFill>
                <a:srgbClr val="0001FF"/>
              </a:solidFill>
            </a:endParaRPr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  <a:p>
            <a:pPr>
              <a:buNone/>
            </a:pPr>
            <a:endParaRPr lang="en-US" altLang="ja-JP" sz="800" dirty="0" smtClean="0"/>
          </a:p>
          <a:p>
            <a:pPr lvl="1"/>
            <a:endParaRPr lang="en-US" altLang="en-US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en-US" sz="8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sz="2800" dirty="0" smtClean="0"/>
          </a:p>
        </p:txBody>
      </p:sp>
      <p:graphicFrame>
        <p:nvGraphicFramePr>
          <p:cNvPr id="20" name="表 19"/>
          <p:cNvGraphicFramePr>
            <a:graphicFrameLocks noGrp="1"/>
          </p:cNvGraphicFramePr>
          <p:nvPr/>
        </p:nvGraphicFramePr>
        <p:xfrm>
          <a:off x="1223963" y="3031067"/>
          <a:ext cx="7920037" cy="356616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552170"/>
                <a:gridCol w="5367867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/>
                        <a:t>2008.12</a:t>
                      </a:r>
                      <a:endParaRPr kumimoji="1" lang="ja-JP" altLang="en-US" sz="20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i="0" dirty="0" err="1" smtClean="0"/>
                        <a:t>miniTAO</a:t>
                      </a:r>
                      <a:r>
                        <a:rPr kumimoji="1" lang="en-US" altLang="ja-JP" sz="2000" b="0" i="0" baseline="0" dirty="0" smtClean="0"/>
                        <a:t> 1.0m </a:t>
                      </a:r>
                      <a:r>
                        <a:rPr kumimoji="1" lang="ja-JP" altLang="en-US" sz="2000" b="0" i="0" baseline="0" dirty="0" smtClean="0"/>
                        <a:t>望遠鏡工事開始</a:t>
                      </a:r>
                      <a:endParaRPr kumimoji="1" lang="ja-JP" altLang="en-US" sz="20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solidFill>
                            <a:srgbClr val="660066"/>
                          </a:solidFill>
                        </a:rPr>
                        <a:t>2009.03</a:t>
                      </a:r>
                      <a:endParaRPr kumimoji="1" lang="ja-JP" altLang="en-US" sz="2000" b="0" i="0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i="0" dirty="0" err="1" smtClean="0">
                          <a:solidFill>
                            <a:srgbClr val="660066"/>
                          </a:solidFill>
                        </a:rPr>
                        <a:t>miniTAO</a:t>
                      </a:r>
                      <a:r>
                        <a:rPr kumimoji="1" lang="en-US" altLang="ja-JP" sz="2000" b="0" i="0" dirty="0" smtClean="0">
                          <a:solidFill>
                            <a:srgbClr val="660066"/>
                          </a:solidFill>
                        </a:rPr>
                        <a:t> </a:t>
                      </a:r>
                      <a:r>
                        <a:rPr kumimoji="1" lang="ja-JP" altLang="en-US" sz="2000" b="0" i="0" dirty="0" smtClean="0">
                          <a:solidFill>
                            <a:srgbClr val="660066"/>
                          </a:solidFill>
                        </a:rPr>
                        <a:t>エンジニアリングファーストライト</a:t>
                      </a:r>
                      <a:endParaRPr kumimoji="1" lang="ja-JP" altLang="en-US" sz="2000" b="0" i="0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/>
                        <a:t>2009.05-07</a:t>
                      </a:r>
                      <a:endParaRPr kumimoji="1" lang="ja-JP" altLang="en-US" sz="20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0" i="0" dirty="0" smtClean="0">
                          <a:solidFill>
                            <a:schemeClr val="tx1"/>
                          </a:solidFill>
                        </a:rPr>
                        <a:t>望遠鏡整備、</a:t>
                      </a:r>
                      <a:r>
                        <a:rPr kumimoji="1" lang="en-US" altLang="ja-JP" sz="2000" b="0" i="0" dirty="0" smtClean="0">
                          <a:solidFill>
                            <a:srgbClr val="660066"/>
                          </a:solidFill>
                        </a:rPr>
                        <a:t>ANIR</a:t>
                      </a:r>
                      <a:r>
                        <a:rPr kumimoji="1" lang="ja-JP" altLang="en-US" sz="2000" b="0" i="0" dirty="0" smtClean="0">
                          <a:solidFill>
                            <a:srgbClr val="660066"/>
                          </a:solidFill>
                        </a:rPr>
                        <a:t>ファーストライト</a:t>
                      </a:r>
                      <a:endParaRPr kumimoji="1" lang="ja-JP" altLang="en-US" sz="2000" b="0" i="0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/>
                        <a:t>2009.10-11</a:t>
                      </a:r>
                      <a:endParaRPr kumimoji="1" lang="ja-JP" altLang="en-US" sz="20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solidFill>
                            <a:srgbClr val="0000FF"/>
                          </a:solidFill>
                        </a:rPr>
                        <a:t>ANIR</a:t>
                      </a:r>
                      <a:r>
                        <a:rPr kumimoji="1" lang="ja-JP" altLang="en-US" sz="2000" b="0" i="0" dirty="0" smtClean="0">
                          <a:solidFill>
                            <a:srgbClr val="0000FF"/>
                          </a:solidFill>
                        </a:rPr>
                        <a:t>観測ラン</a:t>
                      </a:r>
                      <a:r>
                        <a:rPr kumimoji="1" lang="ja-JP" altLang="en-US" sz="2000" b="0" i="0" dirty="0" smtClean="0"/>
                        <a:t>、</a:t>
                      </a:r>
                      <a:r>
                        <a:rPr kumimoji="1" lang="en-US" altLang="ja-JP" sz="2000" b="0" i="0" dirty="0" smtClean="0">
                          <a:solidFill>
                            <a:srgbClr val="660066"/>
                          </a:solidFill>
                        </a:rPr>
                        <a:t>MAX38</a:t>
                      </a:r>
                      <a:r>
                        <a:rPr kumimoji="1" lang="ja-JP" altLang="en-US" sz="2000" b="0" i="0" dirty="0" smtClean="0">
                          <a:solidFill>
                            <a:srgbClr val="660066"/>
                          </a:solidFill>
                        </a:rPr>
                        <a:t>ファーストライト</a:t>
                      </a:r>
                      <a:endParaRPr kumimoji="1" lang="ja-JP" altLang="en-US" sz="2000" b="0" i="0" dirty="0">
                        <a:solidFill>
                          <a:srgbClr val="66006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/>
                        <a:t>2010.05-06</a:t>
                      </a:r>
                      <a:endParaRPr kumimoji="1" lang="ja-JP" altLang="en-US" sz="20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0" i="0" dirty="0" smtClean="0">
                          <a:solidFill>
                            <a:schemeClr val="tx1"/>
                          </a:solidFill>
                        </a:rPr>
                        <a:t>望遠鏡故障のため観測ランを断念</a:t>
                      </a:r>
                      <a:endParaRPr kumimoji="1" lang="ja-JP" altLang="en-US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/>
                        <a:t>2010.09-10</a:t>
                      </a:r>
                      <a:endParaRPr kumimoji="1" lang="ja-JP" altLang="en-US" sz="20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solidFill>
                            <a:srgbClr val="0000FF"/>
                          </a:solidFill>
                        </a:rPr>
                        <a:t>ANIR</a:t>
                      </a:r>
                      <a:r>
                        <a:rPr kumimoji="1" lang="ja-JP" altLang="en-US" sz="2000" b="0" i="0" dirty="0" smtClean="0">
                          <a:solidFill>
                            <a:srgbClr val="0000FF"/>
                          </a:solidFill>
                        </a:rPr>
                        <a:t>、</a:t>
                      </a:r>
                      <a:r>
                        <a:rPr kumimoji="1" lang="en-US" altLang="ja-JP" sz="2000" b="0" i="0" dirty="0" smtClean="0">
                          <a:solidFill>
                            <a:srgbClr val="0000FF"/>
                          </a:solidFill>
                        </a:rPr>
                        <a:t>MAX38</a:t>
                      </a:r>
                      <a:r>
                        <a:rPr kumimoji="1" lang="ja-JP" altLang="en-US" sz="2000" b="0" i="0" dirty="0" smtClean="0">
                          <a:solidFill>
                            <a:srgbClr val="0000FF"/>
                          </a:solidFill>
                        </a:rPr>
                        <a:t>観測ラン</a:t>
                      </a:r>
                      <a:endParaRPr kumimoji="1" lang="ja-JP" altLang="en-US" sz="2000" b="0" i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/>
                        <a:t>2011.02</a:t>
                      </a:r>
                      <a:endParaRPr kumimoji="1" lang="ja-JP" altLang="en-US" sz="20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000" b="0" i="0" dirty="0" smtClean="0">
                          <a:solidFill>
                            <a:schemeClr val="tx1"/>
                          </a:solidFill>
                        </a:rPr>
                        <a:t>山頂山麓無線</a:t>
                      </a:r>
                      <a:r>
                        <a:rPr kumimoji="1" lang="en-US" altLang="ja-JP" sz="2000" b="0" i="0" dirty="0" smtClean="0">
                          <a:solidFill>
                            <a:schemeClr val="tx1"/>
                          </a:solidFill>
                        </a:rPr>
                        <a:t>LAN</a:t>
                      </a:r>
                      <a:r>
                        <a:rPr kumimoji="1" lang="ja-JP" altLang="en-US" sz="2000" b="0" i="0" dirty="0" smtClean="0">
                          <a:solidFill>
                            <a:schemeClr val="tx1"/>
                          </a:solidFill>
                        </a:rPr>
                        <a:t>ブリッジ開通</a:t>
                      </a:r>
                      <a:endParaRPr kumimoji="1" lang="ja-JP" altLang="en-US" sz="2000" b="0" i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/>
                        <a:t>2011.04-06</a:t>
                      </a:r>
                      <a:endParaRPr kumimoji="1" lang="ja-JP" altLang="en-US" sz="20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solidFill>
                            <a:srgbClr val="0000FF"/>
                          </a:solidFill>
                        </a:rPr>
                        <a:t>ANIR</a:t>
                      </a:r>
                      <a:r>
                        <a:rPr kumimoji="1" lang="ja-JP" altLang="en-US" sz="2000" b="0" i="0" dirty="0" smtClean="0">
                          <a:solidFill>
                            <a:srgbClr val="0000FF"/>
                          </a:solidFill>
                        </a:rPr>
                        <a:t>、</a:t>
                      </a:r>
                      <a:r>
                        <a:rPr kumimoji="1" lang="en-US" altLang="ja-JP" sz="2000" b="0" i="0" dirty="0" smtClean="0">
                          <a:solidFill>
                            <a:srgbClr val="0000FF"/>
                          </a:solidFill>
                        </a:rPr>
                        <a:t>MAX38</a:t>
                      </a:r>
                      <a:r>
                        <a:rPr kumimoji="1" lang="ja-JP" altLang="en-US" sz="2000" b="0" i="0" dirty="0" smtClean="0">
                          <a:solidFill>
                            <a:srgbClr val="0000FF"/>
                          </a:solidFill>
                        </a:rPr>
                        <a:t>観測ラン</a:t>
                      </a:r>
                      <a:r>
                        <a:rPr kumimoji="1" lang="ja-JP" altLang="en-US" sz="2000" b="0" i="0" dirty="0" smtClean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kumimoji="1" lang="ja-JP" altLang="en-US" sz="2000" b="0" i="0" dirty="0" smtClean="0">
                          <a:solidFill>
                            <a:srgbClr val="660066"/>
                          </a:solidFill>
                        </a:rPr>
                        <a:t>遠隔観測</a:t>
                      </a:r>
                      <a:r>
                        <a:rPr kumimoji="1" lang="en-US" altLang="ja-JP" sz="2000" b="0" i="0" dirty="0" smtClean="0">
                          <a:solidFill>
                            <a:srgbClr val="660066"/>
                          </a:solidFill>
                        </a:rPr>
                        <a:t>FL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/>
                        <a:t>2011.09-11</a:t>
                      </a:r>
                      <a:r>
                        <a:rPr kumimoji="1" lang="ja-JP" altLang="en-US" sz="2000" b="0" i="0" dirty="0" smtClean="0"/>
                        <a:t>（予定）</a:t>
                      </a:r>
                      <a:endParaRPr kumimoji="1" lang="ja-JP" altLang="en-US" sz="20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000" b="0" i="0" dirty="0" smtClean="0">
                          <a:solidFill>
                            <a:schemeClr val="tx1"/>
                          </a:solidFill>
                        </a:rPr>
                        <a:t>ANIR</a:t>
                      </a:r>
                      <a:r>
                        <a:rPr kumimoji="1" lang="ja-JP" altLang="en-US" sz="2000" b="0" i="0" dirty="0" smtClean="0">
                          <a:solidFill>
                            <a:schemeClr val="tx1"/>
                          </a:solidFill>
                        </a:rPr>
                        <a:t>、</a:t>
                      </a:r>
                      <a:r>
                        <a:rPr kumimoji="1" lang="en-US" altLang="ja-JP" sz="2000" b="0" i="0" dirty="0" smtClean="0">
                          <a:solidFill>
                            <a:schemeClr val="tx1"/>
                          </a:solidFill>
                        </a:rPr>
                        <a:t>MAX38</a:t>
                      </a:r>
                      <a:r>
                        <a:rPr kumimoji="1" lang="ja-JP" altLang="en-US" sz="2000" b="0" i="0" dirty="0" smtClean="0">
                          <a:solidFill>
                            <a:schemeClr val="tx1"/>
                          </a:solidFill>
                        </a:rPr>
                        <a:t>観測ラン、遠隔観測移行</a:t>
                      </a:r>
                      <a:endParaRPr kumimoji="1" lang="en-US" altLang="ja-JP" sz="2000" b="0" i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535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/>
              <a:t>miniTAO</a:t>
            </a:r>
            <a:r>
              <a:rPr lang="ja-JP" altLang="en-US" sz="3600" b="1" dirty="0" smtClean="0"/>
              <a:t>望遠鏡　観測運用</a:t>
            </a:r>
            <a:endParaRPr kumimoji="1" lang="ja-JP" altLang="en-US" sz="3600" b="1" dirty="0"/>
          </a:p>
        </p:txBody>
      </p:sp>
      <p:pic>
        <p:nvPicPr>
          <p:cNvPr id="18" name="Picture 5" descr="P101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249" y="60781"/>
            <a:ext cx="472434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7999"/>
            <a:ext cx="8676000" cy="6656533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rgbClr val="0000FF"/>
                </a:solidFill>
              </a:rPr>
              <a:t>科研費プロジェクト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pPr lvl="1"/>
            <a:r>
              <a:rPr lang="en-US" altLang="ja-JP" sz="2400" dirty="0" err="1" smtClean="0">
                <a:solidFill>
                  <a:srgbClr val="FF0000"/>
                </a:solidFill>
              </a:rPr>
              <a:t>Paα</a:t>
            </a:r>
            <a:r>
              <a:rPr lang="ja-JP" altLang="en-US" sz="2400" dirty="0" smtClean="0">
                <a:solidFill>
                  <a:srgbClr val="FF0000"/>
                </a:solidFill>
              </a:rPr>
              <a:t>輝線による銀河面</a:t>
            </a:r>
            <a:r>
              <a:rPr lang="en-US" altLang="ja-JP" sz="2400" dirty="0" smtClean="0">
                <a:solidFill>
                  <a:srgbClr val="FF0000"/>
                </a:solidFill>
              </a:rPr>
              <a:t> HII </a:t>
            </a:r>
            <a:r>
              <a:rPr lang="ja-JP" altLang="en-US" sz="2400" dirty="0" smtClean="0">
                <a:solidFill>
                  <a:srgbClr val="FF0000"/>
                </a:solidFill>
              </a:rPr>
              <a:t>領域探査</a:t>
            </a:r>
            <a:endParaRPr lang="en-US" altLang="en-US" sz="2400" dirty="0" smtClean="0">
              <a:solidFill>
                <a:srgbClr val="FF0000"/>
              </a:solidFill>
            </a:endParaRP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sz="2400" dirty="0" smtClean="0">
                <a:solidFill>
                  <a:srgbClr val="FF0000"/>
                </a:solidFill>
              </a:rPr>
              <a:t>近傍赤外線銀河（</a:t>
            </a:r>
            <a:r>
              <a:rPr lang="en-US" altLang="ja-JP" sz="2400" dirty="0" smtClean="0">
                <a:solidFill>
                  <a:srgbClr val="FF0000"/>
                </a:solidFill>
              </a:rPr>
              <a:t>LIRG</a:t>
            </a:r>
            <a:r>
              <a:rPr lang="ja-JP" altLang="en-US" sz="2400" dirty="0" smtClean="0">
                <a:solidFill>
                  <a:srgbClr val="FF0000"/>
                </a:solidFill>
              </a:rPr>
              <a:t>）の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altLang="ja-JP" sz="2400" dirty="0" smtClean="0">
                <a:solidFill>
                  <a:srgbClr val="FF0000"/>
                </a:solidFill>
              </a:rPr>
              <a:t>	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Paα</a:t>
            </a:r>
            <a:r>
              <a:rPr lang="ja-JP" altLang="en-US" sz="2400" dirty="0" smtClean="0">
                <a:solidFill>
                  <a:srgbClr val="FF0000"/>
                </a:solidFill>
              </a:rPr>
              <a:t>輝線サーベイ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r>
              <a:rPr lang="en-US" altLang="ja-JP" sz="2400" dirty="0" smtClean="0">
                <a:solidFill>
                  <a:srgbClr val="660066"/>
                </a:solidFill>
              </a:rPr>
              <a:t>GRB</a:t>
            </a:r>
            <a:r>
              <a:rPr lang="ja-JP" altLang="en-US" sz="2400" dirty="0" smtClean="0">
                <a:solidFill>
                  <a:srgbClr val="660066"/>
                </a:solidFill>
              </a:rPr>
              <a:t>等</a:t>
            </a:r>
            <a:r>
              <a:rPr lang="en-US" altLang="ja-JP" sz="2400" dirty="0" smtClean="0">
                <a:solidFill>
                  <a:srgbClr val="660066"/>
                </a:solidFill>
              </a:rPr>
              <a:t>(</a:t>
            </a:r>
            <a:r>
              <a:rPr lang="ja-JP" altLang="en-US" sz="2400" dirty="0" smtClean="0">
                <a:solidFill>
                  <a:srgbClr val="660066"/>
                </a:solidFill>
              </a:rPr>
              <a:t>特定領域公募研究</a:t>
            </a:r>
            <a:r>
              <a:rPr lang="en-US" altLang="ja-JP" sz="2400" dirty="0" smtClean="0">
                <a:solidFill>
                  <a:srgbClr val="660066"/>
                </a:solidFill>
              </a:rPr>
              <a:t>)</a:t>
            </a:r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sz="2800" dirty="0" smtClean="0"/>
          </a:p>
        </p:txBody>
      </p:sp>
      <p:grpSp>
        <p:nvGrpSpPr>
          <p:cNvPr id="13" name="Group 15"/>
          <p:cNvGrpSpPr/>
          <p:nvPr/>
        </p:nvGrpSpPr>
        <p:grpSpPr>
          <a:xfrm>
            <a:off x="1062515" y="1809632"/>
            <a:ext cx="6034470" cy="3600775"/>
            <a:chOff x="1524432" y="1698144"/>
            <a:chExt cx="8048571" cy="5120640"/>
          </a:xfrm>
        </p:grpSpPr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 l="5760" r="6220"/>
            <a:stretch>
              <a:fillRect/>
            </a:stretch>
          </p:blipFill>
          <p:spPr bwMode="auto">
            <a:xfrm>
              <a:off x="1524432" y="1698144"/>
              <a:ext cx="8048571" cy="5120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テキスト ボックス 21"/>
            <p:cNvSpPr txBox="1">
              <a:spLocks noChangeArrowheads="1"/>
            </p:cNvSpPr>
            <p:nvPr/>
          </p:nvSpPr>
          <p:spPr bwMode="auto">
            <a:xfrm>
              <a:off x="5912529" y="2613035"/>
              <a:ext cx="2213523" cy="1006680"/>
            </a:xfrm>
            <a:prstGeom prst="rect">
              <a:avLst/>
            </a:prstGeom>
            <a:noFill/>
            <a:ln w="9525">
              <a:noFill/>
              <a:miter lim="800000"/>
              <a:headEnd type="stealth" w="lg" len="lg"/>
              <a:tailEnd type="stealth" w="lg" len="lg"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dirty="0">
                  <a:solidFill>
                    <a:schemeClr val="bg1"/>
                  </a:solidFill>
                </a:rPr>
                <a:t>Galactic Center (</a:t>
              </a:r>
              <a:r>
                <a:rPr lang="en-US" altLang="ja-JP" sz="2000" dirty="0" err="1">
                  <a:solidFill>
                    <a:schemeClr val="bg1"/>
                  </a:solidFill>
                </a:rPr>
                <a:t>SgrA</a:t>
              </a:r>
              <a:r>
                <a:rPr lang="en-US" altLang="ja-JP" sz="2000" dirty="0">
                  <a:solidFill>
                    <a:schemeClr val="bg1"/>
                  </a:solidFill>
                </a:rPr>
                <a:t>)</a:t>
              </a:r>
              <a:endParaRPr lang="ja-JP" alt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24" name="直線矢印コネクタ 22"/>
            <p:cNvCxnSpPr/>
            <p:nvPr/>
          </p:nvCxnSpPr>
          <p:spPr bwMode="auto">
            <a:xfrm rot="5400000">
              <a:off x="4965190" y="3155240"/>
              <a:ext cx="986204" cy="908475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lg" len="lg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0"/>
            <p:cNvSpPr txBox="1">
              <a:spLocks noChangeArrowheads="1"/>
            </p:cNvSpPr>
            <p:nvPr/>
          </p:nvSpPr>
          <p:spPr bwMode="auto">
            <a:xfrm>
              <a:off x="2319813" y="5784370"/>
              <a:ext cx="1700269" cy="568994"/>
            </a:xfrm>
            <a:prstGeom prst="rect">
              <a:avLst/>
            </a:prstGeom>
            <a:noFill/>
            <a:ln w="9525">
              <a:noFill/>
              <a:miter lim="800000"/>
              <a:headEnd type="stealth" w="lg" len="lg"/>
              <a:tailEnd type="stealth" w="lg" len="lg"/>
            </a:ln>
          </p:spPr>
          <p:txBody>
            <a:bodyPr wrap="square">
              <a:spAutoFit/>
            </a:bodyPr>
            <a:lstStyle/>
            <a:p>
              <a:r>
                <a:rPr lang="en-US" altLang="ja-JP" sz="2000" dirty="0" smtClean="0">
                  <a:solidFill>
                    <a:schemeClr val="bg1"/>
                  </a:solidFill>
                </a:rPr>
                <a:t>ANIR1FoV</a:t>
              </a:r>
              <a:endParaRPr lang="ja-JP" altLang="en-US" sz="2000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14"/>
            <p:cNvSpPr/>
            <p:nvPr/>
          </p:nvSpPr>
          <p:spPr>
            <a:xfrm>
              <a:off x="2019966" y="5821257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1" name="図 30" descr="ic5179_rgb_tri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28458" y="4855586"/>
            <a:ext cx="2368527" cy="2002414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テキスト ボックス 18"/>
          <p:cNvSpPr txBox="1"/>
          <p:nvPr/>
        </p:nvSpPr>
        <p:spPr>
          <a:xfrm>
            <a:off x="4826843" y="6488668"/>
            <a:ext cx="886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 IC5179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2" name="図 31" descr="ngc6926fi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15724" y="4509120"/>
            <a:ext cx="2328276" cy="23488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テキスト ボックス 32"/>
          <p:cNvSpPr txBox="1"/>
          <p:nvPr/>
        </p:nvSpPr>
        <p:spPr>
          <a:xfrm>
            <a:off x="6815724" y="6488668"/>
            <a:ext cx="107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>
                <a:solidFill>
                  <a:schemeClr val="bg1"/>
                </a:solidFill>
              </a:rPr>
              <a:t>NGC6926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535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/>
              <a:t>miniTAO</a:t>
            </a:r>
            <a:r>
              <a:rPr lang="ja-JP" altLang="en-US" sz="3600" b="1" dirty="0" smtClean="0"/>
              <a:t>望遠鏡　観測運用</a:t>
            </a:r>
            <a:endParaRPr kumimoji="1" lang="ja-JP" altLang="en-US" sz="3600" b="1" dirty="0"/>
          </a:p>
        </p:txBody>
      </p:sp>
      <p:pic>
        <p:nvPicPr>
          <p:cNvPr id="18" name="Picture 5" descr="P101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249" y="60781"/>
            <a:ext cx="472434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7999"/>
            <a:ext cx="8676000" cy="6656533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科研費プロジェクト以外の観測時間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チリ枠</a:t>
            </a:r>
            <a:endParaRPr lang="en-US" altLang="ja-JP" sz="2400" dirty="0" smtClean="0"/>
          </a:p>
          <a:p>
            <a:pPr lvl="1"/>
            <a:r>
              <a:rPr lang="ja-JP" altLang="en-US" sz="2400" dirty="0" smtClean="0">
                <a:solidFill>
                  <a:srgbClr val="660066"/>
                </a:solidFill>
              </a:rPr>
              <a:t>内部枠</a:t>
            </a:r>
            <a:r>
              <a:rPr lang="en-US" altLang="ja-JP" sz="2400" dirty="0" smtClean="0">
                <a:solidFill>
                  <a:srgbClr val="660066"/>
                </a:solidFill>
              </a:rPr>
              <a:t>‥</a:t>
            </a:r>
            <a:r>
              <a:rPr lang="ja-JP" altLang="en-US" sz="2400" dirty="0" smtClean="0">
                <a:solidFill>
                  <a:srgbClr val="FF0000"/>
                </a:solidFill>
              </a:rPr>
              <a:t>外部の研究者の提案も共同研究の形で実施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altLang="ja-JP" sz="2400" dirty="0" smtClean="0">
                <a:solidFill>
                  <a:srgbClr val="FF0000"/>
                </a:solidFill>
              </a:rPr>
              <a:t>	</a:t>
            </a:r>
            <a:r>
              <a:rPr lang="ja-JP" altLang="en-US" sz="2400" dirty="0" smtClean="0"/>
              <a:t>（共同利用観測はリソース的に実施不可能）</a:t>
            </a:r>
            <a:endParaRPr lang="en-US" altLang="ja-JP" sz="2400" dirty="0" smtClean="0"/>
          </a:p>
          <a:p>
            <a:pPr lvl="1"/>
            <a:r>
              <a:rPr lang="ja-JP" altLang="en-US" sz="2400" dirty="0" smtClean="0">
                <a:solidFill>
                  <a:srgbClr val="008000"/>
                </a:solidFill>
              </a:rPr>
              <a:t>大学間連携プロジェクト枠</a:t>
            </a:r>
            <a:endParaRPr lang="en-US" altLang="ja-JP" sz="2400" dirty="0" smtClean="0">
              <a:solidFill>
                <a:srgbClr val="008000"/>
              </a:solidFill>
            </a:endParaRPr>
          </a:p>
          <a:p>
            <a:r>
              <a:rPr lang="ja-JP" altLang="en-US" sz="2800" dirty="0" smtClean="0"/>
              <a:t>科研費プロジェクト以外の観測課題</a:t>
            </a:r>
            <a:endParaRPr lang="en-US" altLang="ja-JP" sz="2800" dirty="0" smtClean="0"/>
          </a:p>
          <a:p>
            <a:pPr lvl="1"/>
            <a:r>
              <a:rPr lang="ja-JP" altLang="en-US" sz="2400" dirty="0" smtClean="0"/>
              <a:t>様々な研究課題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>
                <a:solidFill>
                  <a:srgbClr val="FF0000"/>
                </a:solidFill>
              </a:rPr>
              <a:t>	</a:t>
            </a:r>
            <a:r>
              <a:rPr lang="ja-JP" altLang="en-US" sz="2400" dirty="0" smtClean="0"/>
              <a:t>恒星（</a:t>
            </a:r>
            <a:r>
              <a:rPr lang="en-US" altLang="ja-JP" sz="2400" dirty="0" smtClean="0"/>
              <a:t>WR</a:t>
            </a:r>
            <a:r>
              <a:rPr lang="ja-JP" altLang="en-US" sz="2400" dirty="0" smtClean="0"/>
              <a:t>星、</a:t>
            </a:r>
            <a:r>
              <a:rPr lang="en-US" altLang="ja-JP" sz="2400" dirty="0" smtClean="0"/>
              <a:t>M</a:t>
            </a:r>
            <a:r>
              <a:rPr lang="ja-JP" altLang="en-US" sz="2400" dirty="0" smtClean="0"/>
              <a:t>型星、食連星、</a:t>
            </a:r>
            <a:r>
              <a:rPr lang="en-US" altLang="ja-JP" sz="2400" dirty="0" smtClean="0"/>
              <a:t>LBV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AGB</a:t>
            </a:r>
            <a:r>
              <a:rPr lang="ja-JP" altLang="en-US" sz="2400" dirty="0" smtClean="0"/>
              <a:t>）、大質量</a:t>
            </a:r>
            <a:r>
              <a:rPr lang="en-US" altLang="ja-JP" sz="2400" dirty="0" smtClean="0"/>
              <a:t>YSO</a:t>
            </a:r>
            <a:r>
              <a:rPr lang="ja-JP" altLang="en-US" sz="2400" dirty="0" smtClean="0"/>
              <a:t>、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惑星状星雲、系外惑星（トランジット）、イオ、地球大気、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超新星（探査、モニター）、</a:t>
            </a:r>
            <a:r>
              <a:rPr lang="en-US" altLang="ja-JP" sz="2400" dirty="0" smtClean="0"/>
              <a:t>AGN</a:t>
            </a:r>
            <a:r>
              <a:rPr lang="ja-JP" altLang="en-US" sz="2400" dirty="0" smtClean="0"/>
              <a:t>（モニター）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sz="2400" dirty="0" smtClean="0"/>
              <a:t>研究課題の観測枠・</a:t>
            </a:r>
            <a:r>
              <a:rPr lang="en-US" altLang="ja-JP" sz="2400" dirty="0" smtClean="0"/>
              <a:t>PI </a:t>
            </a:r>
            <a:r>
              <a:rPr lang="ja-JP" altLang="en-US" sz="2400" dirty="0" smtClean="0"/>
              <a:t>の所属（</a:t>
            </a:r>
            <a:r>
              <a:rPr lang="en-US" altLang="ja-JP" sz="2400" dirty="0" smtClean="0"/>
              <a:t>ANIR</a:t>
            </a:r>
            <a:r>
              <a:rPr lang="ja-JP" altLang="en-US" sz="2400" dirty="0" smtClean="0"/>
              <a:t>３回の観測ランにて）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>
                <a:solidFill>
                  <a:srgbClr val="660066"/>
                </a:solidFill>
              </a:rPr>
              <a:t>総数</a:t>
            </a:r>
            <a:r>
              <a:rPr lang="en-US" altLang="ja-JP" sz="2400" dirty="0" smtClean="0">
                <a:solidFill>
                  <a:srgbClr val="660066"/>
                </a:solidFill>
              </a:rPr>
              <a:t>28</a:t>
            </a:r>
            <a:r>
              <a:rPr lang="ja-JP" altLang="en-US" sz="2400" dirty="0" smtClean="0">
                <a:solidFill>
                  <a:srgbClr val="660066"/>
                </a:solidFill>
              </a:rPr>
              <a:t>課題</a:t>
            </a:r>
            <a:r>
              <a:rPr lang="ja-JP" altLang="en-US" sz="2400" dirty="0" smtClean="0"/>
              <a:t>：チリ３、</a:t>
            </a:r>
            <a:r>
              <a:rPr lang="ja-JP" altLang="en-US" sz="2400" dirty="0" smtClean="0">
                <a:solidFill>
                  <a:srgbClr val="008000"/>
                </a:solidFill>
              </a:rPr>
              <a:t>大学間連携２</a:t>
            </a:r>
            <a:r>
              <a:rPr lang="ja-JP" altLang="en-US" sz="2400" dirty="0" smtClean="0"/>
              <a:t>、東大センター</a:t>
            </a:r>
            <a:r>
              <a:rPr lang="en-US" altLang="ja-JP" sz="2400" dirty="0" smtClean="0"/>
              <a:t>14</a:t>
            </a:r>
            <a:r>
              <a:rPr lang="ja-JP" altLang="en-US" sz="2400" dirty="0" smtClean="0"/>
              <a:t>、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　　　　　　　　</a:t>
            </a:r>
            <a:r>
              <a:rPr lang="en-US" altLang="ja-JP" sz="2400" dirty="0" smtClean="0"/>
              <a:t> </a:t>
            </a:r>
            <a:r>
              <a:rPr lang="ja-JP" altLang="en-US" sz="2400" dirty="0" smtClean="0">
                <a:solidFill>
                  <a:srgbClr val="FF0000"/>
                </a:solidFill>
              </a:rPr>
              <a:t>東大（除センター）３、国内他組織６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>
                <a:solidFill>
                  <a:srgbClr val="0000FF"/>
                </a:solidFill>
              </a:rPr>
              <a:t>	</a:t>
            </a:r>
            <a:endParaRPr lang="en-US" altLang="ja-JP" sz="2400" dirty="0" smtClean="0">
              <a:solidFill>
                <a:srgbClr val="660066"/>
              </a:solidFill>
            </a:endParaRPr>
          </a:p>
          <a:p>
            <a:pPr lvl="1">
              <a:buNone/>
            </a:pPr>
            <a:endParaRPr lang="en-US" altLang="ja-JP" sz="1800" dirty="0" smtClean="0"/>
          </a:p>
          <a:p>
            <a:pPr lvl="1"/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sz="2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535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/>
              <a:t>miniTAO</a:t>
            </a:r>
            <a:r>
              <a:rPr lang="ja-JP" altLang="en-US" sz="3600" b="1" dirty="0" smtClean="0"/>
              <a:t>望遠鏡　観測運用</a:t>
            </a:r>
            <a:endParaRPr kumimoji="1" lang="ja-JP" altLang="en-US" sz="3600" b="1" dirty="0"/>
          </a:p>
        </p:txBody>
      </p:sp>
      <p:pic>
        <p:nvPicPr>
          <p:cNvPr id="18" name="Picture 5" descr="P101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249" y="60781"/>
            <a:ext cx="472434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8000"/>
            <a:ext cx="8676000" cy="6167218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rgbClr val="FF0000"/>
                </a:solidFill>
              </a:rPr>
              <a:t>共同研究を歓迎</a:t>
            </a:r>
            <a:endParaRPr lang="en-US" altLang="ja-JP" sz="2800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sz="2400" dirty="0" smtClean="0"/>
              <a:t>連絡先、参考</a:t>
            </a:r>
            <a:r>
              <a:rPr lang="en-US" altLang="ja-JP" sz="2400" dirty="0" smtClean="0"/>
              <a:t> URL</a:t>
            </a:r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本原（</a:t>
            </a:r>
            <a:r>
              <a:rPr lang="en-US" altLang="ja-JP" sz="2400" dirty="0" smtClean="0"/>
              <a:t>ANIR PI</a:t>
            </a:r>
            <a:r>
              <a:rPr lang="ja-JP" altLang="en-US" sz="2400" dirty="0" smtClean="0"/>
              <a:t>）、宮田（</a:t>
            </a:r>
            <a:r>
              <a:rPr lang="en-US" altLang="ja-JP" sz="2400" dirty="0" smtClean="0"/>
              <a:t>MAX38 PI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en-US" altLang="ja-JP" sz="2400" dirty="0" err="1" smtClean="0"/>
              <a:t>http://www.ioa.s.u-tokyo.ac.jp/kibans/anir_en</a:t>
            </a:r>
            <a:r>
              <a:rPr lang="en-US" altLang="ja-JP" sz="2400" dirty="0" smtClean="0"/>
              <a:t>/, max38_en/ </a:t>
            </a:r>
          </a:p>
          <a:p>
            <a:pPr lvl="1"/>
            <a:r>
              <a:rPr lang="en-US" altLang="ja-JP" sz="2400" dirty="0" smtClean="0"/>
              <a:t>ANIR </a:t>
            </a:r>
            <a:r>
              <a:rPr lang="ja-JP" altLang="en-US" sz="2400" dirty="0" smtClean="0"/>
              <a:t>サイエンスワークショップ（観測提案、解析結果を議論）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000" dirty="0" smtClean="0"/>
              <a:t>	</a:t>
            </a:r>
            <a:r>
              <a:rPr lang="ja-JP" altLang="en-US" sz="2000" dirty="0" smtClean="0"/>
              <a:t>第１回：</a:t>
            </a:r>
            <a:r>
              <a:rPr lang="en-US" altLang="ja-JP" sz="2000" dirty="0" smtClean="0"/>
              <a:t>2010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4</a:t>
            </a:r>
            <a:r>
              <a:rPr lang="ja-JP" altLang="en-US" sz="2000" dirty="0" smtClean="0"/>
              <a:t>月</a:t>
            </a:r>
            <a:r>
              <a:rPr lang="en-US" altLang="ja-JP" sz="2000" dirty="0" smtClean="0"/>
              <a:t>09</a:t>
            </a:r>
            <a:r>
              <a:rPr lang="ja-JP" altLang="en-US" sz="2000" dirty="0" smtClean="0"/>
              <a:t>日（金）</a:t>
            </a:r>
            <a:r>
              <a:rPr lang="en-US" altLang="ja-JP" sz="2000" dirty="0" smtClean="0"/>
              <a:t> 10:00 - 17:00</a:t>
            </a:r>
          </a:p>
          <a:p>
            <a:pPr lvl="1">
              <a:buNone/>
            </a:pPr>
            <a:r>
              <a:rPr lang="en-US" altLang="ja-JP" sz="2000" dirty="0" smtClean="0"/>
              <a:t>	</a:t>
            </a:r>
            <a:r>
              <a:rPr lang="ja-JP" altLang="en-US" sz="2000" dirty="0" smtClean="0"/>
              <a:t>第２回：</a:t>
            </a:r>
            <a:r>
              <a:rPr lang="en-US" altLang="ja-JP" sz="2000" dirty="0" smtClean="0"/>
              <a:t>2011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3</a:t>
            </a:r>
            <a:r>
              <a:rPr lang="ja-JP" altLang="en-US" sz="2000" dirty="0" smtClean="0"/>
              <a:t>月</a:t>
            </a:r>
            <a:r>
              <a:rPr lang="en-US" altLang="ja-JP" sz="2000" dirty="0" smtClean="0"/>
              <a:t>10</a:t>
            </a:r>
            <a:r>
              <a:rPr lang="ja-JP" altLang="en-US" sz="2000" dirty="0" smtClean="0"/>
              <a:t>日（木）</a:t>
            </a:r>
            <a:r>
              <a:rPr lang="en-US" altLang="ja-JP" sz="2000" dirty="0" smtClean="0"/>
              <a:t>  10:00 - 17:00</a:t>
            </a:r>
          </a:p>
          <a:p>
            <a:pPr lvl="1">
              <a:buNone/>
            </a:pPr>
            <a:r>
              <a:rPr lang="en-US" altLang="ja-JP" sz="2000" dirty="0" smtClean="0"/>
              <a:t>	</a:t>
            </a:r>
            <a:r>
              <a:rPr lang="ja-JP" altLang="en-US" sz="2000" dirty="0" smtClean="0"/>
              <a:t>第３回：</a:t>
            </a:r>
            <a:r>
              <a:rPr lang="en-US" altLang="ja-JP" sz="2000" dirty="0" smtClean="0"/>
              <a:t>2011</a:t>
            </a:r>
            <a:r>
              <a:rPr lang="ja-JP" altLang="en-US" sz="2000" dirty="0" smtClean="0"/>
              <a:t>年</a:t>
            </a:r>
            <a:r>
              <a:rPr lang="en-US" altLang="ja-JP" sz="2000" dirty="0" smtClean="0"/>
              <a:t>8</a:t>
            </a:r>
            <a:r>
              <a:rPr lang="ja-JP" altLang="en-US" sz="2000" dirty="0" smtClean="0"/>
              <a:t>月</a:t>
            </a:r>
            <a:r>
              <a:rPr lang="en-US" altLang="ja-JP" sz="2000" dirty="0" smtClean="0"/>
              <a:t>05</a:t>
            </a:r>
            <a:r>
              <a:rPr lang="ja-JP" altLang="en-US" sz="2000" dirty="0" smtClean="0"/>
              <a:t>日（金）</a:t>
            </a:r>
            <a:r>
              <a:rPr lang="en-US" altLang="ja-JP" sz="2000" dirty="0" smtClean="0"/>
              <a:t>  13:30 - 17:30</a:t>
            </a:r>
          </a:p>
          <a:p>
            <a:pPr lvl="1"/>
            <a:r>
              <a:rPr lang="ja-JP" altLang="en-US" sz="2400" dirty="0" smtClean="0">
                <a:solidFill>
                  <a:srgbClr val="0000FF"/>
                </a:solidFill>
              </a:rPr>
              <a:t>現地観測隊に参加するなど何らかの貢献を期待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pPr lvl="1">
              <a:buNone/>
            </a:pPr>
            <a:endParaRPr lang="en-US" altLang="ja-JP" sz="800" dirty="0" smtClean="0"/>
          </a:p>
          <a:p>
            <a:r>
              <a:rPr lang="ja-JP" altLang="en-US" sz="2800" dirty="0" smtClean="0"/>
              <a:t>成果報告（本シンポジウムポスター講演）</a:t>
            </a:r>
            <a:endParaRPr lang="en-US" altLang="ja-JP" sz="2800" dirty="0" smtClean="0"/>
          </a:p>
          <a:p>
            <a:endParaRPr lang="en-US" altLang="ja-JP" sz="2800" dirty="0" smtClean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68000" y="5240891"/>
            <a:ext cx="8030424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buNone/>
            </a:pPr>
            <a:r>
              <a:rPr lang="en-US" altLang="ja-JP" dirty="0" smtClean="0"/>
              <a:t>04: </a:t>
            </a:r>
            <a:r>
              <a:rPr lang="en-US" altLang="ja-JP" dirty="0" err="1" smtClean="0"/>
              <a:t>miniTAO</a:t>
            </a:r>
            <a:r>
              <a:rPr lang="en-US" altLang="ja-JP" dirty="0" smtClean="0"/>
              <a:t> 1m </a:t>
            </a:r>
            <a:r>
              <a:rPr lang="ja-JP" altLang="en-US" dirty="0" smtClean="0"/>
              <a:t>近赤外カメラ</a:t>
            </a:r>
            <a:r>
              <a:rPr lang="en-US" altLang="ja-JP" dirty="0" smtClean="0"/>
              <a:t>ANIR</a:t>
            </a:r>
            <a:r>
              <a:rPr lang="ja-JP" altLang="en-US" dirty="0" smtClean="0"/>
              <a:t>の現状（舘内謙）</a:t>
            </a:r>
            <a:endParaRPr lang="en-US" altLang="ja-JP" dirty="0" smtClean="0"/>
          </a:p>
          <a:p>
            <a:pPr lvl="1">
              <a:buNone/>
            </a:pPr>
            <a:r>
              <a:rPr lang="en-US" altLang="ja-JP" dirty="0" smtClean="0"/>
              <a:t>05: </a:t>
            </a:r>
            <a:r>
              <a:rPr lang="en-US" altLang="ja-JP" dirty="0" err="1" smtClean="0"/>
              <a:t>miniTAO</a:t>
            </a:r>
            <a:r>
              <a:rPr lang="en-US" altLang="ja-JP" dirty="0" smtClean="0"/>
              <a:t> </a:t>
            </a:r>
            <a:r>
              <a:rPr lang="ja-JP" altLang="en-US" dirty="0" smtClean="0"/>
              <a:t>望遠鏡による </a:t>
            </a:r>
            <a:r>
              <a:rPr lang="en-US" altLang="ja-JP" dirty="0" smtClean="0"/>
              <a:t>Be</a:t>
            </a:r>
            <a:r>
              <a:rPr lang="ja-JP" altLang="en-US" dirty="0" smtClean="0"/>
              <a:t>型星の </a:t>
            </a:r>
            <a:r>
              <a:rPr lang="en-US" altLang="ja-JP" dirty="0" err="1" smtClean="0"/>
              <a:t>Paschen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α</a:t>
            </a:r>
            <a:r>
              <a:rPr lang="en-US" altLang="ja-JP" dirty="0" smtClean="0"/>
              <a:t> </a:t>
            </a:r>
            <a:r>
              <a:rPr lang="ja-JP" altLang="en-US" dirty="0" smtClean="0"/>
              <a:t>観測（田辺俊彦）</a:t>
            </a:r>
            <a:endParaRPr lang="en-US" altLang="ja-JP" dirty="0" smtClean="0"/>
          </a:p>
          <a:p>
            <a:pPr lvl="1">
              <a:buNone/>
            </a:pPr>
            <a:r>
              <a:rPr lang="en-US" altLang="ja-JP" dirty="0" smtClean="0"/>
              <a:t>06: miniTAO/MAX38</a:t>
            </a:r>
            <a:r>
              <a:rPr lang="ja-JP" altLang="en-US" dirty="0" smtClean="0"/>
              <a:t>による</a:t>
            </a:r>
            <a:r>
              <a:rPr lang="en-US" altLang="ja-JP" dirty="0" err="1" smtClean="0"/>
              <a:t>η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Carinae</a:t>
            </a:r>
            <a:r>
              <a:rPr lang="ja-JP" altLang="en-US" dirty="0" smtClean="0"/>
              <a:t>の</a:t>
            </a:r>
            <a:r>
              <a:rPr lang="en-US" altLang="ja-JP" dirty="0" smtClean="0"/>
              <a:t>30</a:t>
            </a:r>
            <a:r>
              <a:rPr lang="ja-JP" altLang="en-US" dirty="0" smtClean="0"/>
              <a:t>ミクロン帯撮像観測（中村友彦）</a:t>
            </a:r>
            <a:endParaRPr lang="en-US" altLang="ja-JP" dirty="0" smtClean="0"/>
          </a:p>
          <a:p>
            <a:pPr lvl="1">
              <a:buNone/>
            </a:pPr>
            <a:r>
              <a:rPr lang="en-US" altLang="ja-JP" dirty="0" smtClean="0"/>
              <a:t>07: </a:t>
            </a:r>
            <a:r>
              <a:rPr lang="ja-JP" altLang="en-US" dirty="0" smtClean="0"/>
              <a:t>光赤外大学間連携第１回キャンペーン観測：</a:t>
            </a:r>
            <a:r>
              <a:rPr lang="en-US" altLang="ja-JP" dirty="0" err="1" smtClean="0"/>
              <a:t>δ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Sct</a:t>
            </a:r>
            <a:r>
              <a:rPr lang="ja-JP" altLang="en-US" dirty="0" smtClean="0"/>
              <a:t>型脈動星 </a:t>
            </a:r>
            <a:r>
              <a:rPr lang="en-US" altLang="ja-JP" dirty="0" smtClean="0"/>
              <a:t>IP </a:t>
            </a:r>
            <a:r>
              <a:rPr lang="en-US" altLang="ja-JP" dirty="0" err="1" smtClean="0"/>
              <a:t>Vir</a:t>
            </a:r>
            <a:r>
              <a:rPr lang="en-US" altLang="ja-JP" dirty="0" smtClean="0"/>
              <a:t> </a:t>
            </a:r>
            <a:r>
              <a:rPr lang="ja-JP" altLang="en-US" dirty="0" smtClean="0"/>
              <a:t>の</a:t>
            </a:r>
            <a:endParaRPr lang="en-US" altLang="ja-JP" dirty="0" smtClean="0"/>
          </a:p>
          <a:p>
            <a:pPr lvl="1">
              <a:buNone/>
            </a:pPr>
            <a:r>
              <a:rPr lang="ja-JP" altLang="ja-JP" dirty="0" smtClean="0"/>
              <a:t>　</a:t>
            </a:r>
            <a:r>
              <a:rPr lang="ja-JP" altLang="en-US" dirty="0" smtClean="0"/>
              <a:t>　</a:t>
            </a:r>
            <a:r>
              <a:rPr lang="en-US" altLang="ja-JP" dirty="0" smtClean="0"/>
              <a:t> </a:t>
            </a:r>
            <a:r>
              <a:rPr lang="ja-JP" altLang="en-US" dirty="0" smtClean="0"/>
              <a:t>連続観測（野上大作） </a:t>
            </a:r>
            <a:endParaRPr lang="en-US" altLang="ja-JP" dirty="0" smtClean="0"/>
          </a:p>
          <a:p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657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 smtClean="0"/>
              <a:t>大学間連携プロジェクトへの参加</a:t>
            </a:r>
            <a:endParaRPr kumimoji="1" lang="ja-JP" altLang="en-US" sz="3600" b="1" dirty="0"/>
          </a:p>
        </p:txBody>
      </p:sp>
      <p:pic>
        <p:nvPicPr>
          <p:cNvPr id="18" name="Picture 5" descr="P101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249" y="60781"/>
            <a:ext cx="472434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8000"/>
            <a:ext cx="8676000" cy="6167218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大学間連携プロジェクト望遠鏡群のなかで</a:t>
            </a:r>
            <a:endParaRPr lang="en-US" altLang="ja-JP" sz="2800" dirty="0" smtClean="0"/>
          </a:p>
          <a:p>
            <a:pPr lvl="1"/>
            <a:r>
              <a:rPr lang="ja-JP" altLang="en-US" sz="2400" dirty="0" smtClean="0">
                <a:solidFill>
                  <a:srgbClr val="FF0000"/>
                </a:solidFill>
              </a:rPr>
              <a:t>日本と経度</a:t>
            </a:r>
            <a:r>
              <a:rPr lang="en-US" altLang="ja-JP" sz="2400" dirty="0" smtClean="0">
                <a:solidFill>
                  <a:srgbClr val="FF0000"/>
                </a:solidFill>
              </a:rPr>
              <a:t>〜180</a:t>
            </a:r>
            <a:r>
              <a:rPr lang="ja-JP" altLang="en-US" sz="2400" dirty="0" smtClean="0">
                <a:solidFill>
                  <a:srgbClr val="FF0000"/>
                </a:solidFill>
              </a:rPr>
              <a:t>度異なる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altLang="ja-JP" sz="2400" dirty="0" smtClean="0">
                <a:solidFill>
                  <a:srgbClr val="FF0000"/>
                </a:solidFill>
              </a:rPr>
              <a:t>	≦</a:t>
            </a:r>
            <a:r>
              <a:rPr lang="ja-JP" altLang="en-US" sz="2400" dirty="0" smtClean="0">
                <a:solidFill>
                  <a:srgbClr val="FF0000"/>
                </a:solidFill>
              </a:rPr>
              <a:t>１日のタイムスケールの変光天体の連続観測に重要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sz="2400" dirty="0" smtClean="0"/>
              <a:t>南天</a:t>
            </a:r>
            <a:r>
              <a:rPr lang="ja-JP" altLang="ja-JP" sz="2400" dirty="0" smtClean="0"/>
              <a:t>　</a:t>
            </a:r>
            <a:r>
              <a:rPr lang="ja-JP" altLang="en-US" sz="2400" dirty="0" smtClean="0"/>
              <a:t>名大</a:t>
            </a:r>
            <a:r>
              <a:rPr lang="en-US" altLang="ja-JP" sz="2400" dirty="0" smtClean="0"/>
              <a:t>IRSF</a:t>
            </a:r>
            <a:r>
              <a:rPr lang="ja-JP" altLang="en-US" sz="2400" dirty="0" smtClean="0"/>
              <a:t>（南アフリカ）と</a:t>
            </a:r>
            <a:r>
              <a:rPr lang="en-US" altLang="ja-JP" sz="2400" dirty="0" err="1" smtClean="0"/>
              <a:t>miniTAO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晴天率、シーイング良好</a:t>
            </a:r>
            <a:endParaRPr lang="en-US" altLang="ja-JP" sz="2400" dirty="0" smtClean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963" y="3302000"/>
            <a:ext cx="7048500" cy="3556000"/>
          </a:xfrm>
          <a:prstGeom prst="rect">
            <a:avLst/>
          </a:prstGeom>
        </p:spPr>
      </p:pic>
      <p:sp>
        <p:nvSpPr>
          <p:cNvPr id="10" name="星 5 9"/>
          <p:cNvSpPr/>
          <p:nvPr/>
        </p:nvSpPr>
        <p:spPr>
          <a:xfrm>
            <a:off x="2851150" y="5419724"/>
            <a:ext cx="374650" cy="377826"/>
          </a:xfrm>
          <a:prstGeom prst="star5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星 5 20"/>
          <p:cNvSpPr/>
          <p:nvPr/>
        </p:nvSpPr>
        <p:spPr>
          <a:xfrm>
            <a:off x="4578350" y="5572124"/>
            <a:ext cx="374650" cy="377826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星 5 21"/>
          <p:cNvSpPr/>
          <p:nvPr/>
        </p:nvSpPr>
        <p:spPr>
          <a:xfrm>
            <a:off x="6657975" y="4079875"/>
            <a:ext cx="374650" cy="377826"/>
          </a:xfrm>
          <a:prstGeom prst="star5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657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b="1" dirty="0" smtClean="0"/>
              <a:t>大学間連携プロジェクトへの参加</a:t>
            </a:r>
            <a:endParaRPr kumimoji="1" lang="ja-JP" altLang="en-US" sz="3600" b="1" dirty="0"/>
          </a:p>
        </p:txBody>
      </p:sp>
      <p:pic>
        <p:nvPicPr>
          <p:cNvPr id="18" name="Picture 5" descr="P101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249" y="60781"/>
            <a:ext cx="472434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8000"/>
            <a:ext cx="8676000" cy="6167218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観測</a:t>
            </a:r>
            <a:endParaRPr lang="en-US" altLang="ja-JP" sz="2800" dirty="0" smtClean="0"/>
          </a:p>
          <a:p>
            <a:pPr lvl="1"/>
            <a:r>
              <a:rPr lang="ja-JP" altLang="en-US" sz="2400" dirty="0" smtClean="0">
                <a:solidFill>
                  <a:srgbClr val="FF0000"/>
                </a:solidFill>
              </a:rPr>
              <a:t>可視赤外線観測装置　</a:t>
            </a:r>
            <a:r>
              <a:rPr lang="en-US" altLang="ja-JP" sz="2400" dirty="0" smtClean="0">
                <a:solidFill>
                  <a:srgbClr val="FF0000"/>
                </a:solidFill>
              </a:rPr>
              <a:t>ANIR </a:t>
            </a:r>
            <a:r>
              <a:rPr lang="ja-JP" altLang="en-US" sz="2400" dirty="0" smtClean="0">
                <a:solidFill>
                  <a:srgbClr val="FF0000"/>
                </a:solidFill>
              </a:rPr>
              <a:t>が対応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sz="2400" dirty="0" smtClean="0"/>
              <a:t>第１回キャンペーン観測に参加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コアタイム</a:t>
            </a:r>
            <a:r>
              <a:rPr lang="en-US" altLang="ja-JP" sz="2400" dirty="0" smtClean="0"/>
              <a:t> 2011.04.29-30</a:t>
            </a:r>
            <a:r>
              <a:rPr lang="ja-JP" altLang="en-US" sz="2400" dirty="0" smtClean="0"/>
              <a:t>　</a:t>
            </a:r>
            <a:r>
              <a:rPr lang="en-US" altLang="ja-JP" sz="2400" dirty="0" err="1" smtClean="0"/>
              <a:t>IPVir</a:t>
            </a:r>
            <a:r>
              <a:rPr lang="en-US" altLang="ja-JP" sz="2400" dirty="0" smtClean="0"/>
              <a:t> 6hr </a:t>
            </a:r>
            <a:r>
              <a:rPr lang="ja-JP" altLang="en-US" sz="2400" dirty="0" smtClean="0"/>
              <a:t>連続観測</a:t>
            </a:r>
            <a:r>
              <a:rPr lang="en-US" altLang="ja-JP" sz="2400" dirty="0" smtClean="0"/>
              <a:t>×</a:t>
            </a:r>
            <a:r>
              <a:rPr lang="ja-JP" altLang="en-US" sz="2400" dirty="0" smtClean="0"/>
              <a:t>２晩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コアタイム前後</a:t>
            </a:r>
            <a:r>
              <a:rPr lang="ja-JP" altLang="ja-JP" sz="2400" dirty="0" smtClean="0"/>
              <a:t>　</a:t>
            </a:r>
            <a:r>
              <a:rPr lang="en-US" altLang="ja-JP" sz="2400" dirty="0" smtClean="0"/>
              <a:t>2011.04-05</a:t>
            </a:r>
            <a:r>
              <a:rPr lang="ja-JP" altLang="en-US" sz="2400" dirty="0" smtClean="0"/>
              <a:t>　</a:t>
            </a:r>
            <a:r>
              <a:rPr lang="en-US" altLang="ja-JP" sz="2400" dirty="0" smtClean="0"/>
              <a:t>MCG-06-30-015</a:t>
            </a:r>
            <a:r>
              <a:rPr lang="ja-JP" altLang="en-US" sz="2400" dirty="0" smtClean="0"/>
              <a:t>（ほぼ毎晩）</a:t>
            </a:r>
            <a:endParaRPr lang="en-US" altLang="ja-JP" sz="2400" dirty="0" smtClean="0"/>
          </a:p>
          <a:p>
            <a:pPr lvl="1"/>
            <a:r>
              <a:rPr lang="en-US" altLang="ja-JP" sz="2400" dirty="0" err="1" smtClean="0"/>
              <a:t>miniTAO</a:t>
            </a:r>
            <a:r>
              <a:rPr lang="en-US" altLang="ja-JP" sz="2400" dirty="0" smtClean="0"/>
              <a:t>/ANIR </a:t>
            </a:r>
            <a:r>
              <a:rPr lang="ja-JP" altLang="en-US" sz="2400" dirty="0" smtClean="0"/>
              <a:t>観測時期がいまのところ限られている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観測時期内なら突発天体対応が可能</a:t>
            </a:r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</p:txBody>
      </p:sp>
      <p:pic>
        <p:nvPicPr>
          <p:cNvPr id="7" name="Picture 7" descr="\\sanjo\Motohara\Presentations\110519oister\mag_both_11042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96907" y="4266537"/>
            <a:ext cx="2573701" cy="2591463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 descr="mcg-06_2011042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7201" y="4266537"/>
            <a:ext cx="2404532" cy="240453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5537201" y="6270959"/>
            <a:ext cx="2318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dirty="0" smtClean="0">
                <a:solidFill>
                  <a:srgbClr val="FFFF00"/>
                </a:solidFill>
              </a:rPr>
              <a:t>MCG-06-30-15</a:t>
            </a:r>
            <a:r>
              <a:rPr kumimoji="1" lang="ja-JP" altLang="en-US" sz="2000" dirty="0" smtClean="0">
                <a:solidFill>
                  <a:srgbClr val="FFFF00"/>
                </a:solidFill>
              </a:rPr>
              <a:t>（</a:t>
            </a:r>
            <a:r>
              <a:rPr kumimoji="1" lang="en-US" altLang="ja-JP" sz="2000" dirty="0" smtClean="0">
                <a:solidFill>
                  <a:srgbClr val="FFFF00"/>
                </a:solidFill>
              </a:rPr>
              <a:t>BVI</a:t>
            </a:r>
            <a:r>
              <a:rPr kumimoji="1" lang="ja-JP" altLang="en-US" sz="2000" dirty="0" smtClean="0">
                <a:solidFill>
                  <a:srgbClr val="FFFF00"/>
                </a:solidFill>
              </a:rPr>
              <a:t>）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696907" y="6270959"/>
            <a:ext cx="305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IPVir</a:t>
            </a:r>
            <a:r>
              <a:rPr kumimoji="1" lang="en-US" altLang="ja-JP" dirty="0" smtClean="0"/>
              <a:t> 2011.04.29 J/V </a:t>
            </a:r>
            <a:r>
              <a:rPr kumimoji="1" lang="ja-JP" altLang="en-US" dirty="0" smtClean="0"/>
              <a:t>光度曲線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-2010656" y="0"/>
          <a:ext cx="11154656" cy="7078133"/>
        </p:xfrm>
        <a:graphic>
          <a:graphicData uri="http://schemas.openxmlformats.org/presentationml/2006/ole">
            <p:oleObj spid="_x0000_s26626" name="Image" r:id="rId3" imgW="5852172" imgH="3712471" progId="">
              <p:embed/>
            </p:oleObj>
          </a:graphicData>
        </a:graphic>
      </p:graphicFrame>
      <p:sp>
        <p:nvSpPr>
          <p:cNvPr id="36" name="正方形/長方形 35"/>
          <p:cNvSpPr/>
          <p:nvPr/>
        </p:nvSpPr>
        <p:spPr>
          <a:xfrm>
            <a:off x="946064" y="3900715"/>
            <a:ext cx="1915669" cy="211314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592346" y="388832"/>
            <a:ext cx="3270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>
                <a:solidFill>
                  <a:srgbClr val="FFFF00"/>
                </a:solidFill>
              </a:rPr>
              <a:t>TAO</a:t>
            </a:r>
            <a:r>
              <a:rPr lang="ja-JP" altLang="en-US" sz="3600" b="1" dirty="0" smtClean="0">
                <a:solidFill>
                  <a:srgbClr val="FFFF00"/>
                </a:solidFill>
              </a:rPr>
              <a:t>望遠鏡計画</a:t>
            </a:r>
            <a:endParaRPr kumimoji="1" lang="ja-JP" altLang="en-US" sz="3600" b="1" dirty="0">
              <a:solidFill>
                <a:srgbClr val="FFFF00"/>
              </a:solidFill>
            </a:endParaRPr>
          </a:p>
        </p:txBody>
      </p:sp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57199" y="690782"/>
            <a:ext cx="8466667" cy="6167218"/>
          </a:xfrm>
        </p:spPr>
        <p:txBody>
          <a:bodyPr/>
          <a:lstStyle/>
          <a:p>
            <a:pPr>
              <a:buNone/>
            </a:pPr>
            <a:endParaRPr lang="en-US" altLang="ja-JP" dirty="0" smtClean="0"/>
          </a:p>
        </p:txBody>
      </p:sp>
      <p:pic>
        <p:nvPicPr>
          <p:cNvPr id="8" name="Picture 2" descr="\\sanjo\Motohara\Presentations\110414florida-danwakai\SWIMS_20110303.png"/>
          <p:cNvPicPr>
            <a:picLocks noChangeAspect="1" noChangeArrowheads="1"/>
          </p:cNvPicPr>
          <p:nvPr/>
        </p:nvPicPr>
        <p:blipFill>
          <a:blip r:embed="rId4"/>
          <a:srcRect l="7729" t="16264" r="17735" b="7410"/>
          <a:stretch>
            <a:fillRect/>
          </a:stretch>
        </p:blipFill>
        <p:spPr bwMode="auto">
          <a:xfrm>
            <a:off x="946064" y="1386964"/>
            <a:ext cx="1915669" cy="21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 l="20496" t="9274" r="30499" b="6551"/>
          <a:stretch>
            <a:fillRect/>
          </a:stretch>
        </p:blipFill>
        <p:spPr bwMode="auto">
          <a:xfrm>
            <a:off x="946064" y="3900715"/>
            <a:ext cx="1915669" cy="211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図形グループ 10"/>
          <p:cNvGrpSpPr/>
          <p:nvPr/>
        </p:nvGrpSpPr>
        <p:grpSpPr>
          <a:xfrm>
            <a:off x="4070409" y="360437"/>
            <a:ext cx="4633323" cy="3224015"/>
            <a:chOff x="5120723" y="1914616"/>
            <a:chExt cx="3340100" cy="2343150"/>
          </a:xfrm>
        </p:grpSpPr>
        <p:grpSp>
          <p:nvGrpSpPr>
            <p:cNvPr id="12" name="グループ化 13"/>
            <p:cNvGrpSpPr>
              <a:grpSpLocks/>
            </p:cNvGrpSpPr>
            <p:nvPr/>
          </p:nvGrpSpPr>
          <p:grpSpPr bwMode="auto">
            <a:xfrm>
              <a:off x="5120723" y="1914616"/>
              <a:ext cx="3340100" cy="2343150"/>
              <a:chOff x="783296" y="3301252"/>
              <a:chExt cx="3675815" cy="2580259"/>
            </a:xfrm>
          </p:grpSpPr>
          <p:grpSp>
            <p:nvGrpSpPr>
              <p:cNvPr id="15" name="グループ化 20"/>
              <p:cNvGrpSpPr>
                <a:grpSpLocks/>
              </p:cNvGrpSpPr>
              <p:nvPr/>
            </p:nvGrpSpPr>
            <p:grpSpPr bwMode="auto">
              <a:xfrm>
                <a:off x="783296" y="3301252"/>
                <a:ext cx="2623390" cy="2557534"/>
                <a:chOff x="783296" y="3301252"/>
                <a:chExt cx="2623390" cy="2557534"/>
              </a:xfrm>
            </p:grpSpPr>
            <p:sp>
              <p:nvSpPr>
                <p:cNvPr id="26" name="片側の 2 つの角を切り取った四角形 25"/>
                <p:cNvSpPr/>
                <p:nvPr/>
              </p:nvSpPr>
              <p:spPr bwMode="auto">
                <a:xfrm>
                  <a:off x="915875" y="3301252"/>
                  <a:ext cx="2398989" cy="2543937"/>
                </a:xfrm>
                <a:prstGeom prst="snip2SameRect">
                  <a:avLst>
                    <a:gd name="adj1" fmla="val 34445"/>
                    <a:gd name="adj2" fmla="val 0"/>
                  </a:avLst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27" name="正方形/長方形 26"/>
                <p:cNvSpPr/>
                <p:nvPr/>
              </p:nvSpPr>
              <p:spPr bwMode="auto">
                <a:xfrm>
                  <a:off x="783296" y="4632128"/>
                  <a:ext cx="2623390" cy="15178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29" name="正方形/長方形 28"/>
                <p:cNvSpPr/>
                <p:nvPr/>
              </p:nvSpPr>
              <p:spPr bwMode="auto">
                <a:xfrm>
                  <a:off x="1613029" y="3463728"/>
                  <a:ext cx="57727" cy="115342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  <p:cxnSp>
              <p:nvCxnSpPr>
                <p:cNvPr id="30" name="直線コネクタ 29"/>
                <p:cNvCxnSpPr/>
                <p:nvPr/>
              </p:nvCxnSpPr>
              <p:spPr bwMode="auto">
                <a:xfrm flipV="1">
                  <a:off x="914325" y="4040717"/>
                  <a:ext cx="642918" cy="68177"/>
                </a:xfrm>
                <a:prstGeom prst="line">
                  <a:avLst/>
                </a:prstGeom>
                <a:solidFill>
                  <a:srgbClr val="B6E2E5"/>
                </a:solidFill>
                <a:ln w="127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31" name="直線コネクタ 30"/>
                <p:cNvCxnSpPr/>
                <p:nvPr/>
              </p:nvCxnSpPr>
              <p:spPr bwMode="auto">
                <a:xfrm flipH="1" flipV="1">
                  <a:off x="2670121" y="4047710"/>
                  <a:ext cx="644665" cy="66429"/>
                </a:xfrm>
                <a:prstGeom prst="line">
                  <a:avLst/>
                </a:prstGeom>
                <a:solidFill>
                  <a:srgbClr val="B6E2E5"/>
                </a:solidFill>
                <a:ln w="12700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32" name="正方形/長方形 31"/>
                <p:cNvSpPr/>
                <p:nvPr/>
              </p:nvSpPr>
              <p:spPr bwMode="auto">
                <a:xfrm>
                  <a:off x="2555651" y="3446794"/>
                  <a:ext cx="57727" cy="115342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chemeClr val="bg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3" name="正方形/長方形 32"/>
                <p:cNvSpPr/>
                <p:nvPr/>
              </p:nvSpPr>
              <p:spPr bwMode="auto">
                <a:xfrm>
                  <a:off x="1659467" y="3612444"/>
                  <a:ext cx="903112" cy="999510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6200000" scaled="1"/>
                  <a:tileRect/>
                </a:gra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4" name="正方形/長方形 33"/>
                <p:cNvSpPr/>
                <p:nvPr/>
              </p:nvSpPr>
              <p:spPr bwMode="auto">
                <a:xfrm>
                  <a:off x="881131" y="4820389"/>
                  <a:ext cx="2438896" cy="1038397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lumMod val="75000"/>
                      </a:schemeClr>
                    </a:gs>
                    <a:gs pos="50000">
                      <a:schemeClr val="bg1">
                        <a:lumMod val="8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Arial" charset="0"/>
                    <a:cs typeface="Arial" charset="0"/>
                    <a:sym typeface="Arial" charset="0"/>
                  </a:endParaRPr>
                </a:p>
              </p:txBody>
            </p:sp>
            <p:sp>
              <p:nvSpPr>
                <p:cNvPr id="35" name="正方形/長方形 34"/>
                <p:cNvSpPr/>
                <p:nvPr/>
              </p:nvSpPr>
              <p:spPr bwMode="auto">
                <a:xfrm>
                  <a:off x="1450499" y="3301252"/>
                  <a:ext cx="1288984" cy="15178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 cap="flat" cmpd="sng" algn="ctr">
                  <a:solidFill>
                    <a:schemeClr val="bg1">
                      <a:lumMod val="6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scene3d>
                  <a:camera prst="orthographicFront">
                    <a:rot lat="21599991" lon="0" rev="0"/>
                  </a:camera>
                  <a:lightRig rig="balanced" dir="t"/>
                </a:scene3d>
              </p:spPr>
              <p:txBody>
                <a:bodyPr/>
                <a:lstStyle/>
                <a:p>
                  <a:pPr>
                    <a:defRPr/>
                  </a:pPr>
                  <a:endParaRPr kumimoji="0" lang="ja-JP" altLang="en-US">
                    <a:solidFill>
                      <a:srgbClr val="000000"/>
                    </a:solidFill>
                    <a:ea typeface="ＭＳ Ｐゴシック" pitchFamily="50" charset="-128"/>
                    <a:cs typeface="Arial" charset="0"/>
                    <a:sym typeface="Arial" charset="0"/>
                  </a:endParaRPr>
                </a:p>
              </p:txBody>
            </p:sp>
          </p:grpSp>
          <p:sp>
            <p:nvSpPr>
              <p:cNvPr id="16" name="片側の 2 つの角を切り取った四角形 15"/>
              <p:cNvSpPr/>
              <p:nvPr/>
            </p:nvSpPr>
            <p:spPr bwMode="auto">
              <a:xfrm>
                <a:off x="3646727" y="4787174"/>
                <a:ext cx="812384" cy="1071612"/>
              </a:xfrm>
              <a:prstGeom prst="snip2Same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18" name="正方形/長方形 17"/>
              <p:cNvSpPr/>
              <p:nvPr/>
            </p:nvSpPr>
            <p:spPr bwMode="auto">
              <a:xfrm>
                <a:off x="3307798" y="4967233"/>
                <a:ext cx="326701" cy="42829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bg1">
                    <a:lumMod val="6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19" name="正方形/長方形 18"/>
              <p:cNvSpPr/>
              <p:nvPr/>
            </p:nvSpPr>
            <p:spPr bwMode="auto">
              <a:xfrm>
                <a:off x="4125422" y="5547616"/>
                <a:ext cx="232360" cy="32340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0" name="正方形/長方形 19"/>
              <p:cNvSpPr/>
              <p:nvPr/>
            </p:nvSpPr>
            <p:spPr bwMode="auto">
              <a:xfrm>
                <a:off x="3798722" y="5593068"/>
                <a:ext cx="209647" cy="9614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1" name="正方形/長方形 20"/>
              <p:cNvSpPr/>
              <p:nvPr/>
            </p:nvSpPr>
            <p:spPr bwMode="auto">
              <a:xfrm>
                <a:off x="3758539" y="5101839"/>
                <a:ext cx="146753" cy="10838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2" name="正方形/長方形 21"/>
              <p:cNvSpPr/>
              <p:nvPr/>
            </p:nvSpPr>
            <p:spPr bwMode="auto">
              <a:xfrm>
                <a:off x="4008369" y="5101839"/>
                <a:ext cx="146753" cy="10838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3" name="正方形/長方形 22"/>
              <p:cNvSpPr/>
              <p:nvPr/>
            </p:nvSpPr>
            <p:spPr bwMode="auto">
              <a:xfrm>
                <a:off x="4256452" y="5101839"/>
                <a:ext cx="146753" cy="10838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solidFill>
                  <a:schemeClr val="bg1">
                    <a:lumMod val="95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4" name="正方形/長方形 23"/>
              <p:cNvSpPr/>
              <p:nvPr/>
            </p:nvSpPr>
            <p:spPr bwMode="auto">
              <a:xfrm>
                <a:off x="3809205" y="4739974"/>
                <a:ext cx="492671" cy="6992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  <p:sp>
            <p:nvSpPr>
              <p:cNvPr id="25" name="正方形/長方形 24"/>
              <p:cNvSpPr/>
              <p:nvPr/>
            </p:nvSpPr>
            <p:spPr bwMode="auto">
              <a:xfrm>
                <a:off x="3442322" y="5390283"/>
                <a:ext cx="80365" cy="491228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kumimoji="0" lang="ja-JP" altLang="en-US">
                  <a:solidFill>
                    <a:srgbClr val="000000"/>
                  </a:solidFill>
                  <a:ea typeface="Arial" charset="0"/>
                  <a:cs typeface="Arial" charset="0"/>
                  <a:sym typeface="Arial" charset="0"/>
                </a:endParaRPr>
              </a:p>
            </p:txBody>
          </p:sp>
        </p:grpSp>
        <p:pic>
          <p:nvPicPr>
            <p:cNvPr id="13" name="図 93" descr="TAO65_全体.JPG"/>
            <p:cNvPicPr>
              <a:picLocks noChangeAspect="1"/>
            </p:cNvPicPr>
            <p:nvPr/>
          </p:nvPicPr>
          <p:blipFill>
            <a:blip r:embed="rId6"/>
            <a:srcRect l="24707" t="14700" r="26596" b="13901"/>
            <a:stretch>
              <a:fillRect/>
            </a:stretch>
          </p:blipFill>
          <p:spPr bwMode="auto">
            <a:xfrm>
              <a:off x="5661892" y="2373299"/>
              <a:ext cx="1409868" cy="17754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2347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/>
              <a:t>TAO</a:t>
            </a:r>
            <a:r>
              <a:rPr lang="ja-JP" altLang="en-US" sz="3600" b="1" dirty="0" smtClean="0"/>
              <a:t>望遠鏡</a:t>
            </a:r>
            <a:endParaRPr kumimoji="1" lang="ja-JP" altLang="en-US" sz="3600" b="1" dirty="0"/>
          </a:p>
        </p:txBody>
      </p:sp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7999"/>
            <a:ext cx="8676000" cy="6707333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望遠鏡本体</a:t>
            </a:r>
            <a:endParaRPr lang="en-US" altLang="ja-JP" sz="2800" dirty="0" smtClean="0"/>
          </a:p>
          <a:p>
            <a:pPr lvl="1"/>
            <a:r>
              <a:rPr lang="ja-JP" altLang="en-US" sz="2400" dirty="0" smtClean="0">
                <a:solidFill>
                  <a:srgbClr val="FF0000"/>
                </a:solidFill>
              </a:rPr>
              <a:t>口径</a:t>
            </a:r>
            <a:r>
              <a:rPr lang="en-US" altLang="ja-JP" sz="2400" dirty="0" smtClean="0">
                <a:solidFill>
                  <a:srgbClr val="FF0000"/>
                </a:solidFill>
              </a:rPr>
              <a:t>6.5m</a:t>
            </a:r>
            <a:r>
              <a:rPr lang="ja-JP" altLang="en-US" sz="2400" dirty="0" smtClean="0">
                <a:solidFill>
                  <a:srgbClr val="FF0000"/>
                </a:solidFill>
              </a:rPr>
              <a:t>、</a:t>
            </a:r>
            <a:r>
              <a:rPr lang="en-US" altLang="ja-JP" sz="2400" dirty="0" smtClean="0">
                <a:solidFill>
                  <a:srgbClr val="FF0000"/>
                </a:solidFill>
              </a:rPr>
              <a:t>Ritchey-Chretien/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Cassegrain</a:t>
            </a:r>
            <a:r>
              <a:rPr lang="ja-JP" altLang="en-US" sz="2400" dirty="0" smtClean="0">
                <a:solidFill>
                  <a:srgbClr val="FF0000"/>
                </a:solidFill>
              </a:rPr>
              <a:t>、視野</a:t>
            </a:r>
            <a:r>
              <a:rPr lang="en-US" altLang="ja-JP" sz="2400" dirty="0" smtClean="0">
                <a:solidFill>
                  <a:srgbClr val="FF0000"/>
                </a:solidFill>
              </a:rPr>
              <a:t>φ25 </a:t>
            </a:r>
            <a:r>
              <a:rPr lang="en-US" altLang="ja-JP" sz="2400" dirty="0" err="1" smtClean="0">
                <a:solidFill>
                  <a:srgbClr val="FF0000"/>
                </a:solidFill>
              </a:rPr>
              <a:t>arcmin</a:t>
            </a:r>
            <a:endParaRPr lang="ja-JP" altLang="en-US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赤外線性能を追求、シンプルなデザイン、コストに配慮</a:t>
            </a:r>
            <a:endParaRPr lang="en-US" altLang="ja-JP" sz="2400" dirty="0" smtClean="0"/>
          </a:p>
          <a:p>
            <a:pPr lvl="1"/>
            <a:r>
              <a:rPr lang="ja-JP" altLang="en-US" sz="2400" dirty="0" smtClean="0">
                <a:solidFill>
                  <a:srgbClr val="0000FF"/>
                </a:solidFill>
              </a:rPr>
              <a:t>最終</a:t>
            </a:r>
            <a:r>
              <a:rPr lang="en-US" altLang="ja-JP" sz="2400" dirty="0" smtClean="0">
                <a:solidFill>
                  <a:srgbClr val="0000FF"/>
                </a:solidFill>
              </a:rPr>
              <a:t>F</a:t>
            </a:r>
            <a:r>
              <a:rPr lang="ja-JP" altLang="en-US" sz="2400" dirty="0" smtClean="0">
                <a:solidFill>
                  <a:srgbClr val="0000FF"/>
                </a:solidFill>
              </a:rPr>
              <a:t>比　</a:t>
            </a:r>
            <a:r>
              <a:rPr lang="en-US" altLang="ja-JP" sz="2400" dirty="0" smtClean="0">
                <a:solidFill>
                  <a:srgbClr val="0000FF"/>
                </a:solidFill>
              </a:rPr>
              <a:t>12.2</a:t>
            </a:r>
            <a:r>
              <a:rPr lang="ja-JP" altLang="en-US" sz="2400" dirty="0" smtClean="0">
                <a:solidFill>
                  <a:srgbClr val="0000FF"/>
                </a:solidFill>
              </a:rPr>
              <a:t>　</a:t>
            </a:r>
            <a:r>
              <a:rPr lang="en-US" altLang="ja-JP" sz="2400" dirty="0" smtClean="0">
                <a:solidFill>
                  <a:srgbClr val="0000FF"/>
                </a:solidFill>
              </a:rPr>
              <a:t>‥</a:t>
            </a:r>
            <a:r>
              <a:rPr lang="ja-JP" altLang="en-US" sz="2400" dirty="0" smtClean="0">
                <a:solidFill>
                  <a:srgbClr val="0000FF"/>
                </a:solidFill>
              </a:rPr>
              <a:t>すばる望遠鏡に合わせる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altLang="ja-JP" sz="2400" dirty="0" smtClean="0">
                <a:solidFill>
                  <a:srgbClr val="0000FF"/>
                </a:solidFill>
              </a:rPr>
              <a:t>	</a:t>
            </a:r>
            <a:r>
              <a:rPr lang="ja-JP" altLang="en-US" sz="2400" dirty="0" smtClean="0"/>
              <a:t>観測装置の相互運用の可能性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概念設計検討進行中（西村製作所）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架台形式と基本仕様、サイズ・重量、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駆動形式、鏡筒変形振動解析など</a:t>
            </a:r>
            <a:endParaRPr lang="en-US" altLang="ja-JP" sz="2400" dirty="0" smtClean="0"/>
          </a:p>
        </p:txBody>
      </p:sp>
      <p:pic>
        <p:nvPicPr>
          <p:cNvPr id="7" name="図 93" descr="TAO65_全体.JPG"/>
          <p:cNvPicPr>
            <a:picLocks noChangeAspect="1"/>
          </p:cNvPicPr>
          <p:nvPr/>
        </p:nvPicPr>
        <p:blipFill>
          <a:blip r:embed="rId3"/>
          <a:srcRect l="24707" t="14700" r="26596" b="13901"/>
          <a:stretch>
            <a:fillRect/>
          </a:stretch>
        </p:blipFill>
        <p:spPr bwMode="auto">
          <a:xfrm>
            <a:off x="8200732" y="60782"/>
            <a:ext cx="630000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10" name="図 9" descr="TAOmoun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613" y="4707467"/>
            <a:ext cx="2279800" cy="2150533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1" name="図 10" descr="TAOtrus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6976" y="2699327"/>
            <a:ext cx="1722437" cy="1968439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2" name="図 11" descr="trussvi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000" y="4667765"/>
            <a:ext cx="2668799" cy="18871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図 12" descr="trussbend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38698" y="4667766"/>
            <a:ext cx="2286000" cy="188714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テキスト ボックス 13"/>
          <p:cNvSpPr txBox="1"/>
          <p:nvPr/>
        </p:nvSpPr>
        <p:spPr>
          <a:xfrm>
            <a:off x="628420" y="4707467"/>
            <a:ext cx="1700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固有振動モード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138698" y="470746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FF00"/>
                </a:solidFill>
              </a:rPr>
              <a:t>変形解析</a:t>
            </a:r>
            <a:endParaRPr kumimoji="1" lang="ja-JP" altLang="en-US" dirty="0">
              <a:solidFill>
                <a:srgbClr val="FFFF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7554401" y="2329995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/>
              <a:t>鏡筒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7554401" y="470746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/>
              <a:t>架台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4500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/>
              <a:t>TAO</a:t>
            </a:r>
            <a:r>
              <a:rPr lang="ja-JP" altLang="en-US" sz="3600" b="1" dirty="0" smtClean="0"/>
              <a:t>望遠鏡　観測装置</a:t>
            </a:r>
            <a:endParaRPr kumimoji="1" lang="ja-JP" altLang="en-US" sz="3600" b="1" dirty="0"/>
          </a:p>
        </p:txBody>
      </p:sp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8000"/>
            <a:ext cx="8229600" cy="6167218"/>
          </a:xfrm>
        </p:spPr>
        <p:txBody>
          <a:bodyPr/>
          <a:lstStyle/>
          <a:p>
            <a:r>
              <a:rPr lang="ja-JP" altLang="en-US" sz="2800" dirty="0" smtClean="0">
                <a:solidFill>
                  <a:srgbClr val="0000FF"/>
                </a:solidFill>
              </a:rPr>
              <a:t>第一期観測装置（詳細は本原講演にて）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endParaRPr lang="en-US" altLang="ja-JP" sz="2800" dirty="0" smtClean="0"/>
          </a:p>
          <a:p>
            <a:pPr>
              <a:buNone/>
            </a:pPr>
            <a:endParaRPr lang="en-US" altLang="ja-JP" sz="2800" dirty="0" smtClean="0"/>
          </a:p>
          <a:p>
            <a:r>
              <a:rPr lang="ja-JP" altLang="en-US" sz="2800" dirty="0" smtClean="0">
                <a:solidFill>
                  <a:srgbClr val="0000FF"/>
                </a:solidFill>
              </a:rPr>
              <a:t>三鷹実験棟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pPr lvl="1"/>
            <a:r>
              <a:rPr lang="ja-JP" altLang="en-US" sz="2400" dirty="0" smtClean="0"/>
              <a:t>第一期観測装置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組立、試験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カセグレン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シミュレータ</a:t>
            </a:r>
            <a:endParaRPr lang="en-US" altLang="ja-JP" sz="2400" dirty="0" smtClean="0"/>
          </a:p>
        </p:txBody>
      </p:sp>
      <p:pic>
        <p:nvPicPr>
          <p:cNvPr id="7" name="図 93" descr="TAO65_全体.JPG"/>
          <p:cNvPicPr>
            <a:picLocks noChangeAspect="1"/>
          </p:cNvPicPr>
          <p:nvPr/>
        </p:nvPicPr>
        <p:blipFill>
          <a:blip r:embed="rId3"/>
          <a:srcRect l="24707" t="14700" r="26596" b="13901"/>
          <a:stretch>
            <a:fillRect/>
          </a:stretch>
        </p:blipFill>
        <p:spPr bwMode="auto">
          <a:xfrm>
            <a:off x="8200732" y="60782"/>
            <a:ext cx="630000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pic>
        <p:nvPicPr>
          <p:cNvPr id="8" name="Picture 2" descr="\\sanjo\Motohara\Presentations\110414florida-danwakai\SWIMS_20110303.png"/>
          <p:cNvPicPr>
            <a:picLocks noChangeAspect="1" noChangeArrowheads="1"/>
          </p:cNvPicPr>
          <p:nvPr/>
        </p:nvPicPr>
        <p:blipFill>
          <a:blip r:embed="rId4"/>
          <a:srcRect l="7729" t="16264" r="17735" b="7410"/>
          <a:stretch>
            <a:fillRect/>
          </a:stretch>
        </p:blipFill>
        <p:spPr bwMode="auto">
          <a:xfrm>
            <a:off x="307117" y="1420979"/>
            <a:ext cx="1695845" cy="194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C:\Users\miyata\Desktop\MIMIZUKU組立写真 (1)\mimizuku組立写真\dscn4555.jpg"/>
          <p:cNvPicPr>
            <a:picLocks noChangeAspect="1" noChangeArrowheads="1"/>
          </p:cNvPicPr>
          <p:nvPr/>
        </p:nvPicPr>
        <p:blipFill>
          <a:blip r:embed="rId5"/>
          <a:srcRect t="13390"/>
          <a:stretch>
            <a:fillRect/>
          </a:stretch>
        </p:blipFill>
        <p:spPr bwMode="auto">
          <a:xfrm>
            <a:off x="6613700" y="1420979"/>
            <a:ext cx="2231139" cy="2576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図 4" descr="SN3M0017.JPG"/>
          <p:cNvPicPr>
            <a:picLocks noChangeAspect="1"/>
          </p:cNvPicPr>
          <p:nvPr/>
        </p:nvPicPr>
        <p:blipFill>
          <a:blip r:embed="rId6"/>
          <a:srcRect l="13776" t="15350" r="31888" b="21651"/>
          <a:stretch>
            <a:fillRect/>
          </a:stretch>
        </p:blipFill>
        <p:spPr bwMode="auto">
          <a:xfrm>
            <a:off x="3469484" y="4537445"/>
            <a:ext cx="2669333" cy="232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図 11" descr="20110531_top_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278517" y="4537445"/>
            <a:ext cx="3055983" cy="2320555"/>
          </a:xfrm>
          <a:prstGeom prst="rect">
            <a:avLst/>
          </a:prstGeom>
          <a:effectLst>
            <a:outerShdw blurRad="50800" dist="101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図 12" descr="swim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2962" y="1420979"/>
            <a:ext cx="2226419" cy="2576541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/>
          <a:srcRect l="20496" t="9274" r="30499" b="6551"/>
          <a:stretch>
            <a:fillRect/>
          </a:stretch>
        </p:blipFill>
        <p:spPr bwMode="auto">
          <a:xfrm>
            <a:off x="4698031" y="1253158"/>
            <a:ext cx="1915669" cy="2113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テキスト ボックス 14"/>
          <p:cNvSpPr txBox="1"/>
          <p:nvPr/>
        </p:nvSpPr>
        <p:spPr>
          <a:xfrm>
            <a:off x="593650" y="3997520"/>
            <a:ext cx="3635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2400" dirty="0" smtClean="0">
                <a:solidFill>
                  <a:srgbClr val="FF0000"/>
                </a:solidFill>
              </a:rPr>
              <a:t>近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赤外線観測装置</a:t>
            </a:r>
            <a:r>
              <a:rPr lang="en-US" altLang="ja-JP" sz="2400" dirty="0" smtClean="0">
                <a:solidFill>
                  <a:srgbClr val="FF0000"/>
                </a:solidFill>
              </a:rPr>
              <a:t> </a:t>
            </a:r>
            <a:r>
              <a:rPr kumimoji="1" lang="en-US" altLang="ja-JP" sz="2400" dirty="0" smtClean="0">
                <a:solidFill>
                  <a:srgbClr val="FF0000"/>
                </a:solidFill>
              </a:rPr>
              <a:t>SWIMS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4698031" y="3997520"/>
            <a:ext cx="44002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400" dirty="0" smtClean="0">
                <a:solidFill>
                  <a:srgbClr val="FF0000"/>
                </a:solidFill>
              </a:rPr>
              <a:t>中間</a:t>
            </a:r>
            <a:r>
              <a:rPr kumimoji="1" lang="ja-JP" altLang="en-US" sz="2400" dirty="0" smtClean="0">
                <a:solidFill>
                  <a:srgbClr val="FF0000"/>
                </a:solidFill>
              </a:rPr>
              <a:t>赤外線観測装置</a:t>
            </a:r>
            <a:r>
              <a:rPr lang="en-US" altLang="ja-JP" sz="2400" dirty="0" smtClean="0">
                <a:solidFill>
                  <a:srgbClr val="FF0000"/>
                </a:solidFill>
              </a:rPr>
              <a:t> MIMIZUKU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cxnSp>
        <p:nvCxnSpPr>
          <p:cNvPr id="19" name="直線コネクタ 18"/>
          <p:cNvCxnSpPr/>
          <p:nvPr/>
        </p:nvCxnSpPr>
        <p:spPr>
          <a:xfrm rot="5400000" flipH="1" flipV="1">
            <a:off x="5509647" y="4683664"/>
            <a:ext cx="915088" cy="622651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/>
          <p:cNvCxnSpPr/>
          <p:nvPr/>
        </p:nvCxnSpPr>
        <p:spPr>
          <a:xfrm>
            <a:off x="5655866" y="6536267"/>
            <a:ext cx="622651" cy="321733"/>
          </a:xfrm>
          <a:prstGeom prst="line">
            <a:avLst/>
          </a:prstGeom>
          <a:ln w="50800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8067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/>
              <a:t>東京大学アタカマ天文台（</a:t>
            </a:r>
            <a:r>
              <a:rPr kumimoji="1" lang="en-US" altLang="ja-JP" sz="3600" b="1" dirty="0" smtClean="0"/>
              <a:t>TAO</a:t>
            </a:r>
            <a:r>
              <a:rPr kumimoji="1" lang="ja-JP" altLang="en-US" sz="3600" b="1" dirty="0" smtClean="0"/>
              <a:t>）計画概要</a:t>
            </a:r>
            <a:endParaRPr kumimoji="1" lang="ja-JP" altLang="en-US" sz="3600" b="1" dirty="0"/>
          </a:p>
        </p:txBody>
      </p:sp>
      <p:sp>
        <p:nvSpPr>
          <p:cNvPr id="19" name="コンテンツ プレースホルダ 27"/>
          <p:cNvSpPr txBox="1">
            <a:spLocks/>
          </p:cNvSpPr>
          <p:nvPr/>
        </p:nvSpPr>
        <p:spPr>
          <a:xfrm>
            <a:off x="468000" y="828000"/>
            <a:ext cx="8229600" cy="616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標高</a:t>
            </a:r>
            <a:r>
              <a:rPr kumimoji="1" lang="en-US" altLang="ja-JP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5,640m </a:t>
            </a:r>
            <a:r>
              <a:rPr kumimoji="1" lang="ja-JP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チャナントール山頂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ja-JP" altLang="en-US" sz="2400" dirty="0" smtClean="0">
                <a:solidFill>
                  <a:srgbClr val="FF0000"/>
                </a:solidFill>
              </a:rPr>
              <a:t>水蒸気量極少（</a:t>
            </a:r>
            <a:r>
              <a:rPr lang="en-US" altLang="ja-JP" sz="2400" dirty="0" smtClean="0">
                <a:solidFill>
                  <a:srgbClr val="FF0000"/>
                </a:solidFill>
              </a:rPr>
              <a:t>PWV=0.38mm @10%-ile</a:t>
            </a:r>
            <a:r>
              <a:rPr lang="ja-JP" altLang="en-US" sz="2400" dirty="0" smtClean="0">
                <a:solidFill>
                  <a:srgbClr val="FF0000"/>
                </a:solidFill>
              </a:rPr>
              <a:t>）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marL="742950" lvl="1" indent="-285750">
              <a:spcBef>
                <a:spcPct val="20000"/>
              </a:spcBef>
            </a:pPr>
            <a:r>
              <a:rPr lang="en-US" altLang="ja-JP" sz="2400" dirty="0" smtClean="0">
                <a:solidFill>
                  <a:srgbClr val="0000FF"/>
                </a:solidFill>
              </a:rPr>
              <a:t>	</a:t>
            </a:r>
            <a:r>
              <a:rPr lang="ja-JP" altLang="en-US" sz="2400" dirty="0" smtClean="0">
                <a:solidFill>
                  <a:srgbClr val="660066"/>
                </a:solidFill>
              </a:rPr>
              <a:t>近赤外線全域に渡って透過；新しい大気の窓（</a:t>
            </a:r>
            <a:r>
              <a:rPr lang="en-US" altLang="ja-JP" sz="2400" dirty="0" smtClean="0">
                <a:solidFill>
                  <a:srgbClr val="660066"/>
                </a:solidFill>
              </a:rPr>
              <a:t>20-38μm</a:t>
            </a:r>
            <a:r>
              <a:rPr lang="ja-JP" altLang="en-US" sz="2400" dirty="0" smtClean="0">
                <a:solidFill>
                  <a:srgbClr val="660066"/>
                </a:solidFill>
              </a:rPr>
              <a:t>）</a:t>
            </a:r>
            <a:endParaRPr lang="en-US" altLang="ja-JP" sz="2400" dirty="0" smtClean="0">
              <a:solidFill>
                <a:srgbClr val="660066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ja-JP" altLang="en-US" sz="2400" dirty="0" smtClean="0"/>
              <a:t>シーイング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FWHM</a:t>
            </a:r>
            <a:r>
              <a:rPr lang="en-US" altLang="ja-JP" sz="2400" baseline="-25000" dirty="0" err="1" smtClean="0"/>
              <a:t>med</a:t>
            </a:r>
            <a:r>
              <a:rPr lang="en-US" altLang="ja-JP" sz="2400" dirty="0" smtClean="0"/>
              <a:t>=0.69 </a:t>
            </a:r>
            <a:r>
              <a:rPr lang="en-US" altLang="ja-JP" sz="2400" dirty="0" err="1" smtClean="0"/>
              <a:t>arcsec</a:t>
            </a:r>
            <a:r>
              <a:rPr lang="ja-JP" altLang="en-US" sz="2400" dirty="0" smtClean="0"/>
              <a:t>、晴天率</a:t>
            </a:r>
            <a:r>
              <a:rPr lang="en-US" altLang="ja-JP" sz="2400" dirty="0" smtClean="0"/>
              <a:t>〜80%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800" noProof="0" dirty="0" smtClean="0">
                <a:solidFill>
                  <a:srgbClr val="0000FF"/>
                </a:solidFill>
              </a:rPr>
              <a:t>口径</a:t>
            </a:r>
            <a:r>
              <a:rPr lang="en-US" altLang="ja-JP" sz="2800" noProof="0" dirty="0" smtClean="0">
                <a:solidFill>
                  <a:srgbClr val="0000FF"/>
                </a:solidFill>
              </a:rPr>
              <a:t>6.5m </a:t>
            </a:r>
            <a:r>
              <a:rPr lang="ja-JP" altLang="en-US" sz="2800" noProof="0" dirty="0" smtClean="0">
                <a:solidFill>
                  <a:srgbClr val="0000FF"/>
                </a:solidFill>
              </a:rPr>
              <a:t>赤外最適化望遠鏡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ja-JP" altLang="en-US" sz="2400" noProof="0" dirty="0" smtClean="0"/>
              <a:t>大集光力、良好な観測条件　</a:t>
            </a:r>
            <a:r>
              <a:rPr lang="en-US" altLang="ja-JP" sz="2400" noProof="0" dirty="0" smtClean="0"/>
              <a:t>→</a:t>
            </a:r>
            <a:r>
              <a:rPr lang="ja-JP" altLang="en-US" sz="2400" dirty="0" smtClean="0"/>
              <a:t>高</a:t>
            </a:r>
            <a:r>
              <a:rPr lang="ja-JP" altLang="en-US" sz="2400" noProof="0" dirty="0" smtClean="0"/>
              <a:t>感度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</a:pP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Picture 14" descr="tra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000" y="3669232"/>
            <a:ext cx="6560610" cy="3188768"/>
          </a:xfrm>
          <a:prstGeom prst="rect">
            <a:avLst/>
          </a:prstGeom>
          <a:noFill/>
        </p:spPr>
      </p:pic>
      <p:sp>
        <p:nvSpPr>
          <p:cNvPr id="21" name="テキスト ボックス 20"/>
          <p:cNvSpPr txBox="1"/>
          <p:nvPr/>
        </p:nvSpPr>
        <p:spPr>
          <a:xfrm>
            <a:off x="7028610" y="3911599"/>
            <a:ext cx="211539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 smtClean="0"/>
              <a:t>赤外線大気透過率の比較</a:t>
            </a:r>
            <a:endParaRPr lang="en-US" altLang="ja-JP" sz="2000" dirty="0" smtClean="0"/>
          </a:p>
          <a:p>
            <a:endParaRPr lang="en-US" altLang="ja-JP" sz="2000" dirty="0" smtClean="0"/>
          </a:p>
          <a:p>
            <a:r>
              <a:rPr lang="en-US" altLang="ja-JP" sz="2000" dirty="0" smtClean="0">
                <a:solidFill>
                  <a:srgbClr val="0000FF"/>
                </a:solidFill>
              </a:rPr>
              <a:t>TAO</a:t>
            </a:r>
            <a:r>
              <a:rPr lang="ja-JP" altLang="en-US" sz="2000" dirty="0" smtClean="0">
                <a:solidFill>
                  <a:srgbClr val="0000FF"/>
                </a:solidFill>
              </a:rPr>
              <a:t>サイト</a:t>
            </a:r>
            <a:r>
              <a:rPr lang="en-US" altLang="ja-JP" sz="2000" dirty="0" smtClean="0">
                <a:solidFill>
                  <a:srgbClr val="0000FF"/>
                </a:solidFill>
              </a:rPr>
              <a:t>(5600m)</a:t>
            </a:r>
          </a:p>
          <a:p>
            <a:r>
              <a:rPr lang="en-US" altLang="ja-JP" sz="2000" dirty="0" smtClean="0">
                <a:solidFill>
                  <a:srgbClr val="FF0000"/>
                </a:solidFill>
              </a:rPr>
              <a:t>VLT </a:t>
            </a:r>
            <a:r>
              <a:rPr lang="ja-JP" altLang="en-US" sz="2000" dirty="0" smtClean="0">
                <a:solidFill>
                  <a:srgbClr val="FF0000"/>
                </a:solidFill>
              </a:rPr>
              <a:t>サイト</a:t>
            </a:r>
            <a:r>
              <a:rPr lang="en-US" altLang="ja-JP" sz="2000" dirty="0" smtClean="0">
                <a:solidFill>
                  <a:srgbClr val="FF0000"/>
                </a:solidFill>
              </a:rPr>
              <a:t>(2600m)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4673600" y="3822700"/>
            <a:ext cx="1733550" cy="2590800"/>
          </a:xfrm>
          <a:prstGeom prst="rect">
            <a:avLst/>
          </a:prstGeom>
          <a:gradFill>
            <a:gsLst>
              <a:gs pos="0">
                <a:srgbClr val="B400B4">
                  <a:alpha val="50000"/>
                </a:srgbClr>
              </a:gs>
              <a:gs pos="100000">
                <a:srgbClr val="ECFCFF">
                  <a:alpha val="10000"/>
                </a:srgbClr>
              </a:gs>
            </a:gsLst>
            <a:lin ang="16200000" scaled="0"/>
          </a:gradFill>
          <a:ln w="127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正方形/長方形 23"/>
          <p:cNvSpPr/>
          <p:nvPr/>
        </p:nvSpPr>
        <p:spPr>
          <a:xfrm>
            <a:off x="1460500" y="3822700"/>
            <a:ext cx="152400" cy="2590800"/>
          </a:xfrm>
          <a:prstGeom prst="rect">
            <a:avLst/>
          </a:prstGeom>
          <a:gradFill>
            <a:gsLst>
              <a:gs pos="0">
                <a:srgbClr val="B400B4">
                  <a:alpha val="50000"/>
                </a:srgbClr>
              </a:gs>
              <a:gs pos="100000">
                <a:srgbClr val="ECFCFF">
                  <a:alpha val="10000"/>
                </a:srgbClr>
              </a:gs>
            </a:gsLst>
            <a:lin ang="16200000" scaled="0"/>
          </a:gradFill>
          <a:ln w="127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正方形/長方形 24"/>
          <p:cNvSpPr/>
          <p:nvPr/>
        </p:nvSpPr>
        <p:spPr>
          <a:xfrm>
            <a:off x="1756833" y="3822700"/>
            <a:ext cx="249767" cy="2590800"/>
          </a:xfrm>
          <a:prstGeom prst="rect">
            <a:avLst/>
          </a:prstGeom>
          <a:gradFill>
            <a:gsLst>
              <a:gs pos="0">
                <a:srgbClr val="B400B4">
                  <a:alpha val="50000"/>
                </a:srgbClr>
              </a:gs>
              <a:gs pos="100000">
                <a:srgbClr val="ECFCFF">
                  <a:alpha val="10000"/>
                </a:srgbClr>
              </a:gs>
            </a:gsLst>
            <a:lin ang="16200000" scaled="0"/>
          </a:gradFill>
          <a:ln w="127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正方形/長方形 26"/>
          <p:cNvSpPr/>
          <p:nvPr/>
        </p:nvSpPr>
        <p:spPr>
          <a:xfrm>
            <a:off x="2241550" y="3822700"/>
            <a:ext cx="273050" cy="2590800"/>
          </a:xfrm>
          <a:prstGeom prst="rect">
            <a:avLst/>
          </a:prstGeom>
          <a:gradFill>
            <a:gsLst>
              <a:gs pos="0">
                <a:srgbClr val="B400B4">
                  <a:alpha val="50000"/>
                </a:srgbClr>
              </a:gs>
              <a:gs pos="100000">
                <a:srgbClr val="ECFCFF">
                  <a:alpha val="10000"/>
                </a:srgbClr>
              </a:gs>
            </a:gsLst>
            <a:lin ang="16200000" scaled="0"/>
          </a:gradFill>
          <a:ln w="127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3003550" y="3822700"/>
            <a:ext cx="323850" cy="2590800"/>
          </a:xfrm>
          <a:prstGeom prst="rect">
            <a:avLst/>
          </a:prstGeom>
          <a:gradFill>
            <a:gsLst>
              <a:gs pos="0">
                <a:srgbClr val="B400B4">
                  <a:alpha val="50000"/>
                </a:srgbClr>
              </a:gs>
              <a:gs pos="100000">
                <a:srgbClr val="ECFCFF">
                  <a:alpha val="10000"/>
                </a:srgbClr>
              </a:gs>
            </a:gsLst>
            <a:lin ang="16200000" scaled="0"/>
          </a:gradFill>
          <a:ln w="12700">
            <a:solidFill>
              <a:srgbClr val="6600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図 74" descr="光赤天連_中規模計画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1600" y="528905"/>
            <a:ext cx="8676000" cy="6130902"/>
          </a:xfrm>
          <a:prstGeom prst="rect">
            <a:avLst/>
          </a:prstGeom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5932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b="1" dirty="0" smtClean="0"/>
              <a:t>TAO</a:t>
            </a:r>
            <a:r>
              <a:rPr kumimoji="1" lang="ja-JP" altLang="en-US" sz="3600" b="1" dirty="0" smtClean="0"/>
              <a:t>計画</a:t>
            </a:r>
            <a:r>
              <a:rPr lang="ja-JP" altLang="en-US" sz="3600" b="1" dirty="0" smtClean="0"/>
              <a:t>と光赤天文将来計画</a:t>
            </a:r>
            <a:endParaRPr kumimoji="1" lang="ja-JP" altLang="en-US" sz="3600" b="1" dirty="0"/>
          </a:p>
        </p:txBody>
      </p:sp>
      <p:sp>
        <p:nvSpPr>
          <p:cNvPr id="19" name="コンテンツ プレースホルダ 27"/>
          <p:cNvSpPr txBox="1">
            <a:spLocks/>
          </p:cNvSpPr>
          <p:nvPr/>
        </p:nvSpPr>
        <p:spPr>
          <a:xfrm>
            <a:off x="468000" y="828000"/>
            <a:ext cx="8229600" cy="616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ja-JP" sz="2800" noProof="0" dirty="0" smtClean="0"/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ja-JP" sz="2400" dirty="0" smtClean="0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774311" y="6368534"/>
            <a:ext cx="76751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 smtClean="0"/>
              <a:t>山田光赤天連運営委員長作成　学術会議分科会講演資料より抜粋</a:t>
            </a:r>
            <a:endParaRPr kumimoji="1" lang="ja-JP" altLang="en-US" sz="2000" dirty="0"/>
          </a:p>
        </p:txBody>
      </p:sp>
      <p:sp>
        <p:nvSpPr>
          <p:cNvPr id="9" name="円/楕円 8"/>
          <p:cNvSpPr/>
          <p:nvPr/>
        </p:nvSpPr>
        <p:spPr>
          <a:xfrm>
            <a:off x="468000" y="2641599"/>
            <a:ext cx="7704667" cy="948267"/>
          </a:xfrm>
          <a:prstGeom prst="ellipse">
            <a:avLst/>
          </a:prstGeom>
          <a:noFill/>
          <a:ln w="63500">
            <a:solidFill>
              <a:srgbClr val="FF0000"/>
            </a:solidFill>
          </a:ln>
          <a:effectLst>
            <a:outerShdw blurRad="127000" dist="63500" dir="5400000" rotWithShape="0">
              <a:srgbClr val="FF6600">
                <a:alpha val="9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5424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/>
              <a:t>TAO</a:t>
            </a:r>
            <a:r>
              <a:rPr lang="ja-JP" altLang="en-US" sz="3600" b="1" dirty="0" smtClean="0"/>
              <a:t>望遠鏡　観測時間方針</a:t>
            </a:r>
            <a:endParaRPr kumimoji="1" lang="ja-JP" altLang="en-US" sz="3600" b="1" dirty="0"/>
          </a:p>
        </p:txBody>
      </p:sp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8000"/>
            <a:ext cx="8676000" cy="6167218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rgbClr val="008000"/>
                </a:solidFill>
              </a:rPr>
              <a:t>チリ枠</a:t>
            </a:r>
            <a:r>
              <a:rPr lang="en-US" altLang="ja-JP" sz="2800" dirty="0" smtClean="0">
                <a:solidFill>
                  <a:srgbClr val="008000"/>
                </a:solidFill>
              </a:rPr>
              <a:t>	10%</a:t>
            </a:r>
          </a:p>
          <a:p>
            <a:pPr lvl="1"/>
            <a:r>
              <a:rPr lang="ja-JP" altLang="en-US" sz="2400" dirty="0" smtClean="0"/>
              <a:t>学術協定に基づきチリ大学を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通して観測プログラムが採択</a:t>
            </a:r>
            <a:endParaRPr lang="en-US" altLang="ja-JP" sz="2400" dirty="0" smtClean="0"/>
          </a:p>
          <a:p>
            <a:r>
              <a:rPr lang="ja-JP" altLang="en-US" sz="2800" dirty="0" smtClean="0">
                <a:solidFill>
                  <a:srgbClr val="FF0000"/>
                </a:solidFill>
              </a:rPr>
              <a:t>全国共同利用枠　</a:t>
            </a:r>
            <a:r>
              <a:rPr lang="en-US" altLang="ja-JP" sz="2800" dirty="0" smtClean="0">
                <a:solidFill>
                  <a:srgbClr val="FF0000"/>
                </a:solidFill>
              </a:rPr>
              <a:t>40%</a:t>
            </a:r>
          </a:p>
          <a:p>
            <a:pPr lvl="1"/>
            <a:r>
              <a:rPr lang="ja-JP" altLang="en-US" sz="2400" dirty="0" smtClean="0"/>
              <a:t>大型望遠鏡の一般共同利用枠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の拡大、広い分野の研究を推進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プロポーザル制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>
                <a:solidFill>
                  <a:srgbClr val="660066"/>
                </a:solidFill>
              </a:rPr>
              <a:t>	</a:t>
            </a:r>
            <a:r>
              <a:rPr lang="ja-JP" altLang="en-US" sz="2400" dirty="0" smtClean="0">
                <a:solidFill>
                  <a:srgbClr val="660066"/>
                </a:solidFill>
              </a:rPr>
              <a:t>すばる</a:t>
            </a:r>
            <a:r>
              <a:rPr lang="en-US" altLang="ja-JP" sz="2400" dirty="0" smtClean="0">
                <a:solidFill>
                  <a:srgbClr val="660066"/>
                </a:solidFill>
              </a:rPr>
              <a:t> TAC </a:t>
            </a:r>
            <a:r>
              <a:rPr lang="ja-JP" altLang="en-US" sz="2400" dirty="0" smtClean="0">
                <a:solidFill>
                  <a:srgbClr val="660066"/>
                </a:solidFill>
              </a:rPr>
              <a:t>と連携</a:t>
            </a:r>
            <a:r>
              <a:rPr lang="en-US" altLang="ja-JP" sz="2400" dirty="0" smtClean="0">
                <a:solidFill>
                  <a:srgbClr val="660066"/>
                </a:solidFill>
              </a:rPr>
              <a:t>/</a:t>
            </a:r>
            <a:r>
              <a:rPr lang="ja-JP" altLang="en-US" sz="2400" dirty="0" smtClean="0">
                <a:solidFill>
                  <a:srgbClr val="660066"/>
                </a:solidFill>
              </a:rPr>
              <a:t>合同を希望</a:t>
            </a:r>
            <a:endParaRPr lang="en-US" altLang="ja-JP" sz="2400" dirty="0" smtClean="0">
              <a:solidFill>
                <a:srgbClr val="660066"/>
              </a:solidFill>
            </a:endParaRPr>
          </a:p>
          <a:p>
            <a:r>
              <a:rPr lang="ja-JP" altLang="en-US" sz="2800" dirty="0" smtClean="0">
                <a:solidFill>
                  <a:srgbClr val="0000FF"/>
                </a:solidFill>
              </a:rPr>
              <a:t>東京大学枠　</a:t>
            </a:r>
            <a:r>
              <a:rPr lang="en-US" altLang="ja-JP" sz="2800" dirty="0" smtClean="0">
                <a:solidFill>
                  <a:srgbClr val="0000FF"/>
                </a:solidFill>
              </a:rPr>
              <a:t>50%</a:t>
            </a:r>
          </a:p>
          <a:p>
            <a:pPr lvl="1"/>
            <a:r>
              <a:rPr lang="ja-JP" altLang="en-US" sz="2400" dirty="0" smtClean="0"/>
              <a:t>大型プロジェクト、モニター観測や</a:t>
            </a:r>
            <a:r>
              <a:rPr lang="en-US" altLang="ja-JP" sz="2400" dirty="0" err="1" smtClean="0"/>
              <a:t>ToO</a:t>
            </a:r>
            <a:r>
              <a:rPr lang="ja-JP" altLang="en-US" sz="2400" dirty="0" smtClean="0"/>
              <a:t>観測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柔軟な観測時間運用が必要なもの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萌芽的研究、若手育成プログラム（他大学学生も）</a:t>
            </a:r>
            <a:endParaRPr lang="en-US" altLang="ja-JP" sz="2400" dirty="0" smtClean="0"/>
          </a:p>
          <a:p>
            <a:pPr lvl="1"/>
            <a:r>
              <a:rPr lang="ja-JP" altLang="en-US" sz="2400" dirty="0" smtClean="0">
                <a:solidFill>
                  <a:srgbClr val="660066"/>
                </a:solidFill>
              </a:rPr>
              <a:t>全国他組織との共同研究を積極的に推進</a:t>
            </a:r>
            <a:endParaRPr lang="en-US" altLang="ja-JP" sz="2400" dirty="0" smtClean="0">
              <a:solidFill>
                <a:srgbClr val="660066"/>
              </a:solidFill>
            </a:endParaRPr>
          </a:p>
          <a:p>
            <a:endParaRPr lang="en-US" altLang="ja-JP" dirty="0" smtClean="0"/>
          </a:p>
        </p:txBody>
      </p:sp>
      <p:pic>
        <p:nvPicPr>
          <p:cNvPr id="7" name="図 93" descr="TAO65_全体.JPG"/>
          <p:cNvPicPr>
            <a:picLocks noChangeAspect="1"/>
          </p:cNvPicPr>
          <p:nvPr/>
        </p:nvPicPr>
        <p:blipFill>
          <a:blip r:embed="rId3"/>
          <a:srcRect l="24707" t="14700" r="26596" b="13901"/>
          <a:stretch>
            <a:fillRect/>
          </a:stretch>
        </p:blipFill>
        <p:spPr bwMode="auto">
          <a:xfrm>
            <a:off x="8200732" y="60782"/>
            <a:ext cx="630000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graphicFrame>
        <p:nvGraphicFramePr>
          <p:cNvPr id="8" name="グラフ 7"/>
          <p:cNvGraphicFramePr/>
          <p:nvPr/>
        </p:nvGraphicFramePr>
        <p:xfrm>
          <a:off x="5252802" y="333375"/>
          <a:ext cx="5465998" cy="4756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5820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smtClean="0"/>
              <a:t>TAO</a:t>
            </a:r>
            <a:r>
              <a:rPr lang="ja-JP" altLang="en-US" sz="3600" b="1" dirty="0" smtClean="0"/>
              <a:t>望遠鏡を活用するために</a:t>
            </a:r>
            <a:endParaRPr kumimoji="1" lang="ja-JP" altLang="en-US" sz="3600" b="1" dirty="0"/>
          </a:p>
        </p:txBody>
      </p:sp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7999"/>
            <a:ext cx="8676000" cy="7418533"/>
          </a:xfrm>
        </p:spPr>
        <p:txBody>
          <a:bodyPr>
            <a:normAutofit/>
          </a:bodyPr>
          <a:lstStyle/>
          <a:p>
            <a:r>
              <a:rPr lang="ja-JP" altLang="en-US" sz="2800" dirty="0" smtClean="0"/>
              <a:t>これまでの取組</a:t>
            </a:r>
            <a:endParaRPr lang="en-US" altLang="ja-JP" sz="2800" dirty="0" smtClean="0"/>
          </a:p>
          <a:p>
            <a:pPr lvl="1"/>
            <a:r>
              <a:rPr lang="ja-JP" altLang="en-US" sz="2400" dirty="0" smtClean="0">
                <a:solidFill>
                  <a:srgbClr val="FF0000"/>
                </a:solidFill>
              </a:rPr>
              <a:t>光赤天連総会、光赤天連シンポで進捗状況をほぼ毎回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altLang="ja-JP" sz="2400" dirty="0" smtClean="0">
                <a:solidFill>
                  <a:srgbClr val="FF0000"/>
                </a:solidFill>
              </a:rPr>
              <a:t>	</a:t>
            </a:r>
            <a:r>
              <a:rPr lang="ja-JP" altLang="en-US" sz="2400" dirty="0" smtClean="0">
                <a:solidFill>
                  <a:srgbClr val="FF0000"/>
                </a:solidFill>
              </a:rPr>
              <a:t>報告、日本天文学会などでも報告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sz="2400" dirty="0" smtClean="0">
                <a:solidFill>
                  <a:srgbClr val="0000FF"/>
                </a:solidFill>
              </a:rPr>
              <a:t>望遠鏡時間の使い方の方針に関して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altLang="ja-JP" sz="2400" dirty="0" smtClean="0"/>
              <a:t>	2005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2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23</a:t>
            </a:r>
            <a:r>
              <a:rPr lang="ja-JP" altLang="en-US" sz="2400" dirty="0" smtClean="0"/>
              <a:t>日　すばるユーザーズミーティング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2008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5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31</a:t>
            </a:r>
            <a:r>
              <a:rPr lang="ja-JP" altLang="en-US" sz="2400" dirty="0" smtClean="0"/>
              <a:t>日</a:t>
            </a:r>
            <a:r>
              <a:rPr lang="en-US" altLang="ja-JP" sz="2400" dirty="0" smtClean="0"/>
              <a:t>	</a:t>
            </a:r>
            <a:r>
              <a:rPr lang="ja-JP" altLang="en-US" sz="2400" dirty="0" smtClean="0"/>
              <a:t>　第２回日本学術会議シンポジウム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2009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9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15</a:t>
            </a:r>
            <a:r>
              <a:rPr lang="ja-JP" altLang="en-US" sz="2400" dirty="0" smtClean="0"/>
              <a:t>日　日本天文学会秋季年会</a:t>
            </a:r>
            <a:endParaRPr lang="en-US" altLang="ja-JP" sz="2400" dirty="0" smtClean="0"/>
          </a:p>
          <a:p>
            <a:pPr lvl="1"/>
            <a:r>
              <a:rPr lang="en-US" altLang="ja-JP" sz="2400" dirty="0" smtClean="0">
                <a:solidFill>
                  <a:srgbClr val="0000FF"/>
                </a:solidFill>
              </a:rPr>
              <a:t>TAO </a:t>
            </a:r>
            <a:r>
              <a:rPr lang="ja-JP" altLang="en-US" sz="2400" dirty="0" smtClean="0">
                <a:solidFill>
                  <a:srgbClr val="0000FF"/>
                </a:solidFill>
              </a:rPr>
              <a:t>装置ワークショップ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pPr lvl="1">
              <a:buNone/>
            </a:pPr>
            <a:r>
              <a:rPr lang="en-US" altLang="ja-JP" sz="2400" dirty="0" smtClean="0">
                <a:solidFill>
                  <a:srgbClr val="FF0000"/>
                </a:solidFill>
              </a:rPr>
              <a:t>	</a:t>
            </a:r>
            <a:r>
              <a:rPr lang="en-US" altLang="ja-JP" sz="2400" dirty="0" smtClean="0"/>
              <a:t>2009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9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11</a:t>
            </a:r>
            <a:r>
              <a:rPr lang="ja-JP" altLang="en-US" sz="2400" dirty="0" smtClean="0"/>
              <a:t>日　</a:t>
            </a:r>
            <a:r>
              <a:rPr lang="en-US" altLang="ja-JP" sz="2400" dirty="0" smtClean="0"/>
              <a:t>TAO</a:t>
            </a:r>
            <a:r>
              <a:rPr lang="ja-JP" altLang="en-US" sz="2400" dirty="0" smtClean="0"/>
              <a:t>近赤外線装置ワークショップ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2009</a:t>
            </a:r>
            <a:r>
              <a:rPr lang="ja-JP" altLang="en-US" sz="2400" dirty="0" smtClean="0"/>
              <a:t>年</a:t>
            </a:r>
            <a:r>
              <a:rPr lang="en-US" altLang="ja-JP" sz="2400" dirty="0" smtClean="0"/>
              <a:t>7</a:t>
            </a:r>
            <a:r>
              <a:rPr lang="ja-JP" altLang="en-US" sz="2400" dirty="0" smtClean="0"/>
              <a:t>月</a:t>
            </a:r>
            <a:r>
              <a:rPr lang="en-US" altLang="ja-JP" sz="2400" dirty="0" smtClean="0"/>
              <a:t>24</a:t>
            </a:r>
            <a:r>
              <a:rPr lang="ja-JP" altLang="en-US" sz="2400" dirty="0" smtClean="0"/>
              <a:t>日　</a:t>
            </a:r>
            <a:r>
              <a:rPr lang="en-US" altLang="ja-JP" sz="2400" dirty="0" smtClean="0"/>
              <a:t>TAO</a:t>
            </a:r>
            <a:r>
              <a:rPr lang="ja-JP" altLang="en-US" sz="2400" dirty="0" smtClean="0"/>
              <a:t>中間赤外線装置ワークショップ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研究課題や必要な観測能力を幅広く議論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装置仕様やプロジェクトブック改訂に反映</a:t>
            </a:r>
            <a:endParaRPr lang="en-US" altLang="ja-JP" sz="2400" dirty="0" smtClean="0"/>
          </a:p>
          <a:p>
            <a:pPr>
              <a:buNone/>
            </a:pPr>
            <a:r>
              <a:rPr lang="en-US" altLang="ja-JP" sz="2800" dirty="0" smtClean="0">
                <a:solidFill>
                  <a:srgbClr val="660066"/>
                </a:solidFill>
              </a:rPr>
              <a:t>★TAO</a:t>
            </a:r>
            <a:r>
              <a:rPr lang="ja-JP" altLang="en-US" sz="2800" dirty="0" smtClean="0">
                <a:solidFill>
                  <a:srgbClr val="660066"/>
                </a:solidFill>
              </a:rPr>
              <a:t>の「望遠鏡時間の使い方」の</a:t>
            </a:r>
            <a:r>
              <a:rPr lang="ja-JP" altLang="en-US" sz="2800" smtClean="0">
                <a:solidFill>
                  <a:srgbClr val="660066"/>
                </a:solidFill>
              </a:rPr>
              <a:t>議論をお願いします</a:t>
            </a:r>
            <a:endParaRPr lang="en-US" altLang="ja-JP" sz="2800" dirty="0" smtClean="0">
              <a:solidFill>
                <a:srgbClr val="660066"/>
              </a:solidFill>
            </a:endParaRPr>
          </a:p>
        </p:txBody>
      </p:sp>
      <p:pic>
        <p:nvPicPr>
          <p:cNvPr id="7" name="図 93" descr="TAO65_全体.JPG"/>
          <p:cNvPicPr>
            <a:picLocks noChangeAspect="1"/>
          </p:cNvPicPr>
          <p:nvPr/>
        </p:nvPicPr>
        <p:blipFill>
          <a:blip r:embed="rId3"/>
          <a:srcRect l="24707" t="14700" r="26596" b="13901"/>
          <a:stretch>
            <a:fillRect/>
          </a:stretch>
        </p:blipFill>
        <p:spPr bwMode="auto">
          <a:xfrm>
            <a:off x="8200732" y="60782"/>
            <a:ext cx="630000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grpSp>
        <p:nvGrpSpPr>
          <p:cNvPr id="12" name="図形グループ 11"/>
          <p:cNvGrpSpPr/>
          <p:nvPr/>
        </p:nvGrpSpPr>
        <p:grpSpPr>
          <a:xfrm>
            <a:off x="5046134" y="2997199"/>
            <a:ext cx="3253486" cy="3103473"/>
            <a:chOff x="6235026" y="4213880"/>
            <a:chExt cx="2064593" cy="2109005"/>
          </a:xfrm>
        </p:grpSpPr>
        <p:pic>
          <p:nvPicPr>
            <p:cNvPr id="100" name="図 99" descr="tao_mir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35026" y="4213880"/>
              <a:ext cx="2064593" cy="2109005"/>
            </a:xfrm>
            <a:prstGeom prst="rect">
              <a:avLst/>
            </a:prstGeom>
          </p:spPr>
        </p:pic>
        <p:pic>
          <p:nvPicPr>
            <p:cNvPr id="10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02644" y="5563861"/>
              <a:ext cx="879834" cy="415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5" name="図 104" descr="tao_ni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3954" y="2791921"/>
            <a:ext cx="3586313" cy="3308752"/>
          </a:xfrm>
          <a:prstGeom prst="rect">
            <a:avLst/>
          </a:prstGeom>
        </p:spPr>
      </p:pic>
      <p:sp>
        <p:nvSpPr>
          <p:cNvPr id="109" name="テキスト ボックス 108"/>
          <p:cNvSpPr txBox="1"/>
          <p:nvPr/>
        </p:nvSpPr>
        <p:spPr>
          <a:xfrm>
            <a:off x="969964" y="6100674"/>
            <a:ext cx="3280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FF0000"/>
                </a:solidFill>
              </a:rPr>
              <a:t>近赤外線・可視大規模サーベイ観測　領域と深さ</a:t>
            </a:r>
            <a:endParaRPr kumimoji="1" lang="ja-JP" altLang="en-US" sz="2000" dirty="0">
              <a:solidFill>
                <a:srgbClr val="FF0000"/>
              </a:solidFill>
            </a:endParaRPr>
          </a:p>
        </p:txBody>
      </p:sp>
      <p:sp>
        <p:nvSpPr>
          <p:cNvPr id="110" name="テキスト ボックス 109"/>
          <p:cNvSpPr txBox="1"/>
          <p:nvPr/>
        </p:nvSpPr>
        <p:spPr>
          <a:xfrm>
            <a:off x="5611284" y="6100673"/>
            <a:ext cx="26883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 dirty="0" smtClean="0">
                <a:solidFill>
                  <a:srgbClr val="800000"/>
                </a:solidFill>
              </a:rPr>
              <a:t>中間赤外線観測での</a:t>
            </a:r>
            <a:endParaRPr kumimoji="1" lang="en-US" altLang="ja-JP" sz="2000" dirty="0" smtClean="0">
              <a:solidFill>
                <a:srgbClr val="800000"/>
              </a:solidFill>
            </a:endParaRPr>
          </a:p>
          <a:p>
            <a:r>
              <a:rPr lang="ja-JP" altLang="en-US" sz="2000" dirty="0" smtClean="0">
                <a:solidFill>
                  <a:srgbClr val="800000"/>
                </a:solidFill>
              </a:rPr>
              <a:t>空間分解能と波長</a:t>
            </a:r>
            <a:endParaRPr kumimoji="1" lang="ja-JP" altLang="en-US" sz="2000" dirty="0">
              <a:solidFill>
                <a:srgbClr val="800000"/>
              </a:solidFill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55040" y="44450"/>
            <a:ext cx="8067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/>
              <a:t>東京大学アタカマ天文台（</a:t>
            </a:r>
            <a:r>
              <a:rPr kumimoji="1" lang="en-US" altLang="ja-JP" sz="3600" b="1" dirty="0" smtClean="0"/>
              <a:t>TAO</a:t>
            </a:r>
            <a:r>
              <a:rPr kumimoji="1" lang="ja-JP" altLang="en-US" sz="3600" b="1" dirty="0" smtClean="0"/>
              <a:t>）計画概要</a:t>
            </a:r>
            <a:endParaRPr kumimoji="1" lang="ja-JP" altLang="en-US" sz="3600" b="1" dirty="0"/>
          </a:p>
        </p:txBody>
      </p:sp>
      <p:sp>
        <p:nvSpPr>
          <p:cNvPr id="19" name="コンテンツ プレースホルダ 27"/>
          <p:cNvSpPr txBox="1">
            <a:spLocks/>
          </p:cNvSpPr>
          <p:nvPr/>
        </p:nvSpPr>
        <p:spPr>
          <a:xfrm>
            <a:off x="468000" y="828000"/>
            <a:ext cx="8229600" cy="616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800" noProof="0" dirty="0" smtClean="0">
                <a:solidFill>
                  <a:srgbClr val="0000FF"/>
                </a:solidFill>
              </a:rPr>
              <a:t>天文学の最先端課題の追求</a:t>
            </a:r>
            <a:endParaRPr kumimoji="1" lang="en-US" altLang="ja-JP" sz="2800" b="0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ja-JP" altLang="en-US" sz="2400" dirty="0" smtClean="0">
                <a:solidFill>
                  <a:srgbClr val="FF0000"/>
                </a:solidFill>
              </a:rPr>
              <a:t>銀河の誕生と進化</a:t>
            </a:r>
            <a:r>
              <a:rPr lang="ja-JP" altLang="en-US" sz="2400" dirty="0" smtClean="0"/>
              <a:t>（近赤外線大規模サーベイ）</a:t>
            </a:r>
            <a:endParaRPr lang="en-US" altLang="ja-JP" sz="24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ja-JP" altLang="en-US" sz="2400" dirty="0" smtClean="0">
                <a:solidFill>
                  <a:srgbClr val="800000"/>
                </a:solidFill>
              </a:rPr>
              <a:t>惑星系形成</a:t>
            </a:r>
            <a:r>
              <a:rPr lang="ja-JP" altLang="en-US" sz="2400" dirty="0" smtClean="0"/>
              <a:t>（高空間分解能中間赤外線観測）</a:t>
            </a:r>
            <a:endParaRPr lang="en-US" altLang="ja-JP" sz="24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kumimoji="1" lang="ja-JP" alt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そのほか幅広い研究課題に対応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8067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 smtClean="0"/>
              <a:t>東京大学アタカマ天文台（</a:t>
            </a:r>
            <a:r>
              <a:rPr kumimoji="1" lang="en-US" altLang="ja-JP" sz="3600" b="1" dirty="0" smtClean="0"/>
              <a:t>TAO</a:t>
            </a:r>
            <a:r>
              <a:rPr kumimoji="1" lang="ja-JP" altLang="en-US" sz="3600" b="1" dirty="0" smtClean="0"/>
              <a:t>）計画概要</a:t>
            </a:r>
            <a:endParaRPr kumimoji="1" lang="ja-JP" altLang="en-US" sz="3600" b="1" dirty="0"/>
          </a:p>
        </p:txBody>
      </p:sp>
      <p:sp>
        <p:nvSpPr>
          <p:cNvPr id="19" name="コンテンツ プレースホルダ 27"/>
          <p:cNvSpPr txBox="1">
            <a:spLocks/>
          </p:cNvSpPr>
          <p:nvPr/>
        </p:nvSpPr>
        <p:spPr>
          <a:xfrm>
            <a:off x="468000" y="828000"/>
            <a:ext cx="8229600" cy="616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800" noProof="0" dirty="0" smtClean="0">
                <a:solidFill>
                  <a:srgbClr val="0000FF"/>
                </a:solidFill>
              </a:rPr>
              <a:t>大学望遠鏡</a:t>
            </a:r>
            <a:endParaRPr lang="en-US" altLang="ja-JP" sz="2800" noProof="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ja-JP" altLang="en-US" sz="2400" dirty="0" smtClean="0">
                <a:solidFill>
                  <a:srgbClr val="FF0000"/>
                </a:solidFill>
              </a:rPr>
              <a:t>学生教育、次世代研究者の育成</a:t>
            </a:r>
            <a:r>
              <a:rPr lang="ja-JP" altLang="en-US" sz="2400" dirty="0" smtClean="0"/>
              <a:t>（装置開発、観測）</a:t>
            </a:r>
            <a:endParaRPr lang="en-US" altLang="ja-JP" sz="24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ja-JP" altLang="en-US" sz="2400" dirty="0" smtClean="0"/>
              <a:t>萌芽的研究にも積極的に対応</a:t>
            </a:r>
            <a:endParaRPr kumimoji="1" lang="en-US" altLang="ja-JP" sz="2800" b="0" i="0" u="none" strike="noStrike" kern="1200" cap="none" spc="0" normalizeH="0" baseline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ja-JP" altLang="en-US" sz="2800" noProof="0" dirty="0" smtClean="0">
                <a:solidFill>
                  <a:srgbClr val="0000FF"/>
                </a:solidFill>
              </a:rPr>
              <a:t>共同利用、共同研究</a:t>
            </a:r>
            <a:endParaRPr lang="en-US" altLang="ja-JP" sz="2800" noProof="0" dirty="0" smtClean="0">
              <a:solidFill>
                <a:srgbClr val="0000FF"/>
              </a:solidFill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ja-JP" altLang="en-US" sz="2400" dirty="0" smtClean="0">
                <a:solidFill>
                  <a:srgbClr val="FF0000"/>
                </a:solidFill>
              </a:rPr>
              <a:t>観測時間の</a:t>
            </a:r>
            <a:r>
              <a:rPr lang="en-US" altLang="ja-JP" sz="2400" dirty="0" smtClean="0">
                <a:solidFill>
                  <a:srgbClr val="FF0000"/>
                </a:solidFill>
              </a:rPr>
              <a:t>40%</a:t>
            </a:r>
            <a:r>
              <a:rPr lang="ja-JP" altLang="en-US" sz="2400" dirty="0" smtClean="0">
                <a:solidFill>
                  <a:srgbClr val="FF0000"/>
                </a:solidFill>
              </a:rPr>
              <a:t>を全国共同利用</a:t>
            </a:r>
            <a:r>
              <a:rPr lang="ja-JP" altLang="en-US" sz="2400" dirty="0" smtClean="0"/>
              <a:t>（プロポーザル制）</a:t>
            </a:r>
            <a:endParaRPr lang="en-US" altLang="ja-JP" sz="240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ja-JP" altLang="en-US" sz="2400" noProof="0" dirty="0" smtClean="0"/>
              <a:t>東京大学枠（</a:t>
            </a:r>
            <a:r>
              <a:rPr lang="en-US" altLang="ja-JP" sz="2400" noProof="0" dirty="0" smtClean="0"/>
              <a:t>50%</a:t>
            </a:r>
            <a:r>
              <a:rPr lang="ja-JP" altLang="en-US" sz="2400" noProof="0" dirty="0" smtClean="0"/>
              <a:t>）　共同研究を積極的に受け入れ</a:t>
            </a:r>
            <a:endParaRPr lang="en-US" altLang="ja-JP" sz="2400" noProof="0" dirty="0" smtClean="0"/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kumimoji="1" lang="en-US" altLang="ja-JP" sz="2400" b="0" i="0" u="none" strike="noStrike" kern="1200" cap="none" spc="0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ALMA</a:t>
            </a:r>
            <a:r>
              <a:rPr kumimoji="1" lang="ja-JP" alt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、</a:t>
            </a:r>
            <a:r>
              <a:rPr kumimoji="1" lang="en-US" altLang="ja-JP" sz="2400" b="0" i="0" u="none" strike="noStrike" kern="1200" cap="none" spc="0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TMT</a:t>
            </a:r>
            <a:r>
              <a:rPr kumimoji="1" lang="ja-JP" alt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時代の日本の光赤天文の研究基盤と</a:t>
            </a:r>
            <a:endParaRPr kumimoji="1" lang="en-US" altLang="ja-JP" sz="2400" b="0" i="0" u="none" strike="noStrike" kern="1200" cap="none" spc="0" normalizeH="0" baseline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742950" lvl="1" indent="-285750">
              <a:spcBef>
                <a:spcPct val="20000"/>
              </a:spcBef>
              <a:buFont typeface="Arial"/>
              <a:buChar char="–"/>
            </a:pPr>
            <a:r>
              <a:rPr lang="ja-JP" altLang="ja-JP" sz="2400" dirty="0" smtClean="0">
                <a:solidFill>
                  <a:srgbClr val="660066"/>
                </a:solidFill>
              </a:rPr>
              <a:t>　</a:t>
            </a:r>
            <a:r>
              <a:rPr lang="ja-JP" altLang="en-US" sz="2400" dirty="0" smtClean="0">
                <a:solidFill>
                  <a:srgbClr val="660066"/>
                </a:solidFill>
              </a:rPr>
              <a:t>　　　　　　　　　　　　　　　国際</a:t>
            </a:r>
            <a:r>
              <a:rPr kumimoji="1" lang="ja-JP" altLang="en-US" sz="2400" b="0" i="0" u="none" strike="noStrike" kern="1200" cap="none" spc="0" normalizeH="0" baseline="0" dirty="0" smtClean="0">
                <a:ln>
                  <a:noFill/>
                </a:ln>
                <a:solidFill>
                  <a:srgbClr val="660066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競争力の強化</a:t>
            </a:r>
            <a:endParaRPr kumimoji="1" lang="en-US" altLang="ja-JP" sz="2400" b="0" i="0" u="none" strike="noStrike" kern="1200" cap="none" spc="0" normalizeH="0" baseline="0" noProof="0" dirty="0" smtClean="0">
              <a:ln>
                <a:noFill/>
              </a:ln>
              <a:solidFill>
                <a:srgbClr val="660066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1484313" y="4097867"/>
            <a:ext cx="6491287" cy="2735960"/>
          </a:xfrm>
          <a:prstGeom prst="line">
            <a:avLst/>
          </a:prstGeom>
          <a:noFill/>
          <a:ln w="63500">
            <a:solidFill>
              <a:srgbClr val="969696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771526" y="6351693"/>
            <a:ext cx="576262" cy="312737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kumimoji="0" lang="ja-JP" altLang="en-US" dirty="0">
                <a:latin typeface="ＭＳ Ｐゴシック" charset="-128"/>
                <a:sym typeface="ヒラギノ角ゴ Pro W6" charset="-128"/>
              </a:rPr>
              <a:t>北天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7687469" y="4443949"/>
            <a:ext cx="576262" cy="312737"/>
          </a:xfrm>
          <a:prstGeom prst="rect">
            <a:avLst/>
          </a:prstGeom>
          <a:noFill/>
          <a:ln w="38100">
            <a:solidFill>
              <a:srgbClr val="808080"/>
            </a:solidFill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kumimoji="0" lang="ja-JP" altLang="en-US" dirty="0">
                <a:latin typeface="ＭＳ Ｐゴシック" charset="-128"/>
                <a:sym typeface="ヒラギノ角ゴ Pro W6" charset="-128"/>
              </a:rPr>
              <a:t>南天</a:t>
            </a:r>
          </a:p>
        </p:txBody>
      </p:sp>
      <p:sp>
        <p:nvSpPr>
          <p:cNvPr id="18" name="Rectangle 8"/>
          <p:cNvSpPr>
            <a:spLocks noChangeArrowheads="1"/>
          </p:cNvSpPr>
          <p:nvPr/>
        </p:nvSpPr>
        <p:spPr bwMode="auto">
          <a:xfrm>
            <a:off x="6833112" y="5365689"/>
            <a:ext cx="2310888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kumimoji="0" lang="ja-JP" altLang="en-US" sz="1400" b="1" dirty="0">
                <a:latin typeface="ＭＳ Ｐゴシック" charset="-128"/>
                <a:sym typeface="ヒラギノ角ゴ Pro W6" charset="-128"/>
              </a:rPr>
              <a:t>国立天文台</a:t>
            </a:r>
            <a:r>
              <a:rPr kumimoji="0" lang="ja-JP" altLang="en-US" sz="1400" b="1" dirty="0" smtClean="0">
                <a:latin typeface="ＭＳ Ｐゴシック" charset="-128"/>
                <a:sym typeface="ヒラギノ角ゴ Pro W6" charset="-128"/>
              </a:rPr>
              <a:t>（国際共同</a:t>
            </a:r>
            <a:r>
              <a:rPr kumimoji="0" lang="ja-JP" altLang="en-US" sz="1400" b="1" dirty="0">
                <a:latin typeface="ＭＳ Ｐゴシック" charset="-128"/>
                <a:sym typeface="ヒラギノ角ゴ Pro W6" charset="-128"/>
              </a:rPr>
              <a:t>）</a:t>
            </a:r>
            <a:r>
              <a:rPr kumimoji="0" lang="en-US" altLang="ja-JP" sz="1400" b="1" dirty="0">
                <a:latin typeface="ＭＳ Ｐゴシック" charset="-128"/>
                <a:sym typeface="ヒラギノ角ゴ Pro W6" charset="-128"/>
              </a:rPr>
              <a:t>ALMA</a:t>
            </a:r>
          </a:p>
        </p:txBody>
      </p:sp>
      <p:pic>
        <p:nvPicPr>
          <p:cNvPr id="22" name="Picture 11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126" y="4097867"/>
            <a:ext cx="1320800" cy="164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2"/>
          <p:cNvSpPr>
            <a:spLocks noChangeArrowheads="1"/>
          </p:cNvSpPr>
          <p:nvPr/>
        </p:nvSpPr>
        <p:spPr bwMode="auto">
          <a:xfrm>
            <a:off x="111126" y="5796396"/>
            <a:ext cx="110543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kumimoji="0" lang="ja-JP" altLang="en-US" sz="1400" b="1" dirty="0">
                <a:latin typeface="ＭＳ Ｐゴシック" charset="-128"/>
                <a:sym typeface="ヒラギノ角ゴ Pro W6" charset="-128"/>
              </a:rPr>
              <a:t>国立天</a:t>
            </a:r>
            <a:r>
              <a:rPr kumimoji="0" lang="ja-JP" altLang="en-US" sz="1400" b="1" dirty="0" smtClean="0">
                <a:latin typeface="ＭＳ Ｐゴシック" charset="-128"/>
                <a:sym typeface="ヒラギノ角ゴ Pro W6" charset="-128"/>
              </a:rPr>
              <a:t>文台</a:t>
            </a:r>
            <a:endParaRPr kumimoji="0" lang="en-US" altLang="ja-JP" sz="1400" b="1" dirty="0" smtClean="0">
              <a:latin typeface="ＭＳ Ｐゴシック" charset="-128"/>
              <a:sym typeface="ヒラギノ角ゴ Pro W6" charset="-128"/>
            </a:endParaRPr>
          </a:p>
          <a:p>
            <a:pPr marL="39688"/>
            <a:r>
              <a:rPr kumimoji="0" lang="ja-JP" altLang="en-US" sz="1400" b="1" dirty="0" smtClean="0">
                <a:latin typeface="ＭＳ Ｐゴシック" charset="-128"/>
                <a:sym typeface="ヒラギノ角ゴ Pro W6" charset="-128"/>
              </a:rPr>
              <a:t>すばる</a:t>
            </a:r>
            <a:r>
              <a:rPr kumimoji="0" lang="ja-JP" altLang="en-US" sz="1400" b="1" dirty="0">
                <a:latin typeface="ＭＳ Ｐゴシック" charset="-128"/>
                <a:sym typeface="ヒラギノ角ゴ Pro W6" charset="-128"/>
              </a:rPr>
              <a:t>望遠鏡</a:t>
            </a:r>
            <a:endParaRPr kumimoji="0" lang="ja-JP" altLang="en-US" sz="1400" dirty="0">
              <a:latin typeface="ＭＳ Ｐゴシック" charset="-128"/>
              <a:sym typeface="ヒラギノ角ゴ Pro W6" charset="-128"/>
            </a:endParaRPr>
          </a:p>
        </p:txBody>
      </p:sp>
      <p:pic>
        <p:nvPicPr>
          <p:cNvPr id="25" name="Picture 14"/>
          <p:cNvPicPr>
            <a:picLocks noChangeArrowheads="1"/>
          </p:cNvPicPr>
          <p:nvPr/>
        </p:nvPicPr>
        <p:blipFill>
          <a:blip r:embed="rId4"/>
          <a:srcRect t="11565" r="25296" b="9518"/>
          <a:stretch>
            <a:fillRect/>
          </a:stretch>
        </p:blipFill>
        <p:spPr bwMode="auto">
          <a:xfrm>
            <a:off x="6793080" y="5609865"/>
            <a:ext cx="2700337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" name="Group 22"/>
          <p:cNvGrpSpPr>
            <a:grpSpLocks/>
          </p:cNvGrpSpPr>
          <p:nvPr/>
        </p:nvGrpSpPr>
        <p:grpSpPr bwMode="auto">
          <a:xfrm rot="20292634">
            <a:off x="3766276" y="4692318"/>
            <a:ext cx="1450974" cy="1539874"/>
            <a:chOff x="2102" y="1995"/>
            <a:chExt cx="914" cy="970"/>
          </a:xfrm>
        </p:grpSpPr>
        <p:grpSp>
          <p:nvGrpSpPr>
            <p:cNvPr id="44" name="Group 23"/>
            <p:cNvGrpSpPr>
              <a:grpSpLocks/>
            </p:cNvGrpSpPr>
            <p:nvPr/>
          </p:nvGrpSpPr>
          <p:grpSpPr bwMode="auto">
            <a:xfrm>
              <a:off x="2102" y="1995"/>
              <a:ext cx="914" cy="953"/>
              <a:chOff x="2102" y="1995"/>
              <a:chExt cx="914" cy="953"/>
            </a:xfrm>
          </p:grpSpPr>
          <p:sp>
            <p:nvSpPr>
              <p:cNvPr id="51" name="Oval 24"/>
              <p:cNvSpPr>
                <a:spLocks noChangeArrowheads="1"/>
              </p:cNvSpPr>
              <p:nvPr/>
            </p:nvSpPr>
            <p:spPr bwMode="auto">
              <a:xfrm>
                <a:off x="2102" y="1995"/>
                <a:ext cx="907" cy="953"/>
              </a:xfrm>
              <a:prstGeom prst="ellipse">
                <a:avLst/>
              </a:prstGeom>
              <a:gradFill rotWithShape="0">
                <a:gsLst>
                  <a:gs pos="0">
                    <a:srgbClr val="0D1E81"/>
                  </a:gs>
                  <a:gs pos="100000">
                    <a:srgbClr val="1057FF"/>
                  </a:gs>
                </a:gsLst>
                <a:lin ang="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  <p:sp>
            <p:nvSpPr>
              <p:cNvPr id="52" name="AutoShape 25"/>
              <p:cNvSpPr>
                <a:spLocks noChangeArrowheads="1"/>
              </p:cNvSpPr>
              <p:nvPr/>
            </p:nvSpPr>
            <p:spPr bwMode="auto">
              <a:xfrm>
                <a:off x="2109" y="2449"/>
                <a:ext cx="907" cy="9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14453"/>
                    </a:moveTo>
                    <a:cubicBezTo>
                      <a:pt x="1254" y="11912"/>
                      <a:pt x="2523" y="9529"/>
                      <a:pt x="4317" y="7147"/>
                    </a:cubicBezTo>
                    <a:cubicBezTo>
                      <a:pt x="6110" y="4765"/>
                      <a:pt x="8523" y="0"/>
                      <a:pt x="10808" y="0"/>
                    </a:cubicBezTo>
                    <a:cubicBezTo>
                      <a:pt x="13093" y="0"/>
                      <a:pt x="16204" y="3494"/>
                      <a:pt x="17997" y="7147"/>
                    </a:cubicBezTo>
                    <a:cubicBezTo>
                      <a:pt x="19791" y="10800"/>
                      <a:pt x="20695" y="16200"/>
                      <a:pt x="21600" y="216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45" name="AutoShape 26"/>
            <p:cNvSpPr>
              <a:spLocks noChangeArrowheads="1"/>
            </p:cNvSpPr>
            <p:nvPr/>
          </p:nvSpPr>
          <p:spPr bwMode="auto">
            <a:xfrm>
              <a:off x="2219" y="2216"/>
              <a:ext cx="93" cy="61"/>
            </a:xfrm>
            <a:custGeom>
              <a:avLst/>
              <a:gdLst/>
              <a:ahLst/>
              <a:cxnLst/>
              <a:rect l="0" t="0" r="r" b="b"/>
              <a:pathLst>
                <a:path w="17757" h="18444">
                  <a:moveTo>
                    <a:pt x="2418" y="17660"/>
                  </a:moveTo>
                  <a:cubicBezTo>
                    <a:pt x="9490" y="16747"/>
                    <a:pt x="15416" y="19181"/>
                    <a:pt x="17710" y="7925"/>
                  </a:cubicBezTo>
                  <a:cubicBezTo>
                    <a:pt x="17518" y="5491"/>
                    <a:pt x="18283" y="2144"/>
                    <a:pt x="16945" y="623"/>
                  </a:cubicBezTo>
                  <a:cubicBezTo>
                    <a:pt x="15607" y="-898"/>
                    <a:pt x="13695" y="623"/>
                    <a:pt x="12357" y="1840"/>
                  </a:cubicBezTo>
                  <a:cubicBezTo>
                    <a:pt x="10828" y="3057"/>
                    <a:pt x="11210" y="7316"/>
                    <a:pt x="10064" y="9141"/>
                  </a:cubicBezTo>
                  <a:cubicBezTo>
                    <a:pt x="8152" y="12184"/>
                    <a:pt x="6623" y="11879"/>
                    <a:pt x="3947" y="12792"/>
                  </a:cubicBezTo>
                  <a:cubicBezTo>
                    <a:pt x="2800" y="14009"/>
                    <a:pt x="-3317" y="20702"/>
                    <a:pt x="2418" y="17660"/>
                  </a:cubicBezTo>
                  <a:close/>
                  <a:moveTo>
                    <a:pt x="2418" y="17660"/>
                  </a:moveTo>
                </a:path>
              </a:pathLst>
            </a:cu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6" name="AutoShape 27"/>
            <p:cNvSpPr>
              <a:spLocks noChangeArrowheads="1"/>
            </p:cNvSpPr>
            <p:nvPr/>
          </p:nvSpPr>
          <p:spPr bwMode="auto">
            <a:xfrm>
              <a:off x="2194" y="2085"/>
              <a:ext cx="204" cy="169"/>
            </a:xfrm>
            <a:custGeom>
              <a:avLst/>
              <a:gdLst/>
              <a:ahLst/>
              <a:cxnLst/>
              <a:rect l="0" t="0" r="r" b="b"/>
              <a:pathLst>
                <a:path w="20026" h="20762">
                  <a:moveTo>
                    <a:pt x="20026" y="0"/>
                  </a:moveTo>
                  <a:cubicBezTo>
                    <a:pt x="15350" y="1449"/>
                    <a:pt x="15461" y="8824"/>
                    <a:pt x="10673" y="10668"/>
                  </a:cubicBezTo>
                  <a:cubicBezTo>
                    <a:pt x="8558" y="13171"/>
                    <a:pt x="4884" y="16859"/>
                    <a:pt x="1989" y="17780"/>
                  </a:cubicBezTo>
                  <a:cubicBezTo>
                    <a:pt x="1544" y="18571"/>
                    <a:pt x="-1574" y="21600"/>
                    <a:pt x="987" y="20546"/>
                  </a:cubicBezTo>
                  <a:cubicBezTo>
                    <a:pt x="1544" y="18702"/>
                    <a:pt x="2657" y="16068"/>
                    <a:pt x="3993" y="15015"/>
                  </a:cubicBezTo>
                  <a:cubicBezTo>
                    <a:pt x="5774" y="11722"/>
                    <a:pt x="3436" y="15541"/>
                    <a:pt x="5663" y="13434"/>
                  </a:cubicBezTo>
                  <a:cubicBezTo>
                    <a:pt x="7445" y="11722"/>
                    <a:pt x="8781" y="9483"/>
                    <a:pt x="10673" y="7902"/>
                  </a:cubicBezTo>
                  <a:cubicBezTo>
                    <a:pt x="11675" y="6190"/>
                    <a:pt x="12232" y="5927"/>
                    <a:pt x="14014" y="5532"/>
                  </a:cubicBezTo>
                  <a:cubicBezTo>
                    <a:pt x="14570" y="5137"/>
                    <a:pt x="18356" y="2766"/>
                    <a:pt x="18356" y="2371"/>
                  </a:cubicBezTo>
                  <a:lnTo>
                    <a:pt x="10228" y="9615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7" name="AutoShape 28"/>
            <p:cNvSpPr>
              <a:spLocks noChangeArrowheads="1"/>
            </p:cNvSpPr>
            <p:nvPr/>
          </p:nvSpPr>
          <p:spPr bwMode="auto">
            <a:xfrm>
              <a:off x="2601" y="2358"/>
              <a:ext cx="27" cy="16"/>
            </a:xfrm>
            <a:custGeom>
              <a:avLst/>
              <a:gdLst/>
              <a:ahLst/>
              <a:cxnLst/>
              <a:rect l="0" t="0" r="r" b="b"/>
              <a:pathLst>
                <a:path w="21600" h="16055">
                  <a:moveTo>
                    <a:pt x="0" y="2676"/>
                  </a:moveTo>
                  <a:cubicBezTo>
                    <a:pt x="10400" y="-1438"/>
                    <a:pt x="17600" y="-2467"/>
                    <a:pt x="21600" y="11933"/>
                  </a:cubicBezTo>
                  <a:cubicBezTo>
                    <a:pt x="13600" y="18104"/>
                    <a:pt x="0" y="19133"/>
                    <a:pt x="0" y="2676"/>
                  </a:cubicBezTo>
                  <a:close/>
                  <a:moveTo>
                    <a:pt x="0" y="2676"/>
                  </a:moveTo>
                </a:path>
              </a:pathLst>
            </a:cu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8" name="AutoShape 29"/>
            <p:cNvSpPr>
              <a:spLocks noChangeArrowheads="1"/>
            </p:cNvSpPr>
            <p:nvPr/>
          </p:nvSpPr>
          <p:spPr bwMode="auto">
            <a:xfrm>
              <a:off x="2632" y="2056"/>
              <a:ext cx="333" cy="404"/>
            </a:xfrm>
            <a:custGeom>
              <a:avLst/>
              <a:gdLst/>
              <a:ahLst/>
              <a:cxnLst/>
              <a:rect l="0" t="0" r="r" b="b"/>
              <a:pathLst>
                <a:path w="21375" h="21600">
                  <a:moveTo>
                    <a:pt x="3246" y="588"/>
                  </a:moveTo>
                  <a:cubicBezTo>
                    <a:pt x="2218" y="642"/>
                    <a:pt x="1254" y="535"/>
                    <a:pt x="289" y="749"/>
                  </a:cubicBezTo>
                  <a:cubicBezTo>
                    <a:pt x="-225" y="855"/>
                    <a:pt x="32" y="1657"/>
                    <a:pt x="289" y="2032"/>
                  </a:cubicBezTo>
                  <a:cubicBezTo>
                    <a:pt x="804" y="2673"/>
                    <a:pt x="2089" y="2299"/>
                    <a:pt x="3054" y="2352"/>
                  </a:cubicBezTo>
                  <a:cubicBezTo>
                    <a:pt x="3696" y="2727"/>
                    <a:pt x="4211" y="3101"/>
                    <a:pt x="4982" y="3315"/>
                  </a:cubicBezTo>
                  <a:cubicBezTo>
                    <a:pt x="5561" y="4063"/>
                    <a:pt x="6461" y="4705"/>
                    <a:pt x="7296" y="5240"/>
                  </a:cubicBezTo>
                  <a:cubicBezTo>
                    <a:pt x="7682" y="5507"/>
                    <a:pt x="8518" y="5881"/>
                    <a:pt x="8518" y="5881"/>
                  </a:cubicBezTo>
                  <a:cubicBezTo>
                    <a:pt x="9354" y="6950"/>
                    <a:pt x="9546" y="7646"/>
                    <a:pt x="11025" y="8448"/>
                  </a:cubicBezTo>
                  <a:cubicBezTo>
                    <a:pt x="11346" y="8982"/>
                    <a:pt x="11925" y="9463"/>
                    <a:pt x="12182" y="10051"/>
                  </a:cubicBezTo>
                  <a:cubicBezTo>
                    <a:pt x="12311" y="10372"/>
                    <a:pt x="12568" y="11014"/>
                    <a:pt x="12568" y="11014"/>
                  </a:cubicBezTo>
                  <a:cubicBezTo>
                    <a:pt x="12825" y="13634"/>
                    <a:pt x="12696" y="13580"/>
                    <a:pt x="15139" y="14863"/>
                  </a:cubicBezTo>
                  <a:cubicBezTo>
                    <a:pt x="15846" y="15719"/>
                    <a:pt x="15782" y="16521"/>
                    <a:pt x="16875" y="17109"/>
                  </a:cubicBezTo>
                  <a:cubicBezTo>
                    <a:pt x="17196" y="17857"/>
                    <a:pt x="17261" y="18980"/>
                    <a:pt x="17646" y="19675"/>
                  </a:cubicBezTo>
                  <a:cubicBezTo>
                    <a:pt x="17839" y="20050"/>
                    <a:pt x="18161" y="20317"/>
                    <a:pt x="18418" y="20638"/>
                  </a:cubicBezTo>
                  <a:cubicBezTo>
                    <a:pt x="18739" y="20905"/>
                    <a:pt x="18868" y="21600"/>
                    <a:pt x="18868" y="21600"/>
                  </a:cubicBezTo>
                  <a:cubicBezTo>
                    <a:pt x="19575" y="21386"/>
                    <a:pt x="19768" y="21012"/>
                    <a:pt x="20411" y="20638"/>
                  </a:cubicBezTo>
                  <a:cubicBezTo>
                    <a:pt x="20668" y="19996"/>
                    <a:pt x="20025" y="19248"/>
                    <a:pt x="19832" y="18552"/>
                  </a:cubicBezTo>
                  <a:cubicBezTo>
                    <a:pt x="19511" y="14810"/>
                    <a:pt x="19704" y="17430"/>
                    <a:pt x="18868" y="15345"/>
                  </a:cubicBezTo>
                  <a:cubicBezTo>
                    <a:pt x="19961" y="14436"/>
                    <a:pt x="19511" y="14436"/>
                    <a:pt x="21375" y="14222"/>
                  </a:cubicBezTo>
                  <a:cubicBezTo>
                    <a:pt x="21118" y="13420"/>
                    <a:pt x="21182" y="13794"/>
                    <a:pt x="21182" y="13099"/>
                  </a:cubicBezTo>
                  <a:lnTo>
                    <a:pt x="17904" y="9089"/>
                  </a:lnTo>
                  <a:lnTo>
                    <a:pt x="13404" y="5240"/>
                  </a:lnTo>
                  <a:lnTo>
                    <a:pt x="1318" y="0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49" name="AutoShape 30"/>
            <p:cNvSpPr>
              <a:spLocks noChangeArrowheads="1"/>
            </p:cNvSpPr>
            <p:nvPr/>
          </p:nvSpPr>
          <p:spPr bwMode="auto">
            <a:xfrm>
              <a:off x="2769" y="2499"/>
              <a:ext cx="243" cy="466"/>
            </a:xfrm>
            <a:custGeom>
              <a:avLst/>
              <a:gdLst/>
              <a:ahLst/>
              <a:cxnLst/>
              <a:rect l="0" t="0" r="r" b="b"/>
              <a:pathLst>
                <a:path w="21424" h="21329">
                  <a:moveTo>
                    <a:pt x="9522" y="0"/>
                  </a:moveTo>
                  <a:cubicBezTo>
                    <a:pt x="9081" y="229"/>
                    <a:pt x="8376" y="320"/>
                    <a:pt x="7935" y="549"/>
                  </a:cubicBezTo>
                  <a:cubicBezTo>
                    <a:pt x="7318" y="869"/>
                    <a:pt x="6789" y="2654"/>
                    <a:pt x="6613" y="3158"/>
                  </a:cubicBezTo>
                  <a:cubicBezTo>
                    <a:pt x="6348" y="7185"/>
                    <a:pt x="9169" y="12631"/>
                    <a:pt x="4761" y="16063"/>
                  </a:cubicBezTo>
                  <a:cubicBezTo>
                    <a:pt x="3880" y="17939"/>
                    <a:pt x="1235" y="19403"/>
                    <a:pt x="0" y="21280"/>
                  </a:cubicBezTo>
                  <a:cubicBezTo>
                    <a:pt x="-176" y="21600"/>
                    <a:pt x="1587" y="20731"/>
                    <a:pt x="1587" y="20731"/>
                  </a:cubicBezTo>
                  <a:cubicBezTo>
                    <a:pt x="2204" y="20227"/>
                    <a:pt x="2733" y="20227"/>
                    <a:pt x="3703" y="19907"/>
                  </a:cubicBezTo>
                  <a:cubicBezTo>
                    <a:pt x="4144" y="19586"/>
                    <a:pt x="4937" y="18854"/>
                    <a:pt x="5555" y="18671"/>
                  </a:cubicBezTo>
                  <a:cubicBezTo>
                    <a:pt x="6613" y="18305"/>
                    <a:pt x="7935" y="18214"/>
                    <a:pt x="8993" y="17847"/>
                  </a:cubicBezTo>
                  <a:cubicBezTo>
                    <a:pt x="9875" y="17161"/>
                    <a:pt x="12343" y="16017"/>
                    <a:pt x="13225" y="15376"/>
                  </a:cubicBezTo>
                  <a:cubicBezTo>
                    <a:pt x="13666" y="14232"/>
                    <a:pt x="14900" y="13820"/>
                    <a:pt x="15870" y="12768"/>
                  </a:cubicBezTo>
                  <a:cubicBezTo>
                    <a:pt x="16134" y="12447"/>
                    <a:pt x="18867" y="10342"/>
                    <a:pt x="19044" y="10022"/>
                  </a:cubicBezTo>
                  <a:cubicBezTo>
                    <a:pt x="19220" y="9702"/>
                    <a:pt x="20807" y="7963"/>
                    <a:pt x="20631" y="7688"/>
                  </a:cubicBezTo>
                  <a:lnTo>
                    <a:pt x="21424" y="5080"/>
                  </a:lnTo>
                  <a:lnTo>
                    <a:pt x="19573" y="2746"/>
                  </a:lnTo>
                  <a:lnTo>
                    <a:pt x="12960" y="503"/>
                  </a:lnTo>
                </a:path>
              </a:pathLst>
            </a:custGeom>
            <a:solidFill>
              <a:srgbClr val="00FF00"/>
            </a:solidFill>
            <a:ln w="9525">
              <a:solidFill>
                <a:srgbClr val="00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  <p:sp>
          <p:nvSpPr>
            <p:cNvPr id="50" name="AutoShape 31"/>
            <p:cNvSpPr>
              <a:spLocks noChangeArrowheads="1"/>
            </p:cNvSpPr>
            <p:nvPr/>
          </p:nvSpPr>
          <p:spPr bwMode="auto">
            <a:xfrm>
              <a:off x="2181" y="2577"/>
              <a:ext cx="195" cy="159"/>
            </a:xfrm>
            <a:custGeom>
              <a:avLst/>
              <a:gdLst/>
              <a:ahLst/>
              <a:cxnLst/>
              <a:rect l="0" t="0" r="r" b="b"/>
              <a:pathLst>
                <a:path w="21600" h="20565">
                  <a:moveTo>
                    <a:pt x="1662" y="8537"/>
                  </a:moveTo>
                  <a:cubicBezTo>
                    <a:pt x="2326" y="7373"/>
                    <a:pt x="2548" y="5950"/>
                    <a:pt x="3323" y="5045"/>
                  </a:cubicBezTo>
                  <a:cubicBezTo>
                    <a:pt x="3877" y="4398"/>
                    <a:pt x="4874" y="4398"/>
                    <a:pt x="5649" y="3881"/>
                  </a:cubicBezTo>
                  <a:cubicBezTo>
                    <a:pt x="8640" y="1940"/>
                    <a:pt x="12074" y="1294"/>
                    <a:pt x="15286" y="0"/>
                  </a:cubicBezTo>
                  <a:cubicBezTo>
                    <a:pt x="16726" y="388"/>
                    <a:pt x="19606" y="1164"/>
                    <a:pt x="19606" y="1164"/>
                  </a:cubicBezTo>
                  <a:cubicBezTo>
                    <a:pt x="20603" y="4657"/>
                    <a:pt x="19163" y="-517"/>
                    <a:pt x="20271" y="8149"/>
                  </a:cubicBezTo>
                  <a:cubicBezTo>
                    <a:pt x="20271" y="8149"/>
                    <a:pt x="21157" y="11124"/>
                    <a:pt x="21268" y="11641"/>
                  </a:cubicBezTo>
                  <a:cubicBezTo>
                    <a:pt x="21378" y="12029"/>
                    <a:pt x="21600" y="12805"/>
                    <a:pt x="21600" y="12805"/>
                  </a:cubicBezTo>
                  <a:cubicBezTo>
                    <a:pt x="21378" y="15263"/>
                    <a:pt x="21600" y="16685"/>
                    <a:pt x="19606" y="17461"/>
                  </a:cubicBezTo>
                  <a:cubicBezTo>
                    <a:pt x="16726" y="16297"/>
                    <a:pt x="21268" y="18108"/>
                    <a:pt x="16615" y="16685"/>
                  </a:cubicBezTo>
                  <a:cubicBezTo>
                    <a:pt x="15951" y="16427"/>
                    <a:pt x="14622" y="15909"/>
                    <a:pt x="14622" y="15909"/>
                  </a:cubicBezTo>
                  <a:cubicBezTo>
                    <a:pt x="12628" y="16039"/>
                    <a:pt x="10634" y="16039"/>
                    <a:pt x="8640" y="16297"/>
                  </a:cubicBezTo>
                  <a:cubicBezTo>
                    <a:pt x="6535" y="16556"/>
                    <a:pt x="5428" y="19143"/>
                    <a:pt x="3323" y="19790"/>
                  </a:cubicBezTo>
                  <a:cubicBezTo>
                    <a:pt x="2326" y="20566"/>
                    <a:pt x="2326" y="21083"/>
                    <a:pt x="1329" y="19790"/>
                  </a:cubicBezTo>
                  <a:cubicBezTo>
                    <a:pt x="775" y="19143"/>
                    <a:pt x="0" y="17461"/>
                    <a:pt x="0" y="17461"/>
                  </a:cubicBezTo>
                  <a:cubicBezTo>
                    <a:pt x="332" y="14487"/>
                    <a:pt x="554" y="11253"/>
                    <a:pt x="1662" y="8537"/>
                  </a:cubicBezTo>
                  <a:close/>
                  <a:moveTo>
                    <a:pt x="1662" y="8537"/>
                  </a:moveTo>
                </a:path>
              </a:pathLst>
            </a:custGeom>
            <a:solidFill>
              <a:srgbClr val="36FF00"/>
            </a:solidFill>
            <a:ln w="9525">
              <a:solidFill>
                <a:srgbClr val="36FF00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ja-JP" altLang="en-US"/>
            </a:p>
          </p:txBody>
        </p:sp>
      </p:grpSp>
      <p:pic>
        <p:nvPicPr>
          <p:cNvPr id="53" name="図 93" descr="TAO65_全体.JPG"/>
          <p:cNvPicPr>
            <a:picLocks noChangeAspect="1"/>
          </p:cNvPicPr>
          <p:nvPr/>
        </p:nvPicPr>
        <p:blipFill>
          <a:blip r:embed="rId5"/>
          <a:srcRect l="24707" t="14700" r="26596" b="13901"/>
          <a:stretch>
            <a:fillRect/>
          </a:stretch>
        </p:blipFill>
        <p:spPr bwMode="auto">
          <a:xfrm>
            <a:off x="5320186" y="5058369"/>
            <a:ext cx="1409868" cy="177545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4" name="テキスト ボックス 53"/>
          <p:cNvSpPr txBox="1"/>
          <p:nvPr/>
        </p:nvSpPr>
        <p:spPr>
          <a:xfrm>
            <a:off x="4295597" y="6351693"/>
            <a:ext cx="1024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 smtClean="0">
                <a:solidFill>
                  <a:srgbClr val="FF0000"/>
                </a:solidFill>
              </a:rPr>
              <a:t>東大</a:t>
            </a:r>
            <a:r>
              <a:rPr kumimoji="1" lang="en-US" altLang="ja-JP" dirty="0" smtClean="0">
                <a:solidFill>
                  <a:srgbClr val="FF0000"/>
                </a:solidFill>
              </a:rPr>
              <a:t>TAO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55" name="円/楕円 54"/>
          <p:cNvSpPr/>
          <p:nvPr/>
        </p:nvSpPr>
        <p:spPr>
          <a:xfrm>
            <a:off x="4413491" y="5179130"/>
            <a:ext cx="177251" cy="190128"/>
          </a:xfrm>
          <a:prstGeom prst="ellipse">
            <a:avLst/>
          </a:prstGeom>
          <a:noFill/>
          <a:ln w="25400">
            <a:solidFill>
              <a:srgbClr val="FFFF00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6" name="円/楕円 55"/>
          <p:cNvSpPr/>
          <p:nvPr/>
        </p:nvSpPr>
        <p:spPr>
          <a:xfrm>
            <a:off x="5010163" y="5486069"/>
            <a:ext cx="177251" cy="190128"/>
          </a:xfrm>
          <a:prstGeom prst="ellipse">
            <a:avLst/>
          </a:prstGeom>
          <a:noFill/>
          <a:ln w="25400">
            <a:solidFill>
              <a:srgbClr val="FF0000"/>
            </a:solidFill>
          </a:ln>
          <a:effectLst>
            <a:outerShdw blurRad="40005" dist="22987" dir="5400000" algn="tl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7" name="図 56" descr="side view of tmt complex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462" y="4503087"/>
            <a:ext cx="2207564" cy="1239599"/>
          </a:xfrm>
          <a:prstGeom prst="rect">
            <a:avLst/>
          </a:prstGeom>
        </p:spPr>
      </p:pic>
      <p:sp>
        <p:nvSpPr>
          <p:cNvPr id="58" name="Rectangle 12"/>
          <p:cNvSpPr>
            <a:spLocks noChangeArrowheads="1"/>
          </p:cNvSpPr>
          <p:nvPr/>
        </p:nvSpPr>
        <p:spPr bwMode="auto">
          <a:xfrm>
            <a:off x="1484313" y="5796396"/>
            <a:ext cx="1836399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prstTxWarp prst="textNoShape">
              <a:avLst/>
            </a:prstTxWarp>
            <a:spAutoFit/>
          </a:bodyPr>
          <a:lstStyle/>
          <a:p>
            <a:pPr marL="39688"/>
            <a:r>
              <a:rPr kumimoji="0" lang="ja-JP" altLang="en-US" sz="1400" b="1" dirty="0">
                <a:latin typeface="ＭＳ Ｐゴシック" charset="-128"/>
                <a:sym typeface="ヒラギノ角ゴ Pro W6" charset="-128"/>
              </a:rPr>
              <a:t>国立天</a:t>
            </a:r>
            <a:r>
              <a:rPr kumimoji="0" lang="ja-JP" altLang="en-US" sz="1400" b="1" dirty="0" smtClean="0">
                <a:latin typeface="ＭＳ Ｐゴシック" charset="-128"/>
                <a:sym typeface="ヒラギノ角ゴ Pro W6" charset="-128"/>
              </a:rPr>
              <a:t>文台（国際共同）</a:t>
            </a:r>
            <a:endParaRPr kumimoji="0" lang="en-US" altLang="ja-JP" sz="1400" b="1" dirty="0" smtClean="0">
              <a:latin typeface="ＭＳ Ｐゴシック" charset="-128"/>
              <a:sym typeface="ヒラギノ角ゴ Pro W6" charset="-128"/>
            </a:endParaRPr>
          </a:p>
          <a:p>
            <a:pPr marL="39688"/>
            <a:r>
              <a:rPr kumimoji="0" lang="ja-JP" altLang="ja-JP" sz="1400" b="1" dirty="0" smtClean="0">
                <a:latin typeface="ＭＳ Ｐゴシック" charset="-128"/>
                <a:sym typeface="ヒラギノ角ゴ Pro W6" charset="-128"/>
              </a:rPr>
              <a:t>　</a:t>
            </a:r>
            <a:r>
              <a:rPr kumimoji="0" lang="en-US" altLang="ja-JP" sz="1400" b="1" dirty="0" smtClean="0">
                <a:latin typeface="ＭＳ Ｐゴシック" charset="-128"/>
                <a:sym typeface="ヒラギノ角ゴ Pro W6" charset="-128"/>
              </a:rPr>
              <a:t> TMT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コンテンツ プレースホルダ 6" descr="20100910.jpg"/>
          <p:cNvPicPr>
            <a:picLocks noGrp="1" noChangeAspect="1"/>
          </p:cNvPicPr>
          <p:nvPr>
            <p:ph idx="1"/>
          </p:nvPr>
        </p:nvPicPr>
        <p:blipFill>
          <a:blip r:embed="rId2"/>
          <a:srcRect t="-6179" b="-6179"/>
          <a:stretch>
            <a:fillRect/>
          </a:stretch>
        </p:blipFill>
        <p:spPr>
          <a:xfrm>
            <a:off x="0" y="-469899"/>
            <a:ext cx="10452099" cy="7833025"/>
          </a:xfrm>
        </p:spPr>
      </p:pic>
      <p:sp>
        <p:nvSpPr>
          <p:cNvPr id="17" name="テキスト ボックス 16"/>
          <p:cNvSpPr txBox="1"/>
          <p:nvPr/>
        </p:nvSpPr>
        <p:spPr>
          <a:xfrm>
            <a:off x="609600" y="444500"/>
            <a:ext cx="3197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>
                <a:solidFill>
                  <a:srgbClr val="FFFF00"/>
                </a:solidFill>
              </a:rPr>
              <a:t>miniTAO</a:t>
            </a:r>
            <a:r>
              <a:rPr lang="ja-JP" altLang="en-US" sz="3600" b="1" dirty="0" smtClean="0">
                <a:solidFill>
                  <a:srgbClr val="FFFF00"/>
                </a:solidFill>
              </a:rPr>
              <a:t>望遠鏡</a:t>
            </a:r>
            <a:endParaRPr kumimoji="1" lang="ja-JP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8" name="Picture 5" descr="P101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908300"/>
            <a:ext cx="2961861" cy="394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1" descr="C:\Users\Masahiro Konishi\Desktop\guinness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760" y="404664"/>
            <a:ext cx="4176464" cy="6109261"/>
          </a:xfrm>
          <a:prstGeom prst="rect">
            <a:avLst/>
          </a:prstGeom>
          <a:noFill/>
        </p:spPr>
      </p:pic>
      <p:sp>
        <p:nvSpPr>
          <p:cNvPr id="10" name="テキスト ボックス 9"/>
          <p:cNvSpPr txBox="1"/>
          <p:nvPr/>
        </p:nvSpPr>
        <p:spPr>
          <a:xfrm>
            <a:off x="2961861" y="632767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 smtClean="0">
                <a:solidFill>
                  <a:srgbClr val="FF0000"/>
                </a:solidFill>
              </a:rPr>
              <a:t>世界最高地点の天文台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44275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/>
              <a:t>miniTAO</a:t>
            </a:r>
            <a:r>
              <a:rPr lang="ja-JP" altLang="en-US" sz="3600" b="1" dirty="0" smtClean="0"/>
              <a:t>望遠鏡　概要</a:t>
            </a:r>
            <a:endParaRPr kumimoji="1" lang="ja-JP" altLang="en-US" sz="3600" b="1" dirty="0"/>
          </a:p>
        </p:txBody>
      </p:sp>
      <p:pic>
        <p:nvPicPr>
          <p:cNvPr id="18" name="Picture 5" descr="P101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249" y="60781"/>
            <a:ext cx="472434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7999"/>
            <a:ext cx="8676000" cy="6656533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rgbClr val="0000FF"/>
                </a:solidFill>
              </a:rPr>
              <a:t>小口径光赤外線望遠鏡を</a:t>
            </a:r>
            <a:r>
              <a:rPr lang="en-US" altLang="ja-JP" sz="2800" dirty="0" smtClean="0">
                <a:solidFill>
                  <a:srgbClr val="0000FF"/>
                </a:solidFill>
              </a:rPr>
              <a:t>TAO</a:t>
            </a:r>
            <a:r>
              <a:rPr lang="ja-JP" altLang="en-US" sz="2800" dirty="0" smtClean="0">
                <a:solidFill>
                  <a:srgbClr val="0000FF"/>
                </a:solidFill>
              </a:rPr>
              <a:t>サイトに建設、観測</a:t>
            </a:r>
            <a:endParaRPr lang="en-US" altLang="ja-JP" sz="2800" dirty="0" smtClean="0">
              <a:solidFill>
                <a:srgbClr val="0000FF"/>
              </a:solidFill>
            </a:endParaRPr>
          </a:p>
          <a:p>
            <a:pPr lvl="1"/>
            <a:r>
              <a:rPr lang="ja-JP" altLang="en-US" sz="2400" dirty="0" smtClean="0">
                <a:solidFill>
                  <a:srgbClr val="FF0000"/>
                </a:solidFill>
              </a:rPr>
              <a:t>科研費プロジェクト　　科研費基盤</a:t>
            </a:r>
            <a:r>
              <a:rPr lang="en-US" altLang="ja-JP" sz="2400" dirty="0" smtClean="0">
                <a:solidFill>
                  <a:srgbClr val="FF0000"/>
                </a:solidFill>
              </a:rPr>
              <a:t>S</a:t>
            </a:r>
            <a:r>
              <a:rPr lang="ja-JP" altLang="en-US" sz="2400" dirty="0" smtClean="0">
                <a:solidFill>
                  <a:srgbClr val="FF0000"/>
                </a:solidFill>
              </a:rPr>
              <a:t>、基盤</a:t>
            </a:r>
            <a:r>
              <a:rPr lang="en-US" altLang="ja-JP" sz="2400" dirty="0" smtClean="0">
                <a:solidFill>
                  <a:srgbClr val="FF0000"/>
                </a:solidFill>
              </a:rPr>
              <a:t>A</a:t>
            </a:r>
            <a:r>
              <a:rPr lang="ja-JP" altLang="en-US" sz="2400" dirty="0" smtClean="0">
                <a:solidFill>
                  <a:srgbClr val="FF0000"/>
                </a:solidFill>
              </a:rPr>
              <a:t>（海外）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sz="2400" dirty="0" smtClean="0"/>
              <a:t>望遠鏡仕様</a:t>
            </a:r>
            <a:endParaRPr lang="en-US" altLang="ja-JP" sz="2400" dirty="0" smtClean="0"/>
          </a:p>
          <a:p>
            <a:pPr lvl="1"/>
            <a:endParaRPr lang="en-US" altLang="ja-JP" sz="2400" dirty="0" smtClean="0">
              <a:solidFill>
                <a:srgbClr val="0000FF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0000FF"/>
              </a:solidFill>
            </a:endParaRPr>
          </a:p>
          <a:p>
            <a:endParaRPr lang="en-US" altLang="ja-JP" sz="2800" dirty="0" smtClean="0">
              <a:solidFill>
                <a:srgbClr val="0000FF"/>
              </a:solidFill>
            </a:endParaRPr>
          </a:p>
          <a:p>
            <a:endParaRPr lang="en-US" altLang="ja-JP" sz="2800" dirty="0" smtClean="0">
              <a:solidFill>
                <a:srgbClr val="0000FF"/>
              </a:solidFill>
            </a:endParaRPr>
          </a:p>
          <a:p>
            <a:pPr lvl="1"/>
            <a:r>
              <a:rPr lang="ja-JP" altLang="en-US" sz="2400" dirty="0" smtClean="0"/>
              <a:t>観測装置（同時に１個）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>
                <a:solidFill>
                  <a:srgbClr val="FF0000"/>
                </a:solidFill>
              </a:rPr>
              <a:t>	</a:t>
            </a:r>
            <a:r>
              <a:rPr lang="en-US" altLang="ja-JP" sz="2400" dirty="0" smtClean="0">
                <a:solidFill>
                  <a:srgbClr val="660066"/>
                </a:solidFill>
              </a:rPr>
              <a:t>ANIR(</a:t>
            </a:r>
            <a:r>
              <a:rPr lang="ja-JP" altLang="en-US" sz="2400" dirty="0" smtClean="0">
                <a:solidFill>
                  <a:srgbClr val="660066"/>
                </a:solidFill>
              </a:rPr>
              <a:t>可視近赤外線用）</a:t>
            </a:r>
            <a:endParaRPr lang="en-US" altLang="ja-JP" sz="2400" dirty="0" smtClean="0">
              <a:solidFill>
                <a:srgbClr val="660066"/>
              </a:solidFill>
            </a:endParaRPr>
          </a:p>
          <a:p>
            <a:pPr lvl="1">
              <a:buNone/>
            </a:pPr>
            <a:r>
              <a:rPr lang="en-US" altLang="ja-JP" sz="2400" dirty="0" smtClean="0">
                <a:solidFill>
                  <a:srgbClr val="660066"/>
                </a:solidFill>
              </a:rPr>
              <a:t>	MAX38</a:t>
            </a:r>
            <a:r>
              <a:rPr lang="ja-JP" altLang="en-US" sz="2400" dirty="0" smtClean="0">
                <a:solidFill>
                  <a:srgbClr val="660066"/>
                </a:solidFill>
              </a:rPr>
              <a:t>（中間赤外線用）</a:t>
            </a:r>
            <a:endParaRPr lang="en-US" altLang="ja-JP" sz="800" dirty="0" smtClean="0">
              <a:solidFill>
                <a:srgbClr val="660066"/>
              </a:solidFill>
            </a:endParaRPr>
          </a:p>
          <a:p>
            <a:pPr lvl="1"/>
            <a:r>
              <a:rPr lang="ja-JP" altLang="en-US" sz="2400" dirty="0" smtClean="0"/>
              <a:t>ドーム（直径</a:t>
            </a:r>
            <a:r>
              <a:rPr lang="en-US" altLang="ja-JP" sz="2400" dirty="0" smtClean="0"/>
              <a:t>6m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観測室、倉庫、ディーゼル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発電機、太陽光発電（補助）</a:t>
            </a:r>
            <a:endParaRPr lang="en-US" altLang="ja-JP" sz="2400" dirty="0" smtClean="0"/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endParaRPr lang="en-US" altLang="ja-JP" sz="24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en-US" altLang="ja-JP" sz="2800" dirty="0" smtClean="0"/>
          </a:p>
        </p:txBody>
      </p:sp>
      <p:graphicFrame>
        <p:nvGraphicFramePr>
          <p:cNvPr id="21" name="表 20"/>
          <p:cNvGraphicFramePr>
            <a:graphicFrameLocks noGrp="1"/>
          </p:cNvGraphicFramePr>
          <p:nvPr/>
        </p:nvGraphicFramePr>
        <p:xfrm>
          <a:off x="1155040" y="2175933"/>
          <a:ext cx="8085667" cy="182880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810933"/>
                <a:gridCol w="1447800"/>
                <a:gridCol w="3826934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b="0" i="0" dirty="0" smtClean="0"/>
                        <a:t>主鏡口径</a:t>
                      </a:r>
                      <a:endParaRPr kumimoji="1" lang="ja-JP" altLang="en-US" sz="24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24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i="0" dirty="0" smtClean="0"/>
                        <a:t>Φ1042 mm</a:t>
                      </a:r>
                      <a:endParaRPr kumimoji="1" lang="ja-JP" altLang="en-US" sz="24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ja-JP" altLang="en-US" sz="2400" b="0" i="0" dirty="0" smtClean="0"/>
                        <a:t>カセグレン</a:t>
                      </a:r>
                      <a:r>
                        <a:rPr kumimoji="1" lang="en-US" altLang="ja-JP" sz="2400" b="0" i="0" dirty="0" smtClean="0"/>
                        <a:t>(RC)</a:t>
                      </a:r>
                      <a:r>
                        <a:rPr kumimoji="1" lang="ja-JP" altLang="en-US" sz="2400" b="0" i="0" dirty="0" smtClean="0"/>
                        <a:t>焦点</a:t>
                      </a:r>
                      <a:endParaRPr kumimoji="1" lang="ja-JP" altLang="en-US" sz="24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0" i="0" dirty="0" smtClean="0"/>
                        <a:t>最終</a:t>
                      </a:r>
                      <a:r>
                        <a:rPr kumimoji="1" lang="en-US" altLang="ja-JP" sz="2400" b="0" i="0" dirty="0" smtClean="0"/>
                        <a:t>F</a:t>
                      </a:r>
                      <a:r>
                        <a:rPr kumimoji="1" lang="ja-JP" altLang="en-US" sz="2400" b="0" i="0" dirty="0" smtClean="0"/>
                        <a:t>比</a:t>
                      </a:r>
                      <a:endParaRPr kumimoji="1" lang="en-US" altLang="ja-JP" sz="2400" b="0" i="0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i="0" dirty="0" smtClean="0"/>
                        <a:t>12.0</a:t>
                      </a:r>
                      <a:endParaRPr kumimoji="1" lang="ja-JP" altLang="en-US" sz="24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4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0" i="0" dirty="0" smtClean="0"/>
                        <a:t>視野</a:t>
                      </a:r>
                      <a:endParaRPr kumimoji="1" lang="ja-JP" altLang="en-US" sz="24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i="0" dirty="0" smtClean="0"/>
                        <a:t>Φ10 </a:t>
                      </a:r>
                      <a:r>
                        <a:rPr kumimoji="1" lang="en-US" altLang="ja-JP" sz="2400" b="0" i="0" dirty="0" err="1" smtClean="0"/>
                        <a:t>arcmin</a:t>
                      </a:r>
                      <a:endParaRPr kumimoji="1" lang="ja-JP" altLang="en-US" sz="24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kumimoji="1" lang="ja-JP" altLang="en-US" sz="24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ja-JP" altLang="en-US" sz="2400" b="0" i="0" dirty="0" smtClean="0"/>
                        <a:t>装置負荷</a:t>
                      </a:r>
                      <a:endParaRPr kumimoji="1" lang="ja-JP" altLang="en-US" sz="24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2400" b="0" i="0" dirty="0" smtClean="0"/>
                        <a:t>Φ1000x1150mm, 300kg</a:t>
                      </a:r>
                      <a:r>
                        <a:rPr kumimoji="1" lang="ja-JP" altLang="en-US" sz="2400" b="0" i="0" dirty="0" smtClean="0"/>
                        <a:t>以下</a:t>
                      </a:r>
                      <a:endParaRPr kumimoji="1" lang="ja-JP" altLang="en-US" sz="2400" b="0" i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22" name="Picture 4" descr="ChajnantorTOP09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867" y="4262754"/>
            <a:ext cx="4284134" cy="25952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6621" y="3730622"/>
            <a:ext cx="3127378" cy="3127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535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/>
              <a:t>miniTAO</a:t>
            </a:r>
            <a:r>
              <a:rPr lang="ja-JP" altLang="en-US" sz="3600" b="1" dirty="0" smtClean="0"/>
              <a:t>望遠鏡　観測装置</a:t>
            </a:r>
            <a:endParaRPr kumimoji="1" lang="ja-JP" altLang="en-US" sz="3600" b="1" dirty="0"/>
          </a:p>
        </p:txBody>
      </p:sp>
      <p:pic>
        <p:nvPicPr>
          <p:cNvPr id="18" name="Picture 5" descr="P10101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81249" y="60781"/>
            <a:ext cx="472434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8000"/>
            <a:ext cx="8229600" cy="6167218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rgbClr val="0000FF"/>
                </a:solidFill>
              </a:rPr>
              <a:t>近赤外線カメラ</a:t>
            </a:r>
            <a:r>
              <a:rPr lang="en-US" altLang="ja-JP" sz="2800" dirty="0" smtClean="0">
                <a:solidFill>
                  <a:srgbClr val="0000FF"/>
                </a:solidFill>
              </a:rPr>
              <a:t> ANIR</a:t>
            </a:r>
            <a:endParaRPr lang="en-US" altLang="ja-JP" sz="2400" dirty="0" smtClean="0">
              <a:solidFill>
                <a:srgbClr val="0000FF"/>
              </a:solidFill>
            </a:endParaRPr>
          </a:p>
          <a:p>
            <a:pPr lvl="1"/>
            <a:r>
              <a:rPr lang="ja-JP" altLang="en-US" sz="2400" dirty="0" smtClean="0">
                <a:solidFill>
                  <a:srgbClr val="FF0000"/>
                </a:solidFill>
              </a:rPr>
              <a:t>赤外線チャンネル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視野</a:t>
            </a:r>
            <a:r>
              <a:rPr lang="en-US" altLang="ja-JP" sz="2400" dirty="0" smtClean="0"/>
              <a:t> 5.4x5.4 arcmin</a:t>
            </a:r>
            <a:r>
              <a:rPr lang="en-US" altLang="ja-JP" sz="2400" baseline="30000" dirty="0" smtClean="0"/>
              <a:t>2</a:t>
            </a:r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0.31 </a:t>
            </a:r>
            <a:r>
              <a:rPr lang="en-US" altLang="ja-JP" sz="2400" dirty="0" err="1" smtClean="0"/>
              <a:t>arcsec</a:t>
            </a:r>
            <a:r>
              <a:rPr lang="en-US" altLang="ja-JP" sz="2400" dirty="0" smtClean="0"/>
              <a:t>/pix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1024x1024 pixels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広帯域フィルター：</a:t>
            </a:r>
            <a:r>
              <a:rPr lang="en-US" altLang="ja-JP" sz="2400" dirty="0" smtClean="0"/>
              <a:t> Y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J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H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Ks</a:t>
            </a:r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狭帯域フィルター：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Paβ</a:t>
            </a:r>
            <a:r>
              <a:rPr lang="ja-JP" altLang="en-US" sz="2400" dirty="0" smtClean="0"/>
              <a:t>、</a:t>
            </a:r>
            <a:r>
              <a:rPr lang="en-US" altLang="ja-JP" sz="2400" dirty="0" err="1" smtClean="0"/>
              <a:t>Paα</a:t>
            </a:r>
            <a:r>
              <a:rPr lang="ja-JP" altLang="en-US" sz="2400" dirty="0" smtClean="0"/>
              <a:t>、</a:t>
            </a:r>
            <a:r>
              <a:rPr lang="en-US" altLang="ja-JP" sz="2400" dirty="0" err="1" smtClean="0"/>
              <a:t>Paα</a:t>
            </a:r>
            <a:r>
              <a:rPr lang="en-US" altLang="ja-JP" sz="2400" dirty="0" smtClean="0"/>
              <a:t>-off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CIV</a:t>
            </a:r>
          </a:p>
          <a:p>
            <a:pPr lvl="1"/>
            <a:r>
              <a:rPr lang="ja-JP" altLang="en-US" sz="2400" dirty="0" smtClean="0">
                <a:solidFill>
                  <a:srgbClr val="008000"/>
                </a:solidFill>
              </a:rPr>
              <a:t>可視チャンネル</a:t>
            </a:r>
            <a:endParaRPr lang="en-US" altLang="ja-JP" sz="2400" dirty="0" smtClean="0">
              <a:solidFill>
                <a:srgbClr val="008000"/>
              </a:solidFill>
            </a:endParaRPr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赤外線カメラ容器窓直前に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ビームスプリッタを挿入（着脱可能）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視野</a:t>
            </a:r>
            <a:r>
              <a:rPr lang="en-US" altLang="ja-JP" sz="2400" dirty="0" smtClean="0"/>
              <a:t> 6.0x6.0 arcmin</a:t>
            </a:r>
            <a:r>
              <a:rPr lang="en-US" altLang="ja-JP" sz="2400" baseline="30000" dirty="0" smtClean="0"/>
              <a:t>2</a:t>
            </a:r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0.35 </a:t>
            </a:r>
            <a:r>
              <a:rPr lang="en-US" altLang="ja-JP" sz="2400" dirty="0" err="1" smtClean="0"/>
              <a:t>arcsec</a:t>
            </a:r>
            <a:r>
              <a:rPr lang="en-US" altLang="ja-JP" sz="2400" dirty="0" smtClean="0"/>
              <a:t>/pix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1056x1027 pixels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広帯域フィルター</a:t>
            </a:r>
            <a:r>
              <a:rPr lang="en-US" altLang="ja-JP" sz="2400" dirty="0" smtClean="0"/>
              <a:t>: B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V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R</a:t>
            </a:r>
            <a:r>
              <a:rPr lang="ja-JP" altLang="en-US" sz="2400" dirty="0" smtClean="0"/>
              <a:t>、</a:t>
            </a:r>
            <a:r>
              <a:rPr lang="en-US" altLang="ja-JP" sz="2400" dirty="0" smtClean="0"/>
              <a:t>I</a:t>
            </a:r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スリットレス分光（対物グリズム）</a:t>
            </a:r>
            <a:endParaRPr lang="en-US" altLang="ja-JP" sz="2400" dirty="0" smtClean="0"/>
          </a:p>
          <a:p>
            <a:pPr lvl="1">
              <a:buNone/>
            </a:pPr>
            <a:endParaRPr lang="en-US" altLang="ja-JP" sz="2400" dirty="0" smtClean="0"/>
          </a:p>
          <a:p>
            <a:pPr lvl="1">
              <a:buNone/>
            </a:pPr>
            <a:endParaRPr lang="en-US" altLang="ja-JP" sz="2400" dirty="0" smtClean="0"/>
          </a:p>
          <a:p>
            <a:pPr>
              <a:buNone/>
            </a:pPr>
            <a:endParaRPr lang="en-US" altLang="ja-JP" dirty="0" smtClean="0"/>
          </a:p>
        </p:txBody>
      </p:sp>
      <p:pic>
        <p:nvPicPr>
          <p:cNvPr id="12" name="図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896250" y="828000"/>
            <a:ext cx="2247749" cy="2902622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テキスト ボックス 26"/>
          <p:cNvSpPr txBox="1"/>
          <p:nvPr/>
        </p:nvSpPr>
        <p:spPr>
          <a:xfrm>
            <a:off x="6312249" y="6457889"/>
            <a:ext cx="2334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00"/>
                </a:solidFill>
              </a:rPr>
              <a:t>Stephan’s quintuplet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7680121" y="3274422"/>
            <a:ext cx="12154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00"/>
                </a:solidFill>
              </a:rPr>
              <a:t>ANIR</a:t>
            </a:r>
            <a:r>
              <a:rPr lang="ja-JP" altLang="en-US" sz="2000" dirty="0" smtClean="0">
                <a:solidFill>
                  <a:srgbClr val="FFFF00"/>
                </a:solidFill>
              </a:rPr>
              <a:t>外観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535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/>
              <a:t>miniTAO</a:t>
            </a:r>
            <a:r>
              <a:rPr lang="ja-JP" altLang="en-US" sz="3600" b="1" dirty="0" smtClean="0"/>
              <a:t>望遠鏡　観測装置</a:t>
            </a:r>
            <a:endParaRPr kumimoji="1" lang="ja-JP" altLang="en-US" sz="3600" b="1" dirty="0"/>
          </a:p>
        </p:txBody>
      </p:sp>
      <p:pic>
        <p:nvPicPr>
          <p:cNvPr id="18" name="Picture 5" descr="P101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249" y="60781"/>
            <a:ext cx="472434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8000"/>
            <a:ext cx="8229600" cy="6167218"/>
          </a:xfrm>
        </p:spPr>
        <p:txBody>
          <a:bodyPr/>
          <a:lstStyle/>
          <a:p>
            <a:r>
              <a:rPr lang="ja-JP" altLang="en-US" sz="2800" dirty="0" smtClean="0">
                <a:solidFill>
                  <a:srgbClr val="0000FF"/>
                </a:solidFill>
              </a:rPr>
              <a:t>中間赤外線観測装置</a:t>
            </a:r>
            <a:r>
              <a:rPr lang="en-US" altLang="ja-JP" sz="2800" dirty="0" smtClean="0">
                <a:solidFill>
                  <a:srgbClr val="0000FF"/>
                </a:solidFill>
              </a:rPr>
              <a:t> MAX38</a:t>
            </a:r>
          </a:p>
          <a:p>
            <a:pPr lvl="1"/>
            <a:r>
              <a:rPr lang="en-US" altLang="ja-JP" sz="2400" dirty="0" smtClean="0">
                <a:solidFill>
                  <a:srgbClr val="FF0000"/>
                </a:solidFill>
              </a:rPr>
              <a:t>30μm</a:t>
            </a:r>
            <a:r>
              <a:rPr lang="ja-JP" altLang="en-US" sz="2400" dirty="0" smtClean="0">
                <a:solidFill>
                  <a:srgbClr val="FF0000"/>
                </a:solidFill>
              </a:rPr>
              <a:t>帯で観測可能な唯一の地上観測装置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/>
            <a:r>
              <a:rPr lang="ja-JP" altLang="en-US" sz="2400" dirty="0" smtClean="0"/>
              <a:t>検出器</a:t>
            </a:r>
            <a:r>
              <a:rPr lang="en-US" altLang="ja-JP" sz="2400" dirty="0" smtClean="0"/>
              <a:t> </a:t>
            </a:r>
            <a:r>
              <a:rPr lang="en-US" altLang="ja-JP" sz="2400" dirty="0" err="1" smtClean="0"/>
              <a:t>Si:Sb</a:t>
            </a:r>
            <a:r>
              <a:rPr lang="en-US" altLang="ja-JP" sz="2400" dirty="0" smtClean="0"/>
              <a:t> BIB array 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128x128 pixels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視野</a:t>
            </a:r>
            <a:r>
              <a:rPr lang="en-US" altLang="ja-JP" sz="2400" dirty="0" smtClean="0"/>
              <a:t> 160x80 arcsec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 </a:t>
            </a:r>
            <a:r>
              <a:rPr lang="ja-JP" altLang="en-US" sz="2400" dirty="0" smtClean="0"/>
              <a:t>（</a:t>
            </a:r>
            <a:r>
              <a:rPr lang="en-US" altLang="ja-JP" sz="2400" dirty="0" smtClean="0"/>
              <a:t>1.26 </a:t>
            </a:r>
            <a:r>
              <a:rPr lang="en-US" altLang="ja-JP" sz="2400" dirty="0" err="1" smtClean="0"/>
              <a:t>arcsec</a:t>
            </a:r>
            <a:r>
              <a:rPr lang="en-US" altLang="ja-JP" sz="2400" dirty="0" smtClean="0"/>
              <a:t>/pix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観測波長</a:t>
            </a:r>
            <a:r>
              <a:rPr lang="ja-JP" altLang="en-US" sz="2400" dirty="0" smtClean="0"/>
              <a:t>　</a:t>
            </a:r>
            <a:r>
              <a:rPr lang="en-US" altLang="ja-JP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L’</a:t>
            </a:r>
            <a:r>
              <a:rPr lang="ja-JP" alt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、</a:t>
            </a:r>
            <a:r>
              <a:rPr lang="en-US" altLang="ja-JP" sz="2400" dirty="0" smtClean="0"/>
              <a:t>8 </a:t>
            </a:r>
            <a:r>
              <a:rPr lang="en-US" altLang="ja-JP" sz="2400" dirty="0" smtClean="0"/>
              <a:t>- 38 </a:t>
            </a:r>
            <a:r>
              <a:rPr lang="en-US" altLang="ja-JP" sz="2400" dirty="0" err="1" smtClean="0"/>
              <a:t>μm</a:t>
            </a:r>
            <a:r>
              <a:rPr lang="ja-JP" altLang="en-US" sz="2400" dirty="0" smtClean="0"/>
              <a:t>（撮像</a:t>
            </a:r>
            <a:r>
              <a:rPr lang="ja-JP" altLang="en-US" sz="2400" dirty="0" smtClean="0">
                <a:solidFill>
                  <a:schemeClr val="bg1">
                    <a:lumMod val="50000"/>
                  </a:schemeClr>
                </a:solidFill>
              </a:rPr>
              <a:t>、</a:t>
            </a:r>
            <a:r>
              <a:rPr lang="en-US" altLang="ja-JP" sz="2400" dirty="0" smtClean="0">
                <a:solidFill>
                  <a:schemeClr val="bg1">
                    <a:lumMod val="50000"/>
                  </a:schemeClr>
                </a:solidFill>
              </a:rPr>
              <a:t>N-band </a:t>
            </a:r>
            <a:r>
              <a:rPr lang="ja-JP" altLang="en-US" sz="2400" dirty="0" smtClean="0">
                <a:solidFill>
                  <a:schemeClr val="bg1">
                    <a:lumMod val="50000"/>
                  </a:schemeClr>
                </a:solidFill>
              </a:rPr>
              <a:t>分光</a:t>
            </a:r>
            <a:r>
              <a:rPr lang="ja-JP" altLang="en-US" sz="2400" dirty="0" smtClean="0"/>
              <a:t>）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チョッピング装置内蔵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baseline="30000" dirty="0" smtClean="0"/>
              <a:t>	</a:t>
            </a:r>
          </a:p>
          <a:p>
            <a:pPr>
              <a:buNone/>
            </a:pPr>
            <a:endParaRPr lang="en-US" altLang="ja-JP" dirty="0" smtClean="0"/>
          </a:p>
          <a:p>
            <a:pPr>
              <a:buNone/>
            </a:pPr>
            <a:endParaRPr lang="en-US" altLang="ja-JP" dirty="0" smtClean="0"/>
          </a:p>
        </p:txBody>
      </p:sp>
      <p:pic>
        <p:nvPicPr>
          <p:cNvPr id="7" name="Picture 3" descr="P1000595"/>
          <p:cNvPicPr>
            <a:picLocks noChangeArrowheads="1"/>
          </p:cNvPicPr>
          <p:nvPr/>
        </p:nvPicPr>
        <p:blipFill>
          <a:blip r:embed="rId4" cstate="print">
            <a:lum bright="20000" contrast="20000"/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l="25745" t="6346" r="26080" b="5899"/>
          <a:stretch>
            <a:fillRect/>
          </a:stretch>
        </p:blipFill>
        <p:spPr bwMode="auto">
          <a:xfrm>
            <a:off x="7239607" y="1031763"/>
            <a:ext cx="1904393" cy="2536943"/>
          </a:xfrm>
          <a:prstGeom prst="rect">
            <a:avLst/>
          </a:prstGeom>
          <a:noFill/>
          <a:ln w="25400">
            <a:noFill/>
          </a:ln>
          <a:effectLst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7685572" y="3063305"/>
            <a:ext cx="1458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dirty="0" smtClean="0">
                <a:solidFill>
                  <a:srgbClr val="FFFF00"/>
                </a:solidFill>
              </a:rPr>
              <a:t>MAX38</a:t>
            </a:r>
            <a:r>
              <a:rPr lang="ja-JP" altLang="en-US" sz="2000" dirty="0" smtClean="0">
                <a:solidFill>
                  <a:srgbClr val="FFFF00"/>
                </a:solidFill>
              </a:rPr>
              <a:t>外観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pic>
        <p:nvPicPr>
          <p:cNvPr id="9" name="図 8" descr="GC37um_g25pix_b.tif"/>
          <p:cNvPicPr>
            <a:picLocks noChangeAspect="1"/>
          </p:cNvPicPr>
          <p:nvPr/>
        </p:nvPicPr>
        <p:blipFill>
          <a:blip r:embed="rId5" cstate="print"/>
          <a:srcRect b="9288"/>
          <a:stretch>
            <a:fillRect/>
          </a:stretch>
        </p:blipFill>
        <p:spPr>
          <a:xfrm>
            <a:off x="6849291" y="3589866"/>
            <a:ext cx="1904392" cy="3454997"/>
          </a:xfrm>
          <a:prstGeom prst="rect">
            <a:avLst/>
          </a:prstGeom>
          <a:effectLst/>
        </p:spPr>
      </p:pic>
      <p:sp>
        <p:nvSpPr>
          <p:cNvPr id="12" name="正方形/長方形 11"/>
          <p:cNvSpPr/>
          <p:nvPr/>
        </p:nvSpPr>
        <p:spPr>
          <a:xfrm>
            <a:off x="690219" y="3463415"/>
            <a:ext cx="5433184" cy="33693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3" name="図 12" descr="Chajnantor_0.38m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3950" y="3568706"/>
            <a:ext cx="5299084" cy="3234817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2540529" y="3726643"/>
            <a:ext cx="81489" cy="2632284"/>
          </a:xfrm>
          <a:prstGeom prst="rect">
            <a:avLst/>
          </a:prstGeom>
          <a:solidFill>
            <a:srgbClr val="4F81BD">
              <a:alpha val="2902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2643158" y="3726643"/>
            <a:ext cx="99597" cy="2632284"/>
          </a:xfrm>
          <a:prstGeom prst="rect">
            <a:avLst/>
          </a:prstGeom>
          <a:solidFill>
            <a:srgbClr val="4F81BD">
              <a:alpha val="2902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2902741" y="3726643"/>
            <a:ext cx="81489" cy="2632284"/>
          </a:xfrm>
          <a:prstGeom prst="rect">
            <a:avLst/>
          </a:prstGeom>
          <a:solidFill>
            <a:srgbClr val="4F81BD">
              <a:alpha val="2902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3566797" y="3726643"/>
            <a:ext cx="96579" cy="2632284"/>
          </a:xfrm>
          <a:prstGeom prst="rect">
            <a:avLst/>
          </a:prstGeom>
          <a:solidFill>
            <a:srgbClr val="4F81BD">
              <a:alpha val="2902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4858705" y="3726643"/>
            <a:ext cx="238430" cy="2632284"/>
          </a:xfrm>
          <a:prstGeom prst="rect">
            <a:avLst/>
          </a:prstGeom>
          <a:solidFill>
            <a:srgbClr val="4F81BD">
              <a:alpha val="2902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5426802" y="3726643"/>
            <a:ext cx="259557" cy="2632284"/>
          </a:xfrm>
          <a:prstGeom prst="rect">
            <a:avLst/>
          </a:prstGeom>
          <a:solidFill>
            <a:srgbClr val="4F81BD">
              <a:alpha val="2902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4" name="正方形/長方形 23"/>
          <p:cNvSpPr/>
          <p:nvPr/>
        </p:nvSpPr>
        <p:spPr>
          <a:xfrm>
            <a:off x="2763889" y="3726643"/>
            <a:ext cx="39235" cy="2632284"/>
          </a:xfrm>
          <a:prstGeom prst="rect">
            <a:avLst/>
          </a:prstGeom>
          <a:solidFill>
            <a:srgbClr val="FF0000">
              <a:alpha val="2902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7033816" y="6124853"/>
            <a:ext cx="13035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2000" dirty="0" smtClean="0">
                <a:solidFill>
                  <a:srgbClr val="FFFF00"/>
                </a:solidFill>
              </a:rPr>
              <a:t>銀河中心</a:t>
            </a:r>
            <a:endParaRPr lang="en-US" altLang="ja-JP" sz="2000" dirty="0" smtClean="0">
              <a:solidFill>
                <a:srgbClr val="FFFF00"/>
              </a:solidFill>
            </a:endParaRPr>
          </a:p>
          <a:p>
            <a:r>
              <a:rPr kumimoji="1" lang="ja-JP" altLang="en-US" sz="2000" dirty="0" smtClean="0">
                <a:solidFill>
                  <a:srgbClr val="FFFF00"/>
                </a:solidFill>
              </a:rPr>
              <a:t>（</a:t>
            </a:r>
            <a:r>
              <a:rPr kumimoji="1" lang="en-US" altLang="ja-JP" sz="2000" dirty="0" smtClean="0">
                <a:solidFill>
                  <a:srgbClr val="FFFF00"/>
                </a:solidFill>
              </a:rPr>
              <a:t>31</a:t>
            </a:r>
            <a:r>
              <a:rPr lang="en-US" altLang="ja-JP" sz="2000" dirty="0" smtClean="0">
                <a:solidFill>
                  <a:srgbClr val="FFFF00"/>
                </a:solidFill>
              </a:rPr>
              <a:t>μm</a:t>
            </a:r>
            <a:r>
              <a:rPr lang="ja-JP" altLang="en-US" sz="2000" dirty="0" smtClean="0">
                <a:solidFill>
                  <a:srgbClr val="FFFF00"/>
                </a:solidFill>
              </a:rPr>
              <a:t>帯</a:t>
            </a:r>
            <a:r>
              <a:rPr kumimoji="1" lang="ja-JP" altLang="en-US" sz="2000" dirty="0" smtClean="0">
                <a:solidFill>
                  <a:srgbClr val="FFFF00"/>
                </a:solidFill>
              </a:rPr>
              <a:t>）</a:t>
            </a:r>
            <a:endParaRPr kumimoji="1" lang="ja-JP" altLang="en-US" sz="2000" dirty="0">
              <a:solidFill>
                <a:srgbClr val="FFFF00"/>
              </a:solidFill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1800260" y="3726643"/>
            <a:ext cx="81489" cy="2632284"/>
          </a:xfrm>
          <a:prstGeom prst="rect">
            <a:avLst/>
          </a:prstGeom>
          <a:solidFill>
            <a:srgbClr val="4F81BD">
              <a:alpha val="29020"/>
            </a:srgb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0" y="333375"/>
            <a:ext cx="9144000" cy="287338"/>
          </a:xfrm>
          <a:prstGeom prst="rect">
            <a:avLst/>
          </a:prstGeom>
          <a:gradFill rotWithShape="1">
            <a:gsLst>
              <a:gs pos="0">
                <a:srgbClr val="0099FF">
                  <a:gamma/>
                  <a:tint val="28627"/>
                  <a:invGamma/>
                </a:srgbClr>
              </a:gs>
              <a:gs pos="50000">
                <a:srgbClr val="0099FF"/>
              </a:gs>
              <a:gs pos="100000">
                <a:srgbClr val="0099FF">
                  <a:gamma/>
                  <a:tint val="28627"/>
                  <a:invGamma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ja-JP" altLang="en-US" dirty="0"/>
          </a:p>
        </p:txBody>
      </p:sp>
      <p:pic>
        <p:nvPicPr>
          <p:cNvPr id="24581" name="Picture 5" descr="log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4450"/>
            <a:ext cx="719138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50000"/>
              </a:srgbClr>
            </a:outerShdw>
          </a:effectLst>
        </p:spPr>
      </p:pic>
      <p:sp>
        <p:nvSpPr>
          <p:cNvPr id="17" name="テキスト ボックス 16"/>
          <p:cNvSpPr txBox="1"/>
          <p:nvPr/>
        </p:nvSpPr>
        <p:spPr>
          <a:xfrm>
            <a:off x="1155040" y="44450"/>
            <a:ext cx="535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3600" b="1" dirty="0" err="1" smtClean="0"/>
              <a:t>miniTAO</a:t>
            </a:r>
            <a:r>
              <a:rPr lang="ja-JP" altLang="en-US" sz="3600" b="1" dirty="0" smtClean="0"/>
              <a:t>望遠鏡　遠隔観測</a:t>
            </a:r>
            <a:endParaRPr kumimoji="1" lang="ja-JP" altLang="en-US" sz="3600" b="1" dirty="0"/>
          </a:p>
        </p:txBody>
      </p:sp>
      <p:pic>
        <p:nvPicPr>
          <p:cNvPr id="18" name="Picture 5" descr="P10101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1249" y="60781"/>
            <a:ext cx="472434" cy="63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950" dir="2700000" algn="tl" rotWithShape="0">
              <a:srgbClr val="000000">
                <a:alpha val="50000"/>
              </a:srgbClr>
            </a:outerShdw>
          </a:effectLst>
        </p:spPr>
      </p:pic>
      <p:sp>
        <p:nvSpPr>
          <p:cNvPr id="28" name="コンテンツ プレースホルダ 27"/>
          <p:cNvSpPr>
            <a:spLocks noGrp="1"/>
          </p:cNvSpPr>
          <p:nvPr>
            <p:ph idx="1"/>
          </p:nvPr>
        </p:nvSpPr>
        <p:spPr>
          <a:xfrm>
            <a:off x="468000" y="828000"/>
            <a:ext cx="8676000" cy="6741200"/>
          </a:xfrm>
        </p:spPr>
        <p:txBody>
          <a:bodyPr>
            <a:normAutofit/>
          </a:bodyPr>
          <a:lstStyle/>
          <a:p>
            <a:r>
              <a:rPr lang="ja-JP" altLang="en-US" sz="2800" dirty="0" smtClean="0">
                <a:solidFill>
                  <a:srgbClr val="0000FF"/>
                </a:solidFill>
              </a:rPr>
              <a:t>山麓施設からの遠隔観測</a:t>
            </a:r>
            <a:r>
              <a:rPr lang="ja-JP" altLang="en-US" sz="2800" dirty="0" smtClean="0"/>
              <a:t>（</a:t>
            </a:r>
            <a:r>
              <a:rPr lang="en-US" altLang="ja-JP" sz="2800" dirty="0" smtClean="0"/>
              <a:t>2011.05- </a:t>
            </a:r>
            <a:r>
              <a:rPr lang="ja-JP" altLang="en-US" sz="2800" dirty="0" smtClean="0"/>
              <a:t>試験開始）</a:t>
            </a:r>
            <a:endParaRPr lang="en-US" altLang="ja-JP" sz="2800" dirty="0" smtClean="0"/>
          </a:p>
          <a:p>
            <a:pPr lvl="1"/>
            <a:r>
              <a:rPr lang="ja-JP" altLang="en-US" sz="2400" dirty="0" smtClean="0">
                <a:solidFill>
                  <a:srgbClr val="FF0000"/>
                </a:solidFill>
              </a:rPr>
              <a:t>作業安全の向上、観測時間の拡大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pPr lvl="1">
              <a:buNone/>
            </a:pPr>
            <a:r>
              <a:rPr lang="en-US" altLang="ja-JP" sz="2400" dirty="0" smtClean="0">
                <a:solidFill>
                  <a:srgbClr val="FF0000"/>
                </a:solidFill>
              </a:rPr>
              <a:t>	</a:t>
            </a:r>
            <a:r>
              <a:rPr lang="ja-JP" altLang="en-US" sz="2400" dirty="0" smtClean="0"/>
              <a:t>不整地長時間運転、山頂低酸素環境、山頂滞在８時間制限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山頂山麓ネットワーク無線</a:t>
            </a:r>
            <a:r>
              <a:rPr lang="en-US" altLang="ja-JP" sz="2400" dirty="0" smtClean="0"/>
              <a:t>LAN</a:t>
            </a:r>
            <a:r>
              <a:rPr lang="ja-JP" altLang="en-US" sz="2400" dirty="0" smtClean="0"/>
              <a:t>ブリッジ（</a:t>
            </a:r>
            <a:r>
              <a:rPr lang="en-US" altLang="ja-JP" sz="2400" dirty="0" smtClean="0"/>
              <a:t>5Mbps</a:t>
            </a:r>
            <a:r>
              <a:rPr lang="ja-JP" altLang="en-US" sz="2400" dirty="0" smtClean="0"/>
              <a:t>、常用・予備）</a:t>
            </a:r>
            <a:endParaRPr lang="en-US" altLang="ja-JP" sz="2400" dirty="0" smtClean="0"/>
          </a:p>
          <a:p>
            <a:pPr lvl="1"/>
            <a:r>
              <a:rPr lang="ja-JP" altLang="en-US" sz="2400" dirty="0" smtClean="0"/>
              <a:t>気象センサー、雲センサー、可視全天カメラ、警報器、</a:t>
            </a:r>
            <a:endParaRPr lang="en-US" altLang="ja-JP" sz="2400" dirty="0" smtClean="0"/>
          </a:p>
          <a:p>
            <a:pPr lvl="1">
              <a:buNone/>
            </a:pPr>
            <a:r>
              <a:rPr lang="en-US" altLang="ja-JP" sz="2400" dirty="0" smtClean="0"/>
              <a:t>	</a:t>
            </a:r>
            <a:r>
              <a:rPr lang="ja-JP" altLang="en-US" sz="2400" dirty="0" smtClean="0"/>
              <a:t>監視カメラ（音声付）、</a:t>
            </a:r>
            <a:r>
              <a:rPr lang="en-US" altLang="ja-JP" sz="2400" dirty="0" smtClean="0"/>
              <a:t>UPS</a:t>
            </a:r>
            <a:r>
              <a:rPr lang="ja-JP" altLang="en-US" sz="2400" dirty="0" smtClean="0"/>
              <a:t>（ドームスリット、計算機）</a:t>
            </a:r>
            <a:r>
              <a:rPr lang="en-US" altLang="ja-JP" sz="2400" dirty="0" smtClean="0"/>
              <a:t>‥</a:t>
            </a:r>
          </a:p>
        </p:txBody>
      </p:sp>
      <p:pic>
        <p:nvPicPr>
          <p:cNvPr id="8" name="図 4" descr="20110301_geimage3l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3771156"/>
            <a:ext cx="5276029" cy="3086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グループ化 5"/>
          <p:cNvGrpSpPr/>
          <p:nvPr/>
        </p:nvGrpSpPr>
        <p:grpSpPr>
          <a:xfrm>
            <a:off x="5470120" y="3789040"/>
            <a:ext cx="3706383" cy="2779787"/>
            <a:chOff x="5437617" y="1556792"/>
            <a:chExt cx="3706383" cy="2779787"/>
          </a:xfrm>
          <a:effectLst/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5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5437617" y="1556792"/>
              <a:ext cx="3706383" cy="2779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直線矢印コネクタ 11"/>
            <p:cNvCxnSpPr/>
            <p:nvPr/>
          </p:nvCxnSpPr>
          <p:spPr>
            <a:xfrm rot="5400000">
              <a:off x="6804272" y="2564134"/>
              <a:ext cx="4320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/>
            <p:cNvCxnSpPr/>
            <p:nvPr/>
          </p:nvCxnSpPr>
          <p:spPr>
            <a:xfrm rot="5400000">
              <a:off x="7091510" y="2563340"/>
              <a:ext cx="4320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矢印コネクタ 13"/>
            <p:cNvCxnSpPr/>
            <p:nvPr/>
          </p:nvCxnSpPr>
          <p:spPr>
            <a:xfrm rot="5400000">
              <a:off x="7451550" y="2419324"/>
              <a:ext cx="4320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矢印コネクタ 14"/>
            <p:cNvCxnSpPr/>
            <p:nvPr/>
          </p:nvCxnSpPr>
          <p:spPr>
            <a:xfrm rot="5400000">
              <a:off x="7669162" y="2347316"/>
              <a:ext cx="432000" cy="1588"/>
            </a:xfrm>
            <a:prstGeom prst="straightConnector1">
              <a:avLst/>
            </a:prstGeom>
            <a:ln>
              <a:solidFill>
                <a:srgbClr val="FFFF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テキスト ボックス 15"/>
            <p:cNvSpPr txBox="1"/>
            <p:nvPr/>
          </p:nvSpPr>
          <p:spPr>
            <a:xfrm>
              <a:off x="5508104" y="3861048"/>
              <a:ext cx="2145139" cy="369332"/>
            </a:xfrm>
            <a:prstGeom prst="rect">
              <a:avLst/>
            </a:prstGeom>
            <a:solidFill>
              <a:srgbClr val="31859C">
                <a:alpha val="69804"/>
              </a:srgbClr>
            </a:solidFill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 smtClean="0">
                  <a:solidFill>
                    <a:schemeClr val="bg1"/>
                  </a:solidFill>
                </a:rPr>
                <a:t>山頂観測室コンテナ</a:t>
              </a:r>
              <a:endParaRPr kumimoji="1" lang="ja-JP" alt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9" name="図 18" descr="allsky_110526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9818" y="3771156"/>
            <a:ext cx="3198802" cy="30868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5681</TotalTime>
  <Words>1827</Words>
  <Application>Microsoft Macintosh PowerPoint</Application>
  <PresentationFormat>画面に合わせる (4:3)</PresentationFormat>
  <Paragraphs>305</Paragraphs>
  <Slides>22</Slides>
  <Notes>0</Notes>
  <HiddenSlides>0</HiddenSlides>
  <MMClips>0</MMClips>
  <ScaleCrop>false</ScaleCrop>
  <HeadingPairs>
    <vt:vector size="6" baseType="variant">
      <vt:variant>
        <vt:lpstr>デザイン テンプレート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22</vt:i4>
      </vt:variant>
    </vt:vector>
  </HeadingPairs>
  <TitlesOfParts>
    <vt:vector size="24" baseType="lpstr">
      <vt:lpstr>Office テーマ</vt:lpstr>
      <vt:lpstr>Image</vt:lpstr>
      <vt:lpstr>東京大学miniTAO望遠鏡/TAO計画現状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</vt:vector>
  </TitlesOfParts>
  <Company>東京大学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峰崎 岳夫</dc:creator>
  <cp:lastModifiedBy>峰崎 岳夫</cp:lastModifiedBy>
  <cp:revision>315</cp:revision>
  <cp:lastPrinted>2011-09-06T00:31:29Z</cp:lastPrinted>
  <dcterms:created xsi:type="dcterms:W3CDTF">2011-09-06T00:30:20Z</dcterms:created>
  <dcterms:modified xsi:type="dcterms:W3CDTF">2011-09-06T03:57:20Z</dcterms:modified>
</cp:coreProperties>
</file>