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7" r:id="rId9"/>
    <p:sldId id="266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案3_TIT背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1113"/>
            <a:ext cx="917575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947863" y="2424113"/>
            <a:ext cx="5200650" cy="7016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47863" y="3255963"/>
            <a:ext cx="5200650" cy="2762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pic>
        <p:nvPicPr>
          <p:cNvPr id="5125" name="Picture 5" descr="広島大学ロゴ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5599113"/>
            <a:ext cx="2014537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46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765175"/>
            <a:ext cx="2000250" cy="5089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9750" y="765175"/>
            <a:ext cx="5851525" cy="5089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83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958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77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15950" y="1438275"/>
            <a:ext cx="3887788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438275"/>
            <a:ext cx="3887787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855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286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792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1625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5109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案3_body背景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1113"/>
            <a:ext cx="9166226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05238" y="6181725"/>
            <a:ext cx="15430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03275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01638" algn="l" defTabSz="803275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03275" algn="l" defTabSz="803275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4913" algn="l" defTabSz="803275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606550" algn="l" defTabSz="803275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063750" defTabSz="8032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520950" defTabSz="8032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78150" defTabSz="8032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35350" defTabSz="8032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fld id="{4AFB1644-50BA-48DD-9AC3-9DB14F7A00C0}" type="slidenum">
              <a:rPr lang="en-US" altLang="ja-JP" sz="900">
                <a:latin typeface="ＭＳ Ｐゴシック" charset="-128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ja-JP" sz="900">
              <a:latin typeface="ＭＳ Ｐゴシック" charset="-12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5175"/>
            <a:ext cx="79263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438275"/>
            <a:ext cx="792797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4102" name="Picture 6" descr="広島大学ロゴJ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9388"/>
            <a:ext cx="1325562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ctr" defTabSz="906463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38138" indent="-338138" algn="l" defTabSz="906463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0988" algn="l" defTabSz="906463" rtl="0" fontAlgn="base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31888" indent="-225425" algn="l" defTabSz="906463" rtl="0" fontAlgn="base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3pPr>
      <a:lvl4pPr marL="1585913" indent="-227013" algn="l" defTabSz="906463" rtl="0" fontAlgn="base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4pPr>
      <a:lvl5pPr marL="2036763" indent="-225425" algn="l" defTabSz="906463" rtl="0" fontAlgn="base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5pPr>
      <a:lvl6pPr marL="2493963" indent="-225425" algn="l" defTabSz="906463" rtl="0" fontAlgn="base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6pPr>
      <a:lvl7pPr marL="2951163" indent="-225425" algn="l" defTabSz="906463" rtl="0" fontAlgn="base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7pPr>
      <a:lvl8pPr marL="3408363" indent="-225425" algn="l" defTabSz="906463" rtl="0" fontAlgn="base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8pPr>
      <a:lvl9pPr marL="3865563" indent="-225425" algn="l" defTabSz="906463" rtl="0" fontAlgn="base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196752"/>
            <a:ext cx="6800601" cy="1785020"/>
          </a:xfrm>
        </p:spPr>
        <p:txBody>
          <a:bodyPr/>
          <a:lstStyle/>
          <a:p>
            <a:r>
              <a:rPr lang="ja-JP" altLang="en-US" dirty="0" smtClean="0"/>
              <a:t>小研究室でも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TMT</a:t>
            </a:r>
            <a:r>
              <a:rPr lang="ja-JP" altLang="en-US" dirty="0" smtClean="0"/>
              <a:t>関連開発に参加し易い環境を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構築</a:t>
            </a:r>
            <a:r>
              <a:rPr lang="ja-JP" altLang="en-US" dirty="0" smtClean="0"/>
              <a:t>するための一案</a:t>
            </a:r>
            <a:endParaRPr lang="ja-JP" altLang="ja-JP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356992"/>
            <a:ext cx="5200650" cy="965125"/>
          </a:xfrm>
        </p:spPr>
        <p:txBody>
          <a:bodyPr/>
          <a:lstStyle/>
          <a:p>
            <a:r>
              <a:rPr lang="ja-JP" altLang="en-US" dirty="0"/>
              <a:t>広島</a:t>
            </a:r>
            <a:r>
              <a:rPr lang="ja-JP" altLang="en-US" dirty="0" smtClean="0"/>
              <a:t>大学　宇宙科学センター</a:t>
            </a:r>
            <a:endParaRPr lang="en-US" altLang="ja-JP" dirty="0" smtClean="0"/>
          </a:p>
          <a:p>
            <a:r>
              <a:rPr lang="ja-JP" altLang="en-US" dirty="0" smtClean="0"/>
              <a:t>川端　弘治</a:t>
            </a:r>
            <a:endParaRPr lang="ja-JP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大規模プロジェクトに関わる小研究室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5950" y="1556792"/>
            <a:ext cx="7927975" cy="3312368"/>
          </a:xfrm>
        </p:spPr>
        <p:txBody>
          <a:bodyPr/>
          <a:lstStyle/>
          <a:p>
            <a:r>
              <a:rPr lang="ja-JP" altLang="en-US" sz="2400" dirty="0" smtClean="0"/>
              <a:t>テニュアな教員が</a:t>
            </a:r>
            <a:r>
              <a:rPr kumimoji="1" lang="ja-JP" altLang="en-US" sz="2400" dirty="0" smtClean="0"/>
              <a:t>一定の責任の下に、（入れ替わる）大学院生らと共</a:t>
            </a:r>
            <a:r>
              <a:rPr kumimoji="1" lang="ja-JP" altLang="en-US" sz="2400" dirty="0" smtClean="0"/>
              <a:t>に小分け（＋長期に</a:t>
            </a:r>
            <a:r>
              <a:rPr lang="ja-JP" altLang="en-US" sz="2400" dirty="0" smtClean="0"/>
              <a:t>亘る）</a:t>
            </a:r>
            <a:r>
              <a:rPr kumimoji="1" lang="ja-JP" altLang="en-US" sz="2400" dirty="0" smtClean="0"/>
              <a:t>仕事</a:t>
            </a:r>
            <a:r>
              <a:rPr kumimoji="1" lang="ja-JP" altLang="en-US" sz="2400" dirty="0" smtClean="0"/>
              <a:t>をこなしていく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教員側の意識改革</a:t>
            </a:r>
            <a:endParaRPr lang="en-US" altLang="ja-JP" sz="2400" dirty="0"/>
          </a:p>
          <a:p>
            <a:r>
              <a:rPr lang="ja-JP" altLang="en-US" sz="2400" dirty="0" smtClean="0"/>
              <a:t>大規模プロジェクト側のマネージメント（そのシステム）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教員の「</a:t>
            </a:r>
            <a:r>
              <a:rPr lang="ja-JP" altLang="en-US" sz="2400" dirty="0" smtClean="0"/>
              <a:t>やる気」を刺激する、メリットを約束する方策はないだろうか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1043608" y="4817058"/>
            <a:ext cx="7356301" cy="13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906463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80988" algn="l" defTabSz="906463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31888" indent="-225425" algn="l" defTabSz="906463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585913" indent="-227013" algn="l" defTabSz="906463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36763" indent="-225425" algn="l" defTabSz="906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493963" indent="-225425" algn="l" defTabSz="906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51163" indent="-225425" algn="l" defTabSz="906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08363" indent="-225425" algn="l" defTabSz="906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65563" indent="-225425" algn="l" defTabSz="906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日本の割り当て時間の中に、装置開発関係に貢献した人に観測時間を分け与える「開発者枠」を設けてはどうか？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903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すばる望遠鏡の観測所時間に類似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5950" y="1628800"/>
            <a:ext cx="7927975" cy="4536504"/>
          </a:xfrm>
        </p:spPr>
        <p:txBody>
          <a:bodyPr/>
          <a:lstStyle/>
          <a:p>
            <a:r>
              <a:rPr kumimoji="1" lang="ja-JP" altLang="en-US" sz="2800" dirty="0" smtClean="0"/>
              <a:t>開発に貢献のあった人からの観測提案（簡素）に沿って観測時間を割り当て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（</a:t>
            </a:r>
            <a:r>
              <a:rPr kumimoji="1" lang="ja-JP" altLang="en-US" sz="2800" dirty="0" smtClean="0"/>
              <a:t>詳細</a:t>
            </a:r>
            <a:r>
              <a:rPr lang="ja-JP" altLang="en-US" sz="2800" dirty="0"/>
              <a:t>について</a:t>
            </a:r>
            <a:r>
              <a:rPr kumimoji="1" lang="ja-JP" altLang="en-US" sz="2800" dirty="0" smtClean="0"/>
              <a:t>要議論）</a:t>
            </a: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競争が激化する中で、開発者側には大きなメリット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r>
              <a:rPr kumimoji="1" lang="ja-JP" altLang="en-US" sz="2800" dirty="0" smtClean="0"/>
              <a:t>懸念される点もあるがそれを上回る魅力・アウトプット</a:t>
            </a:r>
            <a:endParaRPr kumimoji="1" lang="en-US" altLang="ja-JP" sz="2800" dirty="0" smtClean="0"/>
          </a:p>
          <a:p>
            <a:pPr lvl="1"/>
            <a:r>
              <a:rPr kumimoji="1" lang="ja-JP" altLang="en-US" sz="2600" dirty="0" smtClean="0"/>
              <a:t>その魅力の下に力</a:t>
            </a:r>
            <a:r>
              <a:rPr kumimoji="1" lang="ja-JP" altLang="en-US" sz="2600" dirty="0" smtClean="0"/>
              <a:t>を（ある程度）結集</a:t>
            </a:r>
            <a:r>
              <a:rPr kumimoji="1" lang="ja-JP" altLang="en-US" sz="2600" dirty="0" smtClean="0"/>
              <a:t>できないか</a:t>
            </a:r>
            <a:endParaRPr kumimoji="1" lang="en-US" altLang="ja-JP" sz="2600" dirty="0" smtClean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278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11927"/>
            <a:ext cx="4331965" cy="4871045"/>
          </a:xfrm>
        </p:spPr>
        <p:txBody>
          <a:bodyPr/>
          <a:lstStyle/>
          <a:p>
            <a:r>
              <a:rPr kumimoji="1" lang="ja-JP" altLang="en-US" sz="2400" dirty="0" smtClean="0"/>
              <a:t>日本の観測時間に開発者枠を設けませんか</a:t>
            </a:r>
            <a:r>
              <a:rPr kumimoji="1" lang="ja-JP" altLang="en-US" sz="2000" dirty="0" smtClean="0"/>
              <a:t>（初年度？割、徐々に減らす？）</a:t>
            </a:r>
            <a:endParaRPr kumimoji="1" lang="en-US" altLang="ja-JP" sz="2000" dirty="0" smtClean="0"/>
          </a:p>
          <a:p>
            <a:r>
              <a:rPr kumimoji="1" lang="ja-JP" altLang="en-US" sz="2400" dirty="0" smtClean="0"/>
              <a:t>究極の望遠鏡：</a:t>
            </a:r>
            <a:r>
              <a:rPr kumimoji="1" lang="en-US" altLang="ja-JP" sz="2400" dirty="0" smtClean="0"/>
              <a:t>TMT</a:t>
            </a:r>
            <a:r>
              <a:rPr kumimoji="1" lang="ja-JP" altLang="en-US" sz="2400" dirty="0" smtClean="0"/>
              <a:t>を最大限に活かしていくよう我々も意識改革しませんか</a:t>
            </a:r>
            <a:r>
              <a:rPr lang="ja-JP" altLang="en-US" sz="2000" dirty="0" smtClean="0"/>
              <a:t>（完成するまでまだしばらく</a:t>
            </a:r>
            <a:r>
              <a:rPr lang="ja-JP" altLang="en-US" sz="2000" dirty="0" smtClean="0"/>
              <a:t>掛かるので、</a:t>
            </a:r>
            <a:r>
              <a:rPr lang="ja-JP" altLang="en-US" sz="2000" dirty="0" smtClean="0"/>
              <a:t>その間も</a:t>
            </a:r>
            <a:r>
              <a:rPr lang="ja-JP" altLang="en-US" sz="2000" dirty="0" smtClean="0"/>
              <a:t>貢献しておく）</a:t>
            </a:r>
            <a:endParaRPr kumimoji="1" lang="en-US" altLang="ja-JP" sz="2000" dirty="0" smtClean="0"/>
          </a:p>
          <a:p>
            <a:r>
              <a:rPr kumimoji="1" lang="ja-JP" altLang="en-US" sz="2400" dirty="0" smtClean="0"/>
              <a:t>開発マネジメント</a:t>
            </a:r>
            <a:r>
              <a:rPr kumimoji="1" lang="ja-JP" altLang="en-US" sz="2000" dirty="0" smtClean="0"/>
              <a:t>（含む貢献度の評価）</a:t>
            </a:r>
            <a:r>
              <a:rPr kumimoji="1" lang="ja-JP" altLang="en-US" sz="2400" dirty="0" smtClean="0"/>
              <a:t>の仕事が重要に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参加する大学（グループ）がどれだけあるか</a:t>
            </a:r>
            <a:r>
              <a:rPr kumimoji="1" lang="ja-JP" altLang="en-US" sz="2000" dirty="0" smtClean="0"/>
              <a:t>（日本がどういった力を提供できるか）</a:t>
            </a:r>
            <a:endParaRPr kumimoji="1" lang="en-US" altLang="ja-JP" sz="2000" dirty="0" smtClean="0"/>
          </a:p>
          <a:p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939111" y="2015753"/>
            <a:ext cx="3584726" cy="2704441"/>
            <a:chOff x="4900586" y="2519166"/>
            <a:chExt cx="3584726" cy="27044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00192" y="2869460"/>
              <a:ext cx="18389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/>
                <a:t>日本</a:t>
              </a:r>
              <a:r>
                <a:rPr lang="ja-JP" altLang="en-US" sz="1800" dirty="0" smtClean="0"/>
                <a:t>ＴＭＴ推進室</a:t>
              </a:r>
              <a:endParaRPr kumimoji="1" lang="ja-JP" altLang="en-US" sz="18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152651" y="3847450"/>
              <a:ext cx="225254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/>
                <a:t>開発マネジメント部門</a:t>
              </a:r>
              <a:endParaRPr kumimoji="1" lang="ja-JP" altLang="en-US" sz="18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900586" y="4854275"/>
              <a:ext cx="8034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/>
                <a:t>大学１</a:t>
              </a:r>
              <a:endParaRPr kumimoji="1" lang="ja-JP" altLang="en-US" sz="18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928048" y="4854275"/>
              <a:ext cx="8034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/>
                <a:t>大学２</a:t>
              </a:r>
              <a:endParaRPr kumimoji="1" lang="ja-JP" altLang="en-US" sz="1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61806" y="4854275"/>
              <a:ext cx="8034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/>
                <a:t>大学３</a:t>
              </a:r>
              <a:endParaRPr kumimoji="1" lang="ja-JP" altLang="en-US" sz="1800" dirty="0"/>
            </a:p>
          </p:txBody>
        </p:sp>
        <p:cxnSp>
          <p:nvCxnSpPr>
            <p:cNvPr id="11" name="直線コネクタ 10"/>
            <p:cNvCxnSpPr>
              <a:stCxn id="4" idx="2"/>
            </p:cNvCxnSpPr>
            <p:nvPr/>
          </p:nvCxnSpPr>
          <p:spPr bwMode="auto">
            <a:xfrm>
              <a:off x="7219675" y="3238792"/>
              <a:ext cx="0" cy="25836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線コネクタ 12"/>
            <p:cNvCxnSpPr>
              <a:stCxn id="5" idx="0"/>
            </p:cNvCxnSpPr>
            <p:nvPr/>
          </p:nvCxnSpPr>
          <p:spPr bwMode="auto">
            <a:xfrm flipH="1" flipV="1">
              <a:off x="6278921" y="3497156"/>
              <a:ext cx="1" cy="35029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"/>
            <p:cNvCxnSpPr/>
            <p:nvPr/>
          </p:nvCxnSpPr>
          <p:spPr bwMode="auto">
            <a:xfrm>
              <a:off x="6300192" y="3497156"/>
              <a:ext cx="2041104" cy="0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コネクタ 15"/>
            <p:cNvCxnSpPr/>
            <p:nvPr/>
          </p:nvCxnSpPr>
          <p:spPr bwMode="auto">
            <a:xfrm>
              <a:off x="6157910" y="4217236"/>
              <a:ext cx="0" cy="25836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コネクタ 16"/>
            <p:cNvCxnSpPr/>
            <p:nvPr/>
          </p:nvCxnSpPr>
          <p:spPr bwMode="auto">
            <a:xfrm flipH="1" flipV="1">
              <a:off x="5295294" y="4485737"/>
              <a:ext cx="1" cy="35029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コネクタ 17"/>
            <p:cNvCxnSpPr/>
            <p:nvPr/>
          </p:nvCxnSpPr>
          <p:spPr bwMode="auto">
            <a:xfrm>
              <a:off x="5302299" y="4475600"/>
              <a:ext cx="3183013" cy="0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コネクタ 20"/>
            <p:cNvCxnSpPr/>
            <p:nvPr/>
          </p:nvCxnSpPr>
          <p:spPr bwMode="auto">
            <a:xfrm flipH="1" flipV="1">
              <a:off x="6325071" y="4505268"/>
              <a:ext cx="1" cy="35029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1"/>
            <p:cNvCxnSpPr/>
            <p:nvPr/>
          </p:nvCxnSpPr>
          <p:spPr bwMode="auto">
            <a:xfrm flipH="1" flipV="1">
              <a:off x="7405191" y="4505268"/>
              <a:ext cx="1" cy="35029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線コネクタ 23"/>
            <p:cNvCxnSpPr/>
            <p:nvPr/>
          </p:nvCxnSpPr>
          <p:spPr bwMode="auto">
            <a:xfrm flipH="1" flipV="1">
              <a:off x="7219675" y="2519166"/>
              <a:ext cx="1" cy="350294"/>
            </a:xfrm>
            <a:prstGeom prst="lin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テキスト ボックス 9"/>
          <p:cNvSpPr txBox="1"/>
          <p:nvPr/>
        </p:nvSpPr>
        <p:spPr>
          <a:xfrm>
            <a:off x="5183826" y="5701318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 smtClean="0"/>
              <a:t>（やるなら）早めに方針決定を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871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9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28-30</a:t>
            </a:r>
            <a:r>
              <a:rPr kumimoji="1" lang="ja-JP" altLang="en-US" dirty="0" smtClean="0"/>
              <a:t>日　カナダ・ビクトリア　</a:t>
            </a:r>
            <a:r>
              <a:rPr kumimoji="1" lang="en-US" altLang="ja-JP" dirty="0" smtClean="0"/>
              <a:t>TMT Workshop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23" y="2852936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5" y="5015863"/>
            <a:ext cx="2980303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dirty="0" smtClean="0"/>
              <a:t>カナダ</a:t>
            </a:r>
            <a:r>
              <a:rPr lang="ja-JP" altLang="en-US" dirty="0" smtClean="0"/>
              <a:t>、中国、インド、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米国</a:t>
            </a:r>
            <a:r>
              <a:rPr lang="en-US" altLang="ja-JP" dirty="0" smtClean="0"/>
              <a:t>…</a:t>
            </a:r>
            <a:endParaRPr kumimoji="1" lang="en-US" altLang="ja-JP" dirty="0" smtClean="0"/>
          </a:p>
          <a:p>
            <a:pPr algn="l"/>
            <a:r>
              <a:rPr kumimoji="1" lang="ja-JP" altLang="en-US" dirty="0" smtClean="0"/>
              <a:t>ＴＭＴへの熱気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9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サマリー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628800"/>
            <a:ext cx="7927975" cy="4441924"/>
          </a:xfrm>
        </p:spPr>
        <p:txBody>
          <a:bodyPr/>
          <a:lstStyle/>
          <a:p>
            <a:r>
              <a:rPr lang="ja-JP" altLang="en-US" sz="2800" dirty="0" smtClean="0"/>
              <a:t>ＴＭＴについて少し真面目に考えるようになった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TMT</a:t>
            </a:r>
            <a:r>
              <a:rPr lang="ja-JP" altLang="en-US" sz="2400" dirty="0" smtClean="0"/>
              <a:t>推進小委員会、サイエンス検討班、ＴＭＴ　ＷＳ）</a:t>
            </a:r>
            <a:endParaRPr lang="en-US" altLang="ja-JP" sz="2400" dirty="0" smtClean="0"/>
          </a:p>
          <a:p>
            <a:endParaRPr lang="en-US" altLang="ja-JP" sz="2800" dirty="0"/>
          </a:p>
          <a:p>
            <a:r>
              <a:rPr lang="ja-JP" altLang="en-US" sz="2800" dirty="0" smtClean="0"/>
              <a:t>日本</a:t>
            </a:r>
            <a:r>
              <a:rPr lang="ja-JP" altLang="en-US" sz="2800" dirty="0" smtClean="0"/>
              <a:t>時間枠の使い方は日本</a:t>
            </a:r>
            <a:r>
              <a:rPr lang="ja-JP" altLang="en-US" sz="2800" dirty="0" smtClean="0"/>
              <a:t>が（自由に）決める（</a:t>
            </a:r>
            <a:r>
              <a:rPr lang="ja-JP" altLang="en-US" sz="2800" dirty="0" smtClean="0"/>
              <a:t>他国の観測には干渉</a:t>
            </a:r>
            <a:r>
              <a:rPr lang="ja-JP" altLang="en-US" sz="2800" dirty="0" smtClean="0"/>
              <a:t>せず）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日本の割り当て時間の中に、装置開発関係に貢献した人に観測時間を分け与える「開発者枠」を設けてはどうか？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657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57282"/>
            <a:ext cx="7344817" cy="550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5196"/>
            <a:ext cx="7339136" cy="549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32040" y="5407041"/>
            <a:ext cx="3752951" cy="9048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大きすぎ　複雑</a:t>
            </a:r>
            <a:endParaRPr lang="en-US" altLang="ja-JP" dirty="0" smtClean="0"/>
          </a:p>
          <a:p>
            <a:r>
              <a:rPr lang="ja-JP" altLang="en-US" dirty="0" smtClean="0"/>
              <a:t>小研究室では手</a:t>
            </a:r>
            <a:r>
              <a:rPr lang="ja-JP" altLang="en-US" dirty="0"/>
              <a:t>に負えない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7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大学の小研究室の事情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438275"/>
            <a:ext cx="8136904" cy="4150965"/>
          </a:xfrm>
        </p:spPr>
        <p:txBody>
          <a:bodyPr/>
          <a:lstStyle/>
          <a:p>
            <a:r>
              <a:rPr lang="ja-JP" altLang="en-US" sz="2400" dirty="0" smtClean="0"/>
              <a:t>効率化係数に基づく人員</a:t>
            </a:r>
            <a:r>
              <a:rPr lang="ja-JP" altLang="en-US" sz="2400" dirty="0" smtClean="0"/>
              <a:t>削減（研究室淘汰）</a:t>
            </a:r>
            <a:endParaRPr lang="en-US" altLang="ja-JP" sz="2400" dirty="0"/>
          </a:p>
          <a:p>
            <a:r>
              <a:rPr kumimoji="1" lang="ja-JP" altLang="en-US" sz="2400" dirty="0" smtClean="0"/>
              <a:t>学生の維持（勧誘、卒論・修論テーマ、修士</a:t>
            </a:r>
            <a:r>
              <a:rPr kumimoji="1" lang="ja-JP" altLang="en-US" sz="2400" dirty="0" smtClean="0"/>
              <a:t>で卒業</a:t>
            </a:r>
            <a:r>
              <a:rPr lang="ja-JP" altLang="en-US" sz="2400" dirty="0" smtClean="0"/>
              <a:t>）</a:t>
            </a:r>
            <a:endParaRPr kumimoji="1" lang="en-US" altLang="ja-JP" sz="2200" dirty="0" smtClean="0"/>
          </a:p>
          <a:p>
            <a:r>
              <a:rPr kumimoji="1" lang="ja-JP" altLang="en-US" sz="2400" dirty="0" smtClean="0"/>
              <a:t>研究成果のアピール</a:t>
            </a:r>
            <a:endParaRPr kumimoji="1" lang="en-US" altLang="ja-JP" sz="2400" dirty="0" smtClean="0"/>
          </a:p>
          <a:p>
            <a:pPr lvl="1"/>
            <a:r>
              <a:rPr lang="ja-JP" altLang="en-US" sz="2200" dirty="0" smtClean="0"/>
              <a:t>他研究室の人たちにも判り易い内容</a:t>
            </a:r>
            <a:endParaRPr lang="en-US" altLang="ja-JP" sz="2200" dirty="0" smtClean="0"/>
          </a:p>
          <a:p>
            <a:pPr lvl="1"/>
            <a:r>
              <a:rPr kumimoji="1" lang="ja-JP" altLang="en-US" sz="2200" dirty="0" smtClean="0"/>
              <a:t>（特に物理の人を相手にする場合は） 原理的な「動機」「目標」を設定することが大事</a:t>
            </a:r>
            <a:endParaRPr kumimoji="1" lang="en-US" altLang="ja-JP" sz="2200" dirty="0" smtClean="0"/>
          </a:p>
          <a:p>
            <a:pPr lvl="1"/>
            <a:r>
              <a:rPr lang="ja-JP" altLang="en-US" sz="2200" dirty="0" smtClean="0"/>
              <a:t>「最大</a:t>
            </a:r>
            <a:r>
              <a:rPr lang="ja-JP" altLang="en-US" sz="2200" dirty="0" smtClean="0"/>
              <a:t>の望遠鏡、次世代</a:t>
            </a:r>
            <a:r>
              <a:rPr lang="ja-JP" altLang="en-US" sz="2200" dirty="0" smtClean="0"/>
              <a:t>の装置</a:t>
            </a:r>
            <a:r>
              <a:rPr lang="ja-JP" altLang="en-US" sz="2200" dirty="0" smtClean="0"/>
              <a:t>による新観測」「</a:t>
            </a:r>
            <a:r>
              <a:rPr lang="ja-JP" altLang="en-US" sz="2200" dirty="0" smtClean="0"/>
              <a:t>そ</a:t>
            </a:r>
            <a:r>
              <a:rPr lang="ja-JP" altLang="en-US" sz="2200" dirty="0" smtClean="0"/>
              <a:t>の</a:t>
            </a:r>
            <a:r>
              <a:rPr lang="ja-JP" altLang="en-US" sz="2200" dirty="0" smtClean="0"/>
              <a:t>開発</a:t>
            </a:r>
            <a:r>
              <a:rPr lang="ja-JP" altLang="en-US" sz="2200" dirty="0" smtClean="0"/>
              <a:t>」は判り易い謳い文句</a:t>
            </a:r>
            <a:endParaRPr lang="en-US" altLang="ja-JP" sz="2200" dirty="0" smtClean="0"/>
          </a:p>
          <a:p>
            <a:pPr lvl="1"/>
            <a:r>
              <a:rPr kumimoji="1" lang="ja-JP" altLang="en-US" sz="2200" dirty="0" smtClean="0"/>
              <a:t>学生の勧誘材料にもなる</a:t>
            </a:r>
            <a:endParaRPr kumimoji="1" lang="en-US" altLang="ja-JP" sz="2200" dirty="0" smtClean="0"/>
          </a:p>
          <a:p>
            <a:pPr lvl="1"/>
            <a:r>
              <a:rPr lang="ja-JP" altLang="en-US" sz="2200" dirty="0" smtClean="0"/>
              <a:t>何より、最先端の観測データを得られる</a:t>
            </a:r>
            <a:endParaRPr kumimoji="1" lang="ja-JP" altLang="en-US" sz="2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570162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/>
              <a:t>ＴＭＴに結びつけた開発は教員にとってもメリット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07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装置開発ポリシーの再検討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5950" y="1438275"/>
            <a:ext cx="7628457" cy="4416425"/>
          </a:xfrm>
        </p:spPr>
        <p:txBody>
          <a:bodyPr/>
          <a:lstStyle/>
          <a:p>
            <a:r>
              <a:rPr kumimoji="1" lang="ja-JP" altLang="en-US" sz="2400" dirty="0" smtClean="0"/>
              <a:t>大学で開発やデータ処理に興味ある小グループが今後、どのように観測研究を進めるか</a:t>
            </a:r>
            <a:endParaRPr kumimoji="1" lang="en-US" altLang="ja-JP" sz="2400" dirty="0" smtClean="0"/>
          </a:p>
          <a:p>
            <a:pPr lvl="1"/>
            <a:r>
              <a:rPr kumimoji="1" lang="ja-JP" altLang="en-US" sz="2200" dirty="0" smtClean="0"/>
              <a:t>小規模プロジェクトを立ち上げ、サイエンスから開発、</a:t>
            </a:r>
            <a:r>
              <a:rPr lang="ja-JP" altLang="en-US" sz="2200" dirty="0" smtClean="0"/>
              <a:t>観測まで一通り行う（アイデア重視）</a:t>
            </a:r>
            <a:endParaRPr lang="en-US" altLang="ja-JP" sz="2200" dirty="0" smtClean="0"/>
          </a:p>
          <a:p>
            <a:pPr lvl="1"/>
            <a:r>
              <a:rPr lang="ja-JP" altLang="en-US" sz="2200" dirty="0"/>
              <a:t>開発は</a:t>
            </a:r>
            <a:r>
              <a:rPr lang="ja-JP" altLang="en-US" sz="2200" dirty="0" smtClean="0"/>
              <a:t>諦めて、共同利用観測を</a:t>
            </a:r>
            <a:r>
              <a:rPr lang="ja-JP" altLang="en-US" sz="2200" dirty="0" smtClean="0"/>
              <a:t>利用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中規模プロジェクトを企画（政治力要求）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大規模</a:t>
            </a:r>
            <a:r>
              <a:rPr lang="ja-JP" altLang="en-US" sz="2200" dirty="0"/>
              <a:t>プロジェクト</a:t>
            </a:r>
            <a:r>
              <a:rPr lang="ja-JP" altLang="en-US" sz="2200" dirty="0" smtClean="0"/>
              <a:t>に参加する</a:t>
            </a:r>
            <a:endParaRPr lang="en-US" altLang="ja-JP" sz="2200" dirty="0"/>
          </a:p>
          <a:p>
            <a:pPr marL="906463" lvl="2" indent="0">
              <a:buNone/>
            </a:pPr>
            <a:r>
              <a:rPr lang="ja-JP" altLang="en-US" sz="2000" dirty="0" smtClean="0"/>
              <a:t>国際協力、敷居は高い　　　中～大型プロジェクトを敬遠</a:t>
            </a:r>
            <a:endParaRPr lang="en-US" altLang="ja-JP" sz="2000" dirty="0"/>
          </a:p>
          <a:p>
            <a:pPr marL="454025" lvl="1" indent="0">
              <a:buNone/>
            </a:pPr>
            <a:endParaRPr kumimoji="1" lang="en-US" altLang="ja-JP" sz="2200" dirty="0" smtClean="0"/>
          </a:p>
          <a:p>
            <a:r>
              <a:rPr lang="ja-JP" altLang="en-US" sz="2400" dirty="0" smtClean="0"/>
              <a:t>研究室の維持・繁栄、自身の研究欲、</a:t>
            </a:r>
            <a:endParaRPr lang="en-US" altLang="ja-JP" sz="2400" dirty="0" smtClean="0"/>
          </a:p>
          <a:p>
            <a:pPr lvl="1"/>
            <a:r>
              <a:rPr kumimoji="1" lang="ja-JP" altLang="en-US" sz="2200" dirty="0" smtClean="0"/>
              <a:t>ＴＭＴのメリットは高い　</a:t>
            </a:r>
            <a:r>
              <a:rPr lang="ja-JP" altLang="en-US" sz="2200" dirty="0" smtClean="0"/>
              <a:t>うまく</a:t>
            </a:r>
            <a:r>
              <a:rPr lang="ja-JP" altLang="en-US" sz="2200" dirty="0" smtClean="0"/>
              <a:t>利用できないか</a:t>
            </a:r>
            <a:endParaRPr kumimoji="1" lang="en-US" altLang="ja-JP" sz="2200" dirty="0" smtClean="0"/>
          </a:p>
          <a:p>
            <a:endParaRPr kumimoji="1" lang="en-US" altLang="ja-JP" sz="2400" dirty="0" smtClean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大規模プロジェクトの推進と並ぶ我々コミュニティの一大テーマ</a:t>
            </a:r>
            <a:endParaRPr lang="en-US" altLang="ja-JP" sz="2800" dirty="0" smtClean="0"/>
          </a:p>
          <a:p>
            <a:pPr lvl="1"/>
            <a:r>
              <a:rPr kumimoji="1" lang="ja-JP" altLang="en-US" sz="2600" dirty="0" smtClean="0"/>
              <a:t>大学間連携事業はその一つの方策</a:t>
            </a:r>
            <a:endParaRPr kumimoji="1" lang="en-US" altLang="ja-JP" sz="2600" dirty="0" smtClean="0"/>
          </a:p>
          <a:p>
            <a:pPr lvl="1"/>
            <a:r>
              <a:rPr lang="ja-JP" altLang="en-US" sz="2600" dirty="0" smtClean="0"/>
              <a:t>望遠鏡を持たない大学・グループは？</a:t>
            </a:r>
            <a:endParaRPr lang="en-US" altLang="ja-JP" sz="2600" dirty="0" smtClean="0"/>
          </a:p>
          <a:p>
            <a:r>
              <a:rPr kumimoji="1" lang="ja-JP" altLang="en-US" sz="2800" dirty="0" smtClean="0"/>
              <a:t>ＴＭＴに向けて力を結集できないか</a:t>
            </a:r>
            <a:endParaRPr kumimoji="1" lang="en-US" altLang="ja-JP" sz="2800" dirty="0" smtClean="0"/>
          </a:p>
          <a:p>
            <a:pPr lvl="1"/>
            <a:r>
              <a:rPr kumimoji="1" lang="ja-JP" altLang="en-US" sz="2600" dirty="0" smtClean="0"/>
              <a:t>試験機作成、評価</a:t>
            </a:r>
            <a:r>
              <a:rPr kumimoji="1" lang="ja-JP" altLang="en-US" sz="2600" dirty="0" smtClean="0"/>
              <a:t>、データ処理パイプライン</a:t>
            </a:r>
            <a:r>
              <a:rPr lang="ja-JP" altLang="en-US" sz="2600" dirty="0" err="1" smtClean="0"/>
              <a:t>、</a:t>
            </a:r>
            <a:r>
              <a:rPr lang="ja-JP" altLang="en-US" sz="2600" dirty="0" err="1" smtClean="0"/>
              <a:t>、</a:t>
            </a:r>
            <a:r>
              <a:rPr kumimoji="1" lang="ja-JP" altLang="en-US" sz="2600" dirty="0" smtClean="0"/>
              <a:t>装置開発には様々な作業が</a:t>
            </a:r>
            <a:r>
              <a:rPr kumimoji="1" lang="ja-JP" altLang="en-US" sz="2600" dirty="0" smtClean="0"/>
              <a:t>伴う　やれる</a:t>
            </a:r>
            <a:r>
              <a:rPr kumimoji="1" lang="ja-JP" altLang="en-US" sz="2600" dirty="0" smtClean="0"/>
              <a:t>事は多いはず</a:t>
            </a:r>
            <a:endParaRPr kumimoji="1" lang="en-US" altLang="ja-JP" sz="2600" dirty="0"/>
          </a:p>
          <a:p>
            <a:r>
              <a:rPr kumimoji="1" lang="ja-JP" altLang="en-US" sz="2800" dirty="0" smtClean="0"/>
              <a:t>成熟したコミュニティ</a:t>
            </a:r>
            <a:endParaRPr kumimoji="1" lang="en-US" altLang="ja-JP" sz="2800" dirty="0" smtClean="0"/>
          </a:p>
          <a:p>
            <a:pPr lvl="1"/>
            <a:r>
              <a:rPr lang="ja-JP" altLang="en-US" sz="2600" dirty="0" smtClean="0"/>
              <a:t>小研究室では力</a:t>
            </a:r>
            <a:r>
              <a:rPr lang="ja-JP" altLang="en-US" sz="2600" dirty="0" smtClean="0"/>
              <a:t>は限られる、どう集結させるか</a:t>
            </a:r>
            <a:endParaRPr kumimoji="1" lang="ja-JP" altLang="en-US" sz="26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大学の活性化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3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参考：　日本</a:t>
            </a:r>
            <a:r>
              <a:rPr kumimoji="1" lang="ja-JP" altLang="en-US" dirty="0" smtClean="0"/>
              <a:t>のＸ線グループ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340768"/>
            <a:ext cx="7927975" cy="4727029"/>
          </a:xfrm>
        </p:spPr>
        <p:txBody>
          <a:bodyPr/>
          <a:lstStyle/>
          <a:p>
            <a:r>
              <a:rPr kumimoji="1" lang="ja-JP" altLang="en-US" sz="2800" dirty="0" smtClean="0"/>
              <a:t>ＤＮＡ</a:t>
            </a:r>
            <a:r>
              <a:rPr kumimoji="1" lang="ja-JP" altLang="en-US" sz="2800" dirty="0" smtClean="0"/>
              <a:t>が違う</a:t>
            </a:r>
            <a:endParaRPr kumimoji="1" lang="en-US" altLang="ja-JP" sz="2800" dirty="0" smtClean="0"/>
          </a:p>
          <a:p>
            <a:pPr lvl="1"/>
            <a:r>
              <a:rPr lang="ja-JP" altLang="en-US" sz="2600" dirty="0" smtClean="0"/>
              <a:t>力を結集して</a:t>
            </a:r>
            <a:r>
              <a:rPr kumimoji="1" lang="ja-JP" altLang="en-US" sz="2600" dirty="0" smtClean="0"/>
              <a:t>衛星（の検出器）を開発</a:t>
            </a:r>
            <a:endParaRPr kumimoji="1" lang="en-US" altLang="ja-JP" sz="2600" dirty="0" smtClean="0"/>
          </a:p>
          <a:p>
            <a:pPr lvl="1"/>
            <a:r>
              <a:rPr lang="ja-JP" altLang="en-US" sz="2600" dirty="0" smtClean="0"/>
              <a:t>衛星</a:t>
            </a:r>
            <a:r>
              <a:rPr lang="ja-JP" altLang="en-US" sz="2600" dirty="0" smtClean="0"/>
              <a:t>の運用、高宇連でのＤ論発表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アーカイブデータ</a:t>
            </a:r>
            <a:r>
              <a:rPr lang="ja-JP" altLang="en-US" sz="2600" dirty="0" smtClean="0"/>
              <a:t>を活用</a:t>
            </a:r>
            <a:endParaRPr lang="en-US" altLang="ja-JP" sz="2600" dirty="0" smtClean="0"/>
          </a:p>
          <a:p>
            <a:r>
              <a:rPr lang="ja-JP" altLang="en-US" sz="2800" dirty="0" smtClean="0"/>
              <a:t>開発作業</a:t>
            </a:r>
            <a:r>
              <a:rPr lang="ja-JP" altLang="en-US" sz="2800" dirty="0" smtClean="0"/>
              <a:t>の細分化と各大学の分担</a:t>
            </a:r>
            <a:endParaRPr lang="en-US" altLang="ja-JP" sz="2800" dirty="0" smtClean="0"/>
          </a:p>
          <a:p>
            <a:pPr lvl="1"/>
            <a:r>
              <a:rPr lang="ja-JP" altLang="en-US" sz="2600" dirty="0" smtClean="0"/>
              <a:t>頻繁な会議</a:t>
            </a:r>
            <a:endParaRPr lang="en-US" altLang="ja-JP" sz="2600" dirty="0" smtClean="0"/>
          </a:p>
          <a:p>
            <a:pPr lvl="1"/>
            <a:r>
              <a:rPr kumimoji="1" lang="ja-JP" altLang="en-US" sz="2600" dirty="0" smtClean="0"/>
              <a:t>卒論、修論、それにならないレベルの開発も</a:t>
            </a:r>
            <a:endParaRPr kumimoji="1" lang="en-US" altLang="ja-JP" sz="2600" dirty="0" smtClean="0"/>
          </a:p>
          <a:p>
            <a:pPr lvl="1"/>
            <a:r>
              <a:rPr lang="ja-JP" altLang="en-US" sz="2600" dirty="0" smtClean="0"/>
              <a:t>衛星がデータを出すまで何年も掛かるが、学生は</a:t>
            </a:r>
            <a:r>
              <a:rPr lang="ja-JP" altLang="en-US" sz="2600" dirty="0" smtClean="0"/>
              <a:t>ちゃんと</a:t>
            </a:r>
            <a:r>
              <a:rPr lang="ja-JP" altLang="en-US" sz="2600" dirty="0"/>
              <a:t>問題</a:t>
            </a:r>
            <a:r>
              <a:rPr lang="ja-JP" altLang="en-US" sz="2600" dirty="0" smtClean="0"/>
              <a:t>設定</a:t>
            </a:r>
            <a:r>
              <a:rPr lang="ja-JP" altLang="en-US" sz="2600" dirty="0" smtClean="0"/>
              <a:t>してしっかりと育つ（企業側にとっても即戦力としてのメリット）</a:t>
            </a:r>
            <a:endParaRPr lang="en-US" altLang="ja-JP" sz="2600" dirty="0" smtClean="0"/>
          </a:p>
          <a:p>
            <a:pPr lvl="1"/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52915862"/>
      </p:ext>
    </p:extLst>
  </p:cSld>
  <p:clrMapOvr>
    <a:masterClrMapping/>
  </p:clrMapOvr>
</p:sld>
</file>

<file path=ppt/theme/theme1.xml><?xml version="1.0" encoding="utf-8"?>
<a:theme xmlns:a="http://schemas.openxmlformats.org/drawingml/2006/main" name="第3案_J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第3案_J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318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318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lnDef>
  </a:objectDefaults>
  <a:extraClrSchemeLst>
    <a:extraClrScheme>
      <a:clrScheme name="第3案_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3案_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3案_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3案_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3案_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3案_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3案_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第3案_J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590</Words>
  <Application>Microsoft Office PowerPoint</Application>
  <PresentationFormat>画面に合わせる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第3案_J</vt:lpstr>
      <vt:lpstr>小研究室でも TMT関連開発に参加し易い環境を 構築するための一案</vt:lpstr>
      <vt:lpstr>3月28-30日　カナダ・ビクトリア　TMT Workshop</vt:lpstr>
      <vt:lpstr>サマリー</vt:lpstr>
      <vt:lpstr>PowerPoint プレゼンテーション</vt:lpstr>
      <vt:lpstr>PowerPoint プレゼンテーション</vt:lpstr>
      <vt:lpstr>大学の小研究室の事情</vt:lpstr>
      <vt:lpstr>装置開発ポリシーの再検討</vt:lpstr>
      <vt:lpstr>大学の活性化</vt:lpstr>
      <vt:lpstr>参考：　日本のＸ線グループ</vt:lpstr>
      <vt:lpstr>大規模プロジェクトに関わる小研究室</vt:lpstr>
      <vt:lpstr>すばる望遠鏡の観測所時間に類似</vt:lpstr>
      <vt:lpstr>まとめ</vt:lpstr>
    </vt:vector>
  </TitlesOfParts>
  <Company>Hiroshima 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Ｔakehiro　HAYASHI</dc:creator>
  <cp:lastModifiedBy>kawabata</cp:lastModifiedBy>
  <cp:revision>76</cp:revision>
  <dcterms:created xsi:type="dcterms:W3CDTF">2006-07-16T06:24:12Z</dcterms:created>
  <dcterms:modified xsi:type="dcterms:W3CDTF">2011-09-07T03:42:14Z</dcterms:modified>
</cp:coreProperties>
</file>