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51" r:id="rId2"/>
    <p:sldId id="313" r:id="rId3"/>
    <p:sldId id="347" r:id="rId4"/>
    <p:sldId id="353" r:id="rId5"/>
    <p:sldId id="354" r:id="rId6"/>
    <p:sldId id="357" r:id="rId7"/>
    <p:sldId id="355" r:id="rId8"/>
    <p:sldId id="356" r:id="rId9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rgbClr val="FFFF00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rgbClr val="FFFF00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rgbClr val="FFFF00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rgbClr val="FFFF00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rgbClr val="FFFF00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rgbClr val="FFFF00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rgbClr val="FFFF00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rgbClr val="FFFF00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rgbClr val="FFFF00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FF"/>
    <a:srgbClr val="000099"/>
    <a:srgbClr val="0000FF"/>
    <a:srgbClr val="CC0099"/>
    <a:srgbClr val="33CCFF"/>
    <a:srgbClr val="FF0000"/>
    <a:srgbClr val="FFCC66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2952" y="-8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Sheet1!$C$3</c:f>
              <c:strCache>
                <c:ptCount val="1"/>
                <c:pt idx="0">
                  <c:v>応募件数</c:v>
                </c:pt>
              </c:strCache>
            </c:strRef>
          </c:tx>
          <c:cat>
            <c:strRef>
              <c:f>Sheet1!$B$4:$B$15</c:f>
              <c:strCache>
                <c:ptCount val="12"/>
                <c:pt idx="0">
                  <c:v>S05B</c:v>
                </c:pt>
                <c:pt idx="1">
                  <c:v>S06A</c:v>
                </c:pt>
                <c:pt idx="2">
                  <c:v>S06B</c:v>
                </c:pt>
                <c:pt idx="3">
                  <c:v>S07A</c:v>
                </c:pt>
                <c:pt idx="4">
                  <c:v>S07B</c:v>
                </c:pt>
                <c:pt idx="5">
                  <c:v>S08A</c:v>
                </c:pt>
                <c:pt idx="6">
                  <c:v>S08B</c:v>
                </c:pt>
                <c:pt idx="7">
                  <c:v>S09A</c:v>
                </c:pt>
                <c:pt idx="8">
                  <c:v>S09B</c:v>
                </c:pt>
                <c:pt idx="9">
                  <c:v>S10A</c:v>
                </c:pt>
                <c:pt idx="10">
                  <c:v>S10B</c:v>
                </c:pt>
                <c:pt idx="11">
                  <c:v>S11B</c:v>
                </c:pt>
              </c:strCache>
            </c:strRef>
          </c:cat>
          <c:val>
            <c:numRef>
              <c:f>Sheet1!$C$4:$C$15</c:f>
              <c:numCache>
                <c:formatCode>General</c:formatCode>
                <c:ptCount val="12"/>
                <c:pt idx="0">
                  <c:v>16</c:v>
                </c:pt>
                <c:pt idx="1">
                  <c:v>11</c:v>
                </c:pt>
                <c:pt idx="2">
                  <c:v>13</c:v>
                </c:pt>
                <c:pt idx="3">
                  <c:v>7</c:v>
                </c:pt>
                <c:pt idx="4">
                  <c:v>6</c:v>
                </c:pt>
                <c:pt idx="5">
                  <c:v>3</c:v>
                </c:pt>
                <c:pt idx="6">
                  <c:v>8</c:v>
                </c:pt>
                <c:pt idx="7">
                  <c:v>2</c:v>
                </c:pt>
                <c:pt idx="8">
                  <c:v>8</c:v>
                </c:pt>
                <c:pt idx="9">
                  <c:v>6</c:v>
                </c:pt>
                <c:pt idx="10">
                  <c:v>8</c:v>
                </c:pt>
                <c:pt idx="11">
                  <c:v>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Sheet1!$D$3</c:f>
              <c:strCache>
                <c:ptCount val="1"/>
                <c:pt idx="0">
                  <c:v>応募夜数</c:v>
                </c:pt>
              </c:strCache>
            </c:strRef>
          </c:tx>
          <c:cat>
            <c:strRef>
              <c:f>Sheet1!$B$4:$B$15</c:f>
              <c:strCache>
                <c:ptCount val="12"/>
                <c:pt idx="0">
                  <c:v>S05B</c:v>
                </c:pt>
                <c:pt idx="1">
                  <c:v>S06A</c:v>
                </c:pt>
                <c:pt idx="2">
                  <c:v>S06B</c:v>
                </c:pt>
                <c:pt idx="3">
                  <c:v>S07A</c:v>
                </c:pt>
                <c:pt idx="4">
                  <c:v>S07B</c:v>
                </c:pt>
                <c:pt idx="5">
                  <c:v>S08A</c:v>
                </c:pt>
                <c:pt idx="6">
                  <c:v>S08B</c:v>
                </c:pt>
                <c:pt idx="7">
                  <c:v>S09A</c:v>
                </c:pt>
                <c:pt idx="8">
                  <c:v>S09B</c:v>
                </c:pt>
                <c:pt idx="9">
                  <c:v>S10A</c:v>
                </c:pt>
                <c:pt idx="10">
                  <c:v>S10B</c:v>
                </c:pt>
                <c:pt idx="11">
                  <c:v>S11B</c:v>
                </c:pt>
              </c:strCache>
            </c:strRef>
          </c:cat>
          <c:val>
            <c:numRef>
              <c:f>Sheet1!$D$4:$D$15</c:f>
              <c:numCache>
                <c:formatCode>General</c:formatCode>
                <c:ptCount val="12"/>
                <c:pt idx="0">
                  <c:v>49</c:v>
                </c:pt>
                <c:pt idx="1">
                  <c:v>34</c:v>
                </c:pt>
                <c:pt idx="2">
                  <c:v>40</c:v>
                </c:pt>
                <c:pt idx="3">
                  <c:v>13.5</c:v>
                </c:pt>
                <c:pt idx="4">
                  <c:v>16</c:v>
                </c:pt>
                <c:pt idx="5">
                  <c:v>11</c:v>
                </c:pt>
                <c:pt idx="6">
                  <c:v>24.5</c:v>
                </c:pt>
                <c:pt idx="7">
                  <c:v>7</c:v>
                </c:pt>
                <c:pt idx="8">
                  <c:v>23</c:v>
                </c:pt>
                <c:pt idx="9">
                  <c:v>23</c:v>
                </c:pt>
                <c:pt idx="10">
                  <c:v>26</c:v>
                </c:pt>
                <c:pt idx="11">
                  <c:v>18.5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Sheet1!$E$3</c:f>
              <c:strCache>
                <c:ptCount val="1"/>
                <c:pt idx="0">
                  <c:v>割り当て夜数</c:v>
                </c:pt>
              </c:strCache>
            </c:strRef>
          </c:tx>
          <c:cat>
            <c:strRef>
              <c:f>Sheet1!$B$4:$B$15</c:f>
              <c:strCache>
                <c:ptCount val="12"/>
                <c:pt idx="0">
                  <c:v>S05B</c:v>
                </c:pt>
                <c:pt idx="1">
                  <c:v>S06A</c:v>
                </c:pt>
                <c:pt idx="2">
                  <c:v>S06B</c:v>
                </c:pt>
                <c:pt idx="3">
                  <c:v>S07A</c:v>
                </c:pt>
                <c:pt idx="4">
                  <c:v>S07B</c:v>
                </c:pt>
                <c:pt idx="5">
                  <c:v>S08A</c:v>
                </c:pt>
                <c:pt idx="6">
                  <c:v>S08B</c:v>
                </c:pt>
                <c:pt idx="7">
                  <c:v>S09A</c:v>
                </c:pt>
                <c:pt idx="8">
                  <c:v>S09B</c:v>
                </c:pt>
                <c:pt idx="9">
                  <c:v>S10A</c:v>
                </c:pt>
                <c:pt idx="10">
                  <c:v>S10B</c:v>
                </c:pt>
                <c:pt idx="11">
                  <c:v>S11B</c:v>
                </c:pt>
              </c:strCache>
            </c:strRef>
          </c:cat>
          <c:val>
            <c:numRef>
              <c:f>Sheet1!$E$4:$E$15</c:f>
              <c:numCache>
                <c:formatCode>General</c:formatCode>
                <c:ptCount val="12"/>
                <c:pt idx="0">
                  <c:v>19</c:v>
                </c:pt>
                <c:pt idx="1">
                  <c:v>10</c:v>
                </c:pt>
                <c:pt idx="2">
                  <c:v>14</c:v>
                </c:pt>
                <c:pt idx="3">
                  <c:v>7</c:v>
                </c:pt>
                <c:pt idx="4">
                  <c:v>5</c:v>
                </c:pt>
                <c:pt idx="5">
                  <c:v>9</c:v>
                </c:pt>
                <c:pt idx="6">
                  <c:v>18</c:v>
                </c:pt>
                <c:pt idx="7">
                  <c:v>5</c:v>
                </c:pt>
                <c:pt idx="8">
                  <c:v>15</c:v>
                </c:pt>
                <c:pt idx="9">
                  <c:v>10</c:v>
                </c:pt>
                <c:pt idx="10">
                  <c:v>20</c:v>
                </c:pt>
                <c:pt idx="11">
                  <c:v>15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Sheet1!$F$3</c:f>
              <c:strCache>
                <c:ptCount val="1"/>
                <c:pt idx="0">
                  <c:v>競争率（夜数）</c:v>
                </c:pt>
              </c:strCache>
            </c:strRef>
          </c:tx>
          <c:cat>
            <c:strRef>
              <c:f>Sheet1!$B$4:$B$15</c:f>
              <c:strCache>
                <c:ptCount val="12"/>
                <c:pt idx="0">
                  <c:v>S05B</c:v>
                </c:pt>
                <c:pt idx="1">
                  <c:v>S06A</c:v>
                </c:pt>
                <c:pt idx="2">
                  <c:v>S06B</c:v>
                </c:pt>
                <c:pt idx="3">
                  <c:v>S07A</c:v>
                </c:pt>
                <c:pt idx="4">
                  <c:v>S07B</c:v>
                </c:pt>
                <c:pt idx="5">
                  <c:v>S08A</c:v>
                </c:pt>
                <c:pt idx="6">
                  <c:v>S08B</c:v>
                </c:pt>
                <c:pt idx="7">
                  <c:v>S09A</c:v>
                </c:pt>
                <c:pt idx="8">
                  <c:v>S09B</c:v>
                </c:pt>
                <c:pt idx="9">
                  <c:v>S10A</c:v>
                </c:pt>
                <c:pt idx="10">
                  <c:v>S10B</c:v>
                </c:pt>
                <c:pt idx="11">
                  <c:v>S11B</c:v>
                </c:pt>
              </c:strCache>
            </c:strRef>
          </c:cat>
          <c:val>
            <c:numRef>
              <c:f>Sheet1!$F$4:$F$15</c:f>
              <c:numCache>
                <c:formatCode>General</c:formatCode>
                <c:ptCount val="12"/>
                <c:pt idx="0">
                  <c:v>26</c:v>
                </c:pt>
                <c:pt idx="1">
                  <c:v>34</c:v>
                </c:pt>
                <c:pt idx="2">
                  <c:v>29</c:v>
                </c:pt>
                <c:pt idx="3">
                  <c:v>19</c:v>
                </c:pt>
                <c:pt idx="4">
                  <c:v>32</c:v>
                </c:pt>
                <c:pt idx="5">
                  <c:v>12</c:v>
                </c:pt>
                <c:pt idx="6">
                  <c:v>14</c:v>
                </c:pt>
                <c:pt idx="7">
                  <c:v>14</c:v>
                </c:pt>
                <c:pt idx="8">
                  <c:v>15</c:v>
                </c:pt>
                <c:pt idx="9">
                  <c:v>23</c:v>
                </c:pt>
                <c:pt idx="10">
                  <c:v>13</c:v>
                </c:pt>
                <c:pt idx="11">
                  <c:v>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698240"/>
        <c:axId val="40700160"/>
      </c:lineChart>
      <c:catAx>
        <c:axId val="406982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ja-JP"/>
          </a:p>
        </c:txPr>
        <c:crossAx val="40700160"/>
        <c:crosses val="autoZero"/>
        <c:auto val="1"/>
        <c:lblAlgn val="ctr"/>
        <c:lblOffset val="100"/>
        <c:noMultiLvlLbl val="0"/>
      </c:catAx>
      <c:valAx>
        <c:axId val="40700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ja-JP"/>
          </a:p>
        </c:txPr>
        <c:crossAx val="406982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031865405268362"/>
          <c:y val="8.9985802611079385E-2"/>
          <c:w val="0.18993616093938281"/>
          <c:h val="0.19658345455156145"/>
        </c:manualLayout>
      </c:layout>
      <c:overlay val="0"/>
      <c:txPr>
        <a:bodyPr/>
        <a:lstStyle/>
        <a:p>
          <a:pPr>
            <a:defRPr sz="1600"/>
          </a:pPr>
          <a:endParaRPr lang="ja-JP"/>
        </a:p>
      </c:txPr>
    </c:legend>
    <c:plotVisOnly val="1"/>
    <c:dispBlanksAs val="gap"/>
    <c:showDLblsOverMax val="0"/>
  </c:chart>
  <c:spPr>
    <a:solidFill>
      <a:schemeClr val="bg1">
        <a:lumMod val="75000"/>
      </a:schemeClr>
    </a:solidFill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1" tIns="49491" rIns="98981" bIns="49491" numCol="1" anchor="t" anchorCtr="0" compatLnSpc="1">
            <a:prstTxWarp prst="textNoShape">
              <a:avLst/>
            </a:prstTxWarp>
          </a:bodyPr>
          <a:lstStyle>
            <a:lvl1pPr defTabSz="989013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1" tIns="49491" rIns="98981" bIns="49491" numCol="1" anchor="t" anchorCtr="0" compatLnSpc="1">
            <a:prstTxWarp prst="textNoShape">
              <a:avLst/>
            </a:prstTxWarp>
          </a:bodyPr>
          <a:lstStyle>
            <a:lvl1pPr algn="r" defTabSz="989013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3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1" tIns="49491" rIns="98981" bIns="49491" numCol="1" anchor="b" anchorCtr="0" compatLnSpc="1">
            <a:prstTxWarp prst="textNoShape">
              <a:avLst/>
            </a:prstTxWarp>
          </a:bodyPr>
          <a:lstStyle>
            <a:lvl1pPr defTabSz="989013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0263"/>
            <a:ext cx="3073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1" tIns="49491" rIns="98981" bIns="49491" numCol="1" anchor="b" anchorCtr="0" compatLnSpc="1">
            <a:prstTxWarp prst="textNoShape">
              <a:avLst/>
            </a:prstTxWarp>
          </a:bodyPr>
          <a:lstStyle>
            <a:lvl1pPr algn="r" defTabSz="989013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8B5C8FC-5EC5-4AC2-91A5-5CF41ABAA0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7421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3944" tIns="11971" rIns="23944" bIns="11971" numCol="1" anchor="t" anchorCtr="0" compatLnSpc="1">
            <a:prstTxWarp prst="textNoShape">
              <a:avLst/>
            </a:prstTxWarp>
          </a:bodyPr>
          <a:lstStyle>
            <a:lvl1pPr defTabSz="239713">
              <a:defRPr sz="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3944" tIns="11971" rIns="23944" bIns="11971" numCol="1" anchor="t" anchorCtr="0" compatLnSpc="1">
            <a:prstTxWarp prst="textNoShape">
              <a:avLst/>
            </a:prstTxWarp>
          </a:bodyPr>
          <a:lstStyle>
            <a:lvl1pPr algn="r" defTabSz="239713">
              <a:defRPr sz="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22862" cy="384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9338"/>
            <a:ext cx="5680075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3944" tIns="11971" rIns="23944" bIns="119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3944" tIns="11971" rIns="23944" bIns="11971" numCol="1" anchor="b" anchorCtr="0" compatLnSpc="1">
            <a:prstTxWarp prst="textNoShape">
              <a:avLst/>
            </a:prstTxWarp>
          </a:bodyPr>
          <a:lstStyle>
            <a:lvl1pPr defTabSz="239713">
              <a:defRPr sz="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3944" tIns="11971" rIns="23944" bIns="11971" numCol="1" anchor="b" anchorCtr="0" compatLnSpc="1">
            <a:prstTxWarp prst="textNoShape">
              <a:avLst/>
            </a:prstTxWarp>
          </a:bodyPr>
          <a:lstStyle>
            <a:lvl1pPr algn="r" defTabSz="239713">
              <a:defRPr sz="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59CF399-71A3-466D-A7C9-73934E242B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08628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239713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239713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239713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239713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239713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239713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239713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239713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239713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25A12E9C-741D-438F-8F45-38E85AE7D40E}" type="slidenum">
              <a:rPr lang="en-US" altLang="ja-JP" sz="3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altLang="ja-JP" sz="300" smtClean="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239713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239713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239713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239713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239713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239713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239713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239713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239713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B6AF3889-4441-4BE8-A269-35863D88D91E}" type="slidenum">
              <a:rPr lang="en-US" altLang="ja-JP" sz="3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altLang="ja-JP" sz="300" smtClean="0">
              <a:solidFill>
                <a:schemeClr val="tx1"/>
              </a:solidFill>
            </a:endParaRPr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DC53D-E631-4C2C-A763-B2783C246A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816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AB796-8CC1-4377-A7E4-5E290378936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2888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01981-4763-4C94-B95E-914A9FC1EC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884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EF323-B751-470A-9350-C9BD503200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386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0778E-D2B4-44D1-BE18-D761226E92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4962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AD18D-6B73-44F2-99D6-3E708AF7DE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888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3FFED-ECBE-4562-A0F0-19F1159838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934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58BF7-62AF-4E5C-93BC-C5681D85BC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6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70240-8D54-4CE5-A2F8-641FF126BB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5876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6D8E3-0DE5-4F2B-A913-2E9BBAF9241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121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A1BC3-A8E2-402B-9F7E-C4B1BE186F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2623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957AC4F-376C-4A13-9376-7A96D7056C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700213"/>
            <a:ext cx="7847012" cy="3035300"/>
          </a:xfrm>
        </p:spPr>
        <p:txBody>
          <a:bodyPr/>
          <a:lstStyle/>
          <a:p>
            <a:pPr eaLnBrk="1" hangingPunct="1"/>
            <a:r>
              <a:rPr lang="en-US" altLang="ja-JP" sz="4000" dirty="0" smtClean="0">
                <a:solidFill>
                  <a:schemeClr val="bg1"/>
                </a:solidFill>
                <a:latin typeface="ＭＳ Ｐゴシック" pitchFamily="50" charset="-128"/>
              </a:rPr>
              <a:t>UH88</a:t>
            </a:r>
            <a:r>
              <a:rPr lang="ja-JP" altLang="en-US" sz="4000" dirty="0" smtClean="0">
                <a:solidFill>
                  <a:schemeClr val="bg1"/>
                </a:solidFill>
                <a:latin typeface="ＭＳ Ｐゴシック" pitchFamily="50" charset="-128"/>
              </a:rPr>
              <a:t>（</a:t>
            </a:r>
            <a:r>
              <a:rPr lang="en-US" altLang="ja-JP" sz="4000" dirty="0" smtClean="0">
                <a:solidFill>
                  <a:schemeClr val="bg1"/>
                </a:solidFill>
                <a:latin typeface="ＭＳ Ｐゴシック" pitchFamily="50" charset="-128"/>
              </a:rPr>
              <a:t>+UKIRT</a:t>
            </a:r>
            <a:r>
              <a:rPr lang="ja-JP" altLang="en-US" sz="4000" dirty="0" smtClean="0">
                <a:solidFill>
                  <a:schemeClr val="bg1"/>
                </a:solidFill>
                <a:latin typeface="ＭＳ Ｐゴシック" pitchFamily="50" charset="-128"/>
              </a:rPr>
              <a:t>）日本時間</a:t>
            </a:r>
            <a:r>
              <a:rPr lang="ja-JP" altLang="en-US" sz="4000" dirty="0">
                <a:solidFill>
                  <a:schemeClr val="bg1"/>
                </a:solidFill>
                <a:latin typeface="ＭＳ Ｐゴシック" pitchFamily="50" charset="-128"/>
              </a:rPr>
              <a:t>の</a:t>
            </a:r>
            <a:r>
              <a:rPr lang="ja-JP" altLang="en-US" sz="4000" dirty="0" smtClean="0">
                <a:solidFill>
                  <a:schemeClr val="bg1"/>
                </a:solidFill>
                <a:latin typeface="ＭＳ Ｐゴシック" pitchFamily="50" charset="-128"/>
              </a:rPr>
              <a:t/>
            </a:r>
            <a:br>
              <a:rPr lang="ja-JP" altLang="en-US" sz="4000" dirty="0" smtClean="0">
                <a:solidFill>
                  <a:schemeClr val="bg1"/>
                </a:solidFill>
                <a:latin typeface="ＭＳ Ｐゴシック" pitchFamily="50" charset="-128"/>
              </a:rPr>
            </a:br>
            <a:r>
              <a:rPr lang="ja-JP" altLang="en-US" sz="4000" dirty="0" smtClean="0">
                <a:solidFill>
                  <a:schemeClr val="bg1"/>
                </a:solidFill>
                <a:latin typeface="ＭＳ Ｐゴシック" pitchFamily="50" charset="-128"/>
              </a:rPr>
              <a:t>割り当て状況</a:t>
            </a:r>
            <a:br>
              <a:rPr lang="ja-JP" altLang="en-US" sz="4000" dirty="0" smtClean="0">
                <a:solidFill>
                  <a:schemeClr val="bg1"/>
                </a:solidFill>
                <a:latin typeface="ＭＳ Ｐゴシック" pitchFamily="50" charset="-128"/>
              </a:rPr>
            </a:br>
            <a:r>
              <a:rPr lang="ja-JP" altLang="en-US" sz="2800" dirty="0" smtClean="0">
                <a:solidFill>
                  <a:schemeClr val="bg1"/>
                </a:solidFill>
                <a:latin typeface="ＭＳ Ｐゴシック" pitchFamily="50" charset="-128"/>
              </a:rPr>
              <a:t/>
            </a:r>
            <a:br>
              <a:rPr lang="ja-JP" altLang="en-US" sz="2800" dirty="0" smtClean="0">
                <a:solidFill>
                  <a:schemeClr val="bg1"/>
                </a:solidFill>
                <a:latin typeface="ＭＳ Ｐゴシック" pitchFamily="50" charset="-128"/>
              </a:rPr>
            </a:br>
            <a:r>
              <a:rPr lang="ja-JP" altLang="en-US" sz="4000" dirty="0" smtClean="0">
                <a:solidFill>
                  <a:schemeClr val="bg1"/>
                </a:solidFill>
                <a:latin typeface="ＭＳ Ｐゴシック" pitchFamily="50" charset="-128"/>
              </a:rPr>
              <a:t/>
            </a:r>
            <a:br>
              <a:rPr lang="ja-JP" altLang="en-US" sz="4000" dirty="0" smtClean="0">
                <a:solidFill>
                  <a:schemeClr val="bg1"/>
                </a:solidFill>
                <a:latin typeface="ＭＳ Ｐゴシック" pitchFamily="50" charset="-128"/>
              </a:rPr>
            </a:br>
            <a:r>
              <a:rPr lang="ja-JP" altLang="en-US" sz="4000" dirty="0" smtClean="0">
                <a:solidFill>
                  <a:schemeClr val="bg1"/>
                </a:solidFill>
                <a:latin typeface="ＭＳ Ｐゴシック" pitchFamily="50" charset="-128"/>
              </a:rPr>
              <a:t/>
            </a:r>
            <a:br>
              <a:rPr lang="ja-JP" altLang="en-US" sz="4000" dirty="0" smtClean="0">
                <a:solidFill>
                  <a:schemeClr val="bg1"/>
                </a:solidFill>
                <a:latin typeface="ＭＳ Ｐゴシック" pitchFamily="50" charset="-128"/>
              </a:rPr>
            </a:br>
            <a:r>
              <a:rPr lang="ja-JP" altLang="en-US" sz="2800" dirty="0" smtClean="0">
                <a:solidFill>
                  <a:schemeClr val="bg1"/>
                </a:solidFill>
                <a:latin typeface="ＭＳ Ｐゴシック" pitchFamily="50" charset="-128"/>
              </a:rPr>
              <a:t>泉浦秀行</a:t>
            </a:r>
            <a:br>
              <a:rPr lang="ja-JP" altLang="en-US" sz="2800" dirty="0" smtClean="0">
                <a:solidFill>
                  <a:schemeClr val="bg1"/>
                </a:solidFill>
                <a:latin typeface="ＭＳ Ｐゴシック" pitchFamily="50" charset="-128"/>
              </a:rPr>
            </a:br>
            <a:r>
              <a:rPr lang="ja-JP" altLang="en-US" sz="2800" dirty="0" smtClean="0">
                <a:solidFill>
                  <a:schemeClr val="bg1"/>
                </a:solidFill>
                <a:latin typeface="ＭＳ Ｐゴシック" pitchFamily="50" charset="-128"/>
              </a:rPr>
              <a:t>国立天文台岡山</a:t>
            </a:r>
            <a:r>
              <a:rPr lang="ja-JP" altLang="en-US" sz="2800" dirty="0" smtClean="0">
                <a:solidFill>
                  <a:schemeClr val="bg1"/>
                </a:solidFill>
                <a:latin typeface="ＭＳ Ｐゴシック" pitchFamily="50" charset="-128"/>
              </a:rPr>
              <a:t>天体物理</a:t>
            </a:r>
            <a:r>
              <a:rPr lang="ja-JP" altLang="en-US" sz="2800" dirty="0" smtClean="0">
                <a:solidFill>
                  <a:schemeClr val="bg1"/>
                </a:solidFill>
                <a:latin typeface="ＭＳ Ｐゴシック" pitchFamily="50" charset="-128"/>
              </a:rPr>
              <a:t>観測所</a:t>
            </a:r>
            <a:endParaRPr lang="ja-JP" altLang="en-US" sz="2800" dirty="0" smtClean="0">
              <a:solidFill>
                <a:schemeClr val="bg1"/>
              </a:solidFill>
              <a:latin typeface="ＭＳ Ｐゴシック" pitchFamily="50" charset="-128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03213" y="209550"/>
            <a:ext cx="28017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800" dirty="0" smtClean="0">
                <a:solidFill>
                  <a:schemeClr val="bg1"/>
                </a:solidFill>
              </a:rPr>
              <a:t>光赤天連シンポ</a:t>
            </a:r>
            <a:r>
              <a:rPr lang="en-US" altLang="ja-JP" sz="1800" dirty="0" smtClean="0">
                <a:solidFill>
                  <a:schemeClr val="bg1"/>
                </a:solidFill>
              </a:rPr>
              <a:t>2011-09-06</a:t>
            </a:r>
            <a:endParaRPr lang="en-US" altLang="ja-JP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323850" y="404813"/>
            <a:ext cx="8640763" cy="633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altLang="ja-JP" sz="2800" b="1" u="sng" dirty="0">
                <a:solidFill>
                  <a:schemeClr val="accent1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◇</a:t>
            </a:r>
            <a:r>
              <a:rPr lang="ja-JP" altLang="en-US" sz="2800" b="1" u="sng" dirty="0">
                <a:solidFill>
                  <a:schemeClr val="accent1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ハワイ、マウナケアの望遠鏡時間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ja-JP" altLang="en-US" sz="2400" b="1" dirty="0">
                <a:latin typeface="ＭＳ Ｐゴシック" pitchFamily="50" charset="-128"/>
              </a:rPr>
              <a:t>  </a:t>
            </a:r>
            <a:r>
              <a:rPr lang="en-US" altLang="ja-JP" sz="2400" dirty="0">
                <a:latin typeface="ＭＳ Ｐゴシック" pitchFamily="50" charset="-128"/>
              </a:rPr>
              <a:t>University of Hawaii, 88-inch </a:t>
            </a:r>
            <a:r>
              <a:rPr lang="en-US" altLang="ja-JP" sz="2400" dirty="0" smtClean="0">
                <a:latin typeface="ＭＳ Ｐゴシック" pitchFamily="50" charset="-128"/>
              </a:rPr>
              <a:t>telescope (2.2m, UH88)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altLang="ja-JP" sz="2400" dirty="0" smtClean="0">
                <a:latin typeface="ＭＳ Ｐゴシック" pitchFamily="50" charset="-128"/>
              </a:rPr>
              <a:t>  United Kingdom Infrared Telescope (3.8m, UKIRT)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altLang="ja-JP" sz="2400" dirty="0" smtClean="0">
              <a:latin typeface="ＭＳ Ｐゴシック" pitchFamily="50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ja-JP" altLang="en-US" sz="2400" dirty="0" smtClean="0">
                <a:latin typeface="ＭＳ Ｐゴシック" pitchFamily="50" charset="-128"/>
              </a:rPr>
              <a:t>　</a:t>
            </a:r>
            <a:r>
              <a:rPr lang="ja-JP" alt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・優れた観測環境にある中型望遠鏡時間へのアクセスの確保</a:t>
            </a:r>
            <a:endParaRPr lang="en-US" altLang="ja-JP" sz="2400" dirty="0">
              <a:solidFill>
                <a:schemeClr val="accent6">
                  <a:lumMod val="40000"/>
                  <a:lumOff val="60000"/>
                </a:schemeClr>
              </a:solidFill>
              <a:latin typeface="ＭＳ Ｐゴシック" pitchFamily="50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　・観測夜を国立天文台のお金で買い、日本人研究者に分配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　</a:t>
            </a:r>
            <a:r>
              <a:rPr lang="ja-JP" alt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・当初</a:t>
            </a:r>
            <a:r>
              <a:rPr lang="ja-JP" alt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は持ち込み装置による（試験）観測が</a:t>
            </a:r>
            <a:r>
              <a:rPr lang="ja-JP" alt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主な用途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　・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</a:rPr>
              <a:t>2008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年度からハワイ観測所が業務を担当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　</a:t>
            </a:r>
            <a:r>
              <a:rPr lang="ja-JP" alt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・</a:t>
            </a:r>
            <a:r>
              <a:rPr lang="en-US" altLang="ja-JP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2008</a:t>
            </a:r>
            <a:r>
              <a:rPr lang="ja-JP" alt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年度</a:t>
            </a:r>
            <a:r>
              <a:rPr lang="ja-JP" alt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から個人研究費</a:t>
            </a:r>
            <a:r>
              <a:rPr lang="ja-JP" alt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による観測時間の</a:t>
            </a:r>
            <a:r>
              <a:rPr lang="ja-JP" alt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買取りも受入れ</a:t>
            </a:r>
            <a:endParaRPr lang="ja-JP" altLang="en-US" sz="2400" dirty="0">
              <a:solidFill>
                <a:schemeClr val="accent6">
                  <a:lumMod val="40000"/>
                  <a:lumOff val="60000"/>
                </a:schemeClr>
              </a:solidFill>
              <a:latin typeface="ＭＳ Ｐゴシック" pitchFamily="50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　　　</a:t>
            </a:r>
            <a:r>
              <a:rPr lang="en-US" altLang="ja-JP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UH</a:t>
            </a:r>
            <a:r>
              <a:rPr lang="ja-JP" alt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： </a:t>
            </a:r>
            <a:r>
              <a:rPr lang="en-US" altLang="ja-JP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50</a:t>
            </a:r>
            <a:r>
              <a:rPr lang="ja-JP" alt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万</a:t>
            </a:r>
            <a:r>
              <a:rPr lang="en-US" altLang="ja-JP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/</a:t>
            </a:r>
            <a:r>
              <a:rPr lang="ja-JP" alt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夜、</a:t>
            </a:r>
            <a:r>
              <a:rPr lang="en-US" altLang="ja-JP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UKIRT</a:t>
            </a:r>
            <a:r>
              <a:rPr lang="ja-JP" alt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：</a:t>
            </a:r>
            <a:r>
              <a:rPr lang="en-US" altLang="ja-JP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200</a:t>
            </a:r>
            <a:r>
              <a:rPr lang="ja-JP" alt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万</a:t>
            </a:r>
            <a:r>
              <a:rPr lang="en-US" altLang="ja-JP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/</a:t>
            </a:r>
            <a:r>
              <a:rPr lang="ja-JP" alt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夜</a:t>
            </a:r>
            <a:endParaRPr lang="en-US" altLang="ja-JP" sz="2400" dirty="0" smtClean="0">
              <a:solidFill>
                <a:schemeClr val="accent6">
                  <a:lumMod val="40000"/>
                  <a:lumOff val="60000"/>
                </a:schemeClr>
              </a:solidFill>
              <a:latin typeface="ＭＳ Ｐゴシック" pitchFamily="50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ja-JP" alt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　</a:t>
            </a:r>
            <a:r>
              <a:rPr lang="ja-JP" alt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　</a:t>
            </a:r>
            <a:r>
              <a:rPr lang="ja-JP" alt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　</a:t>
            </a:r>
            <a:r>
              <a:rPr lang="ja-JP" alt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（</a:t>
            </a:r>
            <a:r>
              <a:rPr lang="en-US" altLang="ja-JP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2010</a:t>
            </a:r>
            <a:r>
              <a:rPr lang="ja-JP" alt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年度</a:t>
            </a:r>
            <a:r>
              <a:rPr lang="ja-JP" alt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には</a:t>
            </a:r>
            <a:r>
              <a:rPr lang="ja-JP" alt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値下がりしたが質も下がった）</a:t>
            </a:r>
            <a:endParaRPr lang="en-US" altLang="ja-JP" sz="2400" dirty="0">
              <a:solidFill>
                <a:schemeClr val="accent6">
                  <a:lumMod val="40000"/>
                  <a:lumOff val="60000"/>
                </a:schemeClr>
              </a:solidFill>
              <a:latin typeface="ＭＳ Ｐゴシック" pitchFamily="50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　・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</a:rPr>
              <a:t>Peer review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制を取らず、プログラム小委員会が評価と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　　時間割り当ての両方を担当してきた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　</a:t>
            </a:r>
            <a:r>
              <a:rPr lang="ja-JP" alt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・</a:t>
            </a:r>
            <a:r>
              <a:rPr lang="en-US" altLang="ja-JP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2008</a:t>
            </a:r>
            <a:r>
              <a:rPr lang="ja-JP" alt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－</a:t>
            </a:r>
            <a:r>
              <a:rPr lang="en-US" altLang="ja-JP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2010</a:t>
            </a:r>
            <a:r>
              <a:rPr lang="ja-JP" alt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年度の</a:t>
            </a:r>
            <a:r>
              <a:rPr lang="en-US" altLang="ja-JP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3</a:t>
            </a:r>
            <a:r>
              <a:rPr lang="ja-JP" alt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年間は、新たに天</a:t>
            </a:r>
            <a:r>
              <a:rPr lang="ja-JP" alt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文台が予算を保証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　　　</a:t>
            </a:r>
            <a:r>
              <a:rPr lang="en-US" altLang="ja-JP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2500</a:t>
            </a:r>
            <a:r>
              <a:rPr lang="ja-JP" alt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万、</a:t>
            </a:r>
            <a:r>
              <a:rPr lang="en-US" altLang="ja-JP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2300</a:t>
            </a:r>
            <a:r>
              <a:rPr lang="ja-JP" alt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万、</a:t>
            </a:r>
            <a:r>
              <a:rPr lang="en-US" altLang="ja-JP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2100</a:t>
            </a:r>
            <a:r>
              <a:rPr lang="ja-JP" alt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万　（</a:t>
            </a:r>
            <a:r>
              <a:rPr lang="ja-JP" alt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その後の保証なし）</a:t>
            </a:r>
            <a:endParaRPr lang="ja-JP" altLang="en-US" sz="2400" dirty="0">
              <a:solidFill>
                <a:schemeClr val="accent6">
                  <a:lumMod val="40000"/>
                  <a:lumOff val="60000"/>
                </a:schemeClr>
              </a:solidFill>
              <a:latin typeface="ＭＳ Ｐゴシック" pitchFamily="50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altLang="ja-JP" sz="2400" dirty="0">
              <a:latin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79388" y="404813"/>
            <a:ext cx="8713787" cy="56896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ja-JP" altLang="en-US" sz="2800" b="1" dirty="0">
                <a:solidFill>
                  <a:srgbClr val="FF0000"/>
                </a:solidFill>
                <a:latin typeface="ＭＳ Ｐゴシック" pitchFamily="50" charset="-128"/>
              </a:rPr>
              <a:t>　</a:t>
            </a:r>
            <a:r>
              <a:rPr lang="ja-JP" altLang="en-US" sz="2800" b="1" u="sng" dirty="0">
                <a:solidFill>
                  <a:schemeClr val="accent1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◇</a:t>
            </a:r>
            <a:r>
              <a:rPr lang="en-US" altLang="ja-JP" sz="2800" b="1" u="sng" dirty="0">
                <a:solidFill>
                  <a:schemeClr val="accent1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2008</a:t>
            </a:r>
            <a:r>
              <a:rPr lang="ja-JP" altLang="en-US" sz="2800" b="1" u="sng" dirty="0">
                <a:solidFill>
                  <a:schemeClr val="accent1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年からの委員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ja-JP" altLang="en-US" sz="1000" b="1" dirty="0">
                <a:solidFill>
                  <a:srgbClr val="FF0000"/>
                </a:solidFill>
                <a:latin typeface="ＭＳ Ｐゴシック" pitchFamily="50" charset="-128"/>
              </a:rPr>
              <a:t>　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　　・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</a:rPr>
              <a:t>2008B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から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</a:rPr>
              <a:t>2011A</a:t>
            </a:r>
            <a:r>
              <a:rPr lang="ja-JP" altLang="en-US" sz="2400" dirty="0" err="1">
                <a:solidFill>
                  <a:schemeClr val="bg1"/>
                </a:solidFill>
                <a:latin typeface="ＭＳ Ｐゴシック" pitchFamily="50" charset="-128"/>
              </a:rPr>
              <a:t>までの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審査（但し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</a:rPr>
              <a:t>2011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年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</a:rPr>
              <a:t>3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月まで）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ja-JP" alt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ＭＳ Ｐゴシック" pitchFamily="50" charset="-128"/>
              </a:rPr>
              <a:t>　　・委員</a:t>
            </a:r>
            <a:r>
              <a:rPr lang="ja-JP" alt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ＭＳ Ｐゴシック" pitchFamily="50" charset="-128"/>
              </a:rPr>
              <a:t>：　泉</a:t>
            </a:r>
            <a:r>
              <a:rPr lang="ja-JP" alt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ＭＳ Ｐゴシック" pitchFamily="50" charset="-128"/>
              </a:rPr>
              <a:t>浦秀行（委員長）、伊藤洋一、長尾透、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ja-JP" alt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ＭＳ Ｐゴシック" pitchFamily="50" charset="-128"/>
              </a:rPr>
              <a:t>　 　　　　　</a:t>
            </a:r>
            <a:r>
              <a:rPr lang="ja-JP" alt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ＭＳ Ｐゴシック" pitchFamily="50" charset="-128"/>
              </a:rPr>
              <a:t>　本原</a:t>
            </a:r>
            <a:r>
              <a:rPr lang="ja-JP" alt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ＭＳ Ｐゴシック" pitchFamily="50" charset="-128"/>
              </a:rPr>
              <a:t>顕太郎、小林尚人（</a:t>
            </a:r>
            <a:r>
              <a:rPr lang="en-US" altLang="ja-JP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ＭＳ Ｐゴシック" pitchFamily="50" charset="-128"/>
              </a:rPr>
              <a:t>2009A</a:t>
            </a:r>
            <a:r>
              <a:rPr lang="ja-JP" alt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ＭＳ Ｐゴシック" pitchFamily="50" charset="-128"/>
              </a:rPr>
              <a:t>審査から）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　　・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</a:rPr>
              <a:t>UH88/UKIRT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側折衝窓口：　寺田宏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ja-JP" alt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ＭＳ Ｐゴシック" pitchFamily="50" charset="-128"/>
              </a:rPr>
              <a:t>　　・世話人：　竹田洋一（ハワイ観測所 </a:t>
            </a:r>
            <a:r>
              <a:rPr lang="en-US" altLang="ja-JP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ＭＳ Ｐゴシック" pitchFamily="50" charset="-128"/>
              </a:rPr>
              <a:t>ex officio</a:t>
            </a:r>
            <a:r>
              <a:rPr lang="ja-JP" alt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ＭＳ Ｐゴシック" pitchFamily="50" charset="-128"/>
              </a:rPr>
              <a:t>）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　　・事務処理：　吉田千枝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ja-JP" alt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ＭＳ Ｐゴシック" pitchFamily="50" charset="-128"/>
              </a:rPr>
              <a:t>　　・顧問：　田村元秀、今西昌俊</a:t>
            </a:r>
            <a:endParaRPr lang="en-US" altLang="ja-JP" sz="2400" dirty="0">
              <a:solidFill>
                <a:schemeClr val="accent6">
                  <a:lumMod val="20000"/>
                  <a:lumOff val="80000"/>
                </a:schemeClr>
              </a:solidFill>
              <a:latin typeface="ＭＳ Ｐゴシック" pitchFamily="50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　　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itchFamily="50" charset="-128"/>
              </a:rPr>
              <a:t>⇒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　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</a:rPr>
              <a:t>2010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年度で一旦終了し、プログラム小委員会も解散した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itchFamily="50" charset="-128"/>
              </a:rPr>
              <a:t>。</a:t>
            </a:r>
            <a:endParaRPr lang="en-US" altLang="ja-JP" sz="2400" dirty="0" smtClean="0">
              <a:solidFill>
                <a:schemeClr val="bg1"/>
              </a:solidFill>
              <a:latin typeface="ＭＳ Ｐゴシック" pitchFamily="50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sz="2400" dirty="0" smtClean="0">
                <a:solidFill>
                  <a:schemeClr val="bg1"/>
                </a:solidFill>
                <a:latin typeface="ＭＳ Ｐゴシック" pitchFamily="50" charset="-128"/>
              </a:rPr>
              <a:t>　　⇒　光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赤天連から国立天文台への働きかけで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</a:rPr>
              <a:t>H23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年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itchFamily="50" charset="-128"/>
              </a:rPr>
              <a:t>に限り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　　　　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itchFamily="50" charset="-128"/>
              </a:rPr>
              <a:t>　</a:t>
            </a:r>
            <a:r>
              <a:rPr lang="en-US" altLang="ja-JP" sz="2400" dirty="0" smtClean="0">
                <a:solidFill>
                  <a:schemeClr val="bg1"/>
                </a:solidFill>
                <a:latin typeface="ＭＳ Ｐゴシック" pitchFamily="50" charset="-128"/>
              </a:rPr>
              <a:t>2100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万円の予算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itchFamily="50" charset="-128"/>
              </a:rPr>
              <a:t>措置がなされ、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プロ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itchFamily="50" charset="-128"/>
              </a:rPr>
              <a:t>小委員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</a:rPr>
              <a:t>を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itchFamily="50" charset="-128"/>
              </a:rPr>
              <a:t>再招集。</a:t>
            </a:r>
            <a:endParaRPr lang="en-US" altLang="ja-JP" sz="2400" dirty="0" smtClean="0">
              <a:solidFill>
                <a:schemeClr val="bg1"/>
              </a:solidFill>
              <a:latin typeface="ＭＳ Ｐゴシック" pitchFamily="50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</a:rPr>
              <a:t> </a:t>
            </a:r>
            <a:r>
              <a:rPr lang="en-US" altLang="ja-JP" sz="2400" dirty="0" smtClean="0">
                <a:solidFill>
                  <a:schemeClr val="bg1"/>
                </a:solidFill>
                <a:latin typeface="ＭＳ Ｐゴシック" pitchFamily="50" charset="-128"/>
              </a:rPr>
              <a:t>          2011B</a:t>
            </a:r>
            <a:r>
              <a:rPr lang="en-US" altLang="ja-JP" sz="2400" dirty="0" smtClean="0">
                <a:solidFill>
                  <a:schemeClr val="bg1"/>
                </a:solidFill>
                <a:latin typeface="ＭＳ Ｐゴシック" pitchFamily="50" charset="-128"/>
              </a:rPr>
              <a:t>(Aug-Jan)+2012A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itchFamily="50" charset="-128"/>
              </a:rPr>
              <a:t>（</a:t>
            </a:r>
            <a:r>
              <a:rPr lang="en-US" altLang="ja-JP" sz="2400" dirty="0" smtClean="0">
                <a:solidFill>
                  <a:schemeClr val="bg1"/>
                </a:solidFill>
                <a:latin typeface="ＭＳ Ｐゴシック" pitchFamily="50" charset="-128"/>
              </a:rPr>
              <a:t>Feb-Mar)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itchFamily="50" charset="-128"/>
              </a:rPr>
              <a:t>審査。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ja-JP" altLang="en-US" sz="2400" dirty="0">
              <a:latin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0938" name="Group 170"/>
          <p:cNvGraphicFramePr>
            <a:graphicFrameLocks noGrp="1"/>
          </p:cNvGraphicFramePr>
          <p:nvPr/>
        </p:nvGraphicFramePr>
        <p:xfrm>
          <a:off x="82550" y="1196975"/>
          <a:ext cx="4392613" cy="5121273"/>
        </p:xfrm>
        <a:graphic>
          <a:graphicData uri="http://schemas.openxmlformats.org/drawingml/2006/table">
            <a:tbl>
              <a:tblPr/>
              <a:tblGrid>
                <a:gridCol w="792163"/>
                <a:gridCol w="863600"/>
                <a:gridCol w="889000"/>
                <a:gridCol w="839787"/>
                <a:gridCol w="1008063"/>
              </a:tblGrid>
              <a:tr h="7620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UH88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応募件数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応募夜数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割当夜数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競争率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（夜数）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S05B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2.6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396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S06A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3.4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396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S06B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2.9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396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S07A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1.9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396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S07B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3.2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396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S08A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+2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1.6/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1.2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396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S08B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24.5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+6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2.0/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1.4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396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S09A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1.4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S09B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+5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2.3/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S10A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2.3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S10B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1.3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50" name="Text Box 82"/>
          <p:cNvSpPr txBox="1">
            <a:spLocks noChangeArrowheads="1"/>
          </p:cNvSpPr>
          <p:nvPr/>
        </p:nvSpPr>
        <p:spPr bwMode="auto">
          <a:xfrm>
            <a:off x="185500" y="188913"/>
            <a:ext cx="33147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800" b="1" u="sng" dirty="0">
                <a:solidFill>
                  <a:schemeClr val="accent1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◇</a:t>
            </a:r>
            <a:r>
              <a:rPr lang="ja-JP" altLang="en-US" sz="2800" b="1" u="sng" dirty="0">
                <a:solidFill>
                  <a:schemeClr val="accent1">
                    <a:lumMod val="40000"/>
                    <a:lumOff val="60000"/>
                  </a:schemeClr>
                </a:solidFill>
                <a:latin typeface="ＭＳ Ｐゴシック" pitchFamily="50" charset="-128"/>
              </a:rPr>
              <a:t>申込と割付の状況</a:t>
            </a:r>
          </a:p>
        </p:txBody>
      </p:sp>
      <p:graphicFrame>
        <p:nvGraphicFramePr>
          <p:cNvPr id="160939" name="Group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895821"/>
              </p:ext>
            </p:extLst>
          </p:nvPr>
        </p:nvGraphicFramePr>
        <p:xfrm>
          <a:off x="4559300" y="1196975"/>
          <a:ext cx="4537075" cy="5121273"/>
        </p:xfrm>
        <a:graphic>
          <a:graphicData uri="http://schemas.openxmlformats.org/drawingml/2006/table">
            <a:tbl>
              <a:tblPr/>
              <a:tblGrid>
                <a:gridCol w="938213"/>
                <a:gridCol w="862012"/>
                <a:gridCol w="865188"/>
                <a:gridCol w="863600"/>
                <a:gridCol w="1008062"/>
              </a:tblGrid>
              <a:tr h="7620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UKIRT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応募件数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応募夜数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割当夜数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競争率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（夜数）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S05B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2.8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396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S06A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396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S06B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396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S07A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6.4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396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S07B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5.3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396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S08A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396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S08B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22.5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3.8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396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S09A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S09B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S10A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1.6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S10B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1.4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331" name="Text Box 163"/>
          <p:cNvSpPr txBox="1">
            <a:spLocks noChangeArrowheads="1"/>
          </p:cNvSpPr>
          <p:nvPr/>
        </p:nvSpPr>
        <p:spPr bwMode="auto">
          <a:xfrm>
            <a:off x="3563888" y="128826"/>
            <a:ext cx="394531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dirty="0">
                <a:solidFill>
                  <a:schemeClr val="bg1"/>
                </a:solidFill>
              </a:rPr>
              <a:t>(</a:t>
            </a:r>
            <a:r>
              <a:rPr lang="ja-JP" altLang="en-US" dirty="0">
                <a:solidFill>
                  <a:schemeClr val="bg1"/>
                </a:solidFill>
              </a:rPr>
              <a:t>赤字は観測者資金による買取分、</a:t>
            </a:r>
            <a:endParaRPr lang="en-US" altLang="ja-JP" dirty="0">
              <a:solidFill>
                <a:schemeClr val="bg1"/>
              </a:solidFill>
            </a:endParaRPr>
          </a:p>
          <a:p>
            <a:pPr eaLnBrk="1" hangingPunct="1"/>
            <a:r>
              <a:rPr lang="ja-JP" altLang="en-US" dirty="0">
                <a:solidFill>
                  <a:schemeClr val="bg1"/>
                </a:solidFill>
              </a:rPr>
              <a:t>並びにそれを含めた競争倍率）</a:t>
            </a:r>
          </a:p>
        </p:txBody>
      </p:sp>
      <p:sp>
        <p:nvSpPr>
          <p:cNvPr id="7332" name="Text Box 164"/>
          <p:cNvSpPr txBox="1">
            <a:spLocks noChangeArrowheads="1"/>
          </p:cNvSpPr>
          <p:nvPr/>
        </p:nvSpPr>
        <p:spPr bwMode="auto">
          <a:xfrm>
            <a:off x="179388" y="792163"/>
            <a:ext cx="24208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2400" dirty="0">
                <a:latin typeface="ＭＳ Ｐゴシック" pitchFamily="50" charset="-128"/>
              </a:rPr>
              <a:t>適正</a:t>
            </a:r>
            <a:r>
              <a:rPr lang="en-US" altLang="ja-JP" sz="2400" dirty="0">
                <a:latin typeface="ＭＳ Ｐゴシック" pitchFamily="50" charset="-128"/>
              </a:rPr>
              <a:t>2</a:t>
            </a:r>
            <a:r>
              <a:rPr lang="ja-JP" altLang="en-US" sz="2400" dirty="0" smtClean="0">
                <a:latin typeface="ＭＳ Ｐゴシック" pitchFamily="50" charset="-128"/>
              </a:rPr>
              <a:t>倍との設定</a:t>
            </a:r>
            <a:endParaRPr lang="ja-JP" altLang="en-US" sz="2400" dirty="0">
              <a:latin typeface="ＭＳ Ｐゴシック" pitchFamily="50" charset="-128"/>
            </a:endParaRPr>
          </a:p>
        </p:txBody>
      </p:sp>
      <p:sp>
        <p:nvSpPr>
          <p:cNvPr id="7333" name="Text Box 165"/>
          <p:cNvSpPr txBox="1">
            <a:spLocks noChangeArrowheads="1"/>
          </p:cNvSpPr>
          <p:nvPr/>
        </p:nvSpPr>
        <p:spPr bwMode="auto">
          <a:xfrm>
            <a:off x="4500563" y="765175"/>
            <a:ext cx="24208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2400" dirty="0">
                <a:latin typeface="ＭＳ Ｐゴシック" pitchFamily="50" charset="-128"/>
              </a:rPr>
              <a:t>適正</a:t>
            </a:r>
            <a:r>
              <a:rPr lang="en-US" altLang="ja-JP" sz="2400" dirty="0">
                <a:latin typeface="ＭＳ Ｐゴシック" pitchFamily="50" charset="-128"/>
              </a:rPr>
              <a:t>3</a:t>
            </a:r>
            <a:r>
              <a:rPr lang="ja-JP" altLang="en-US" sz="2400" dirty="0" smtClean="0">
                <a:latin typeface="ＭＳ Ｐゴシック" pitchFamily="50" charset="-128"/>
              </a:rPr>
              <a:t>倍との設定</a:t>
            </a:r>
            <a:endParaRPr lang="ja-JP" altLang="en-US" sz="2400" dirty="0">
              <a:latin typeface="ＭＳ Ｐゴシック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6675" y="6340475"/>
            <a:ext cx="4157663" cy="401638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b="1" u="sng" dirty="0">
                <a:solidFill>
                  <a:schemeClr val="bg1"/>
                </a:solidFill>
                <a:latin typeface="+mn-ea"/>
                <a:ea typeface="+mn-ea"/>
              </a:rPr>
              <a:t>S11B   8         18.5    15(11, 4)  1.2</a:t>
            </a:r>
            <a:endParaRPr lang="ja-JP" altLang="en-US" b="1" u="sng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7335" name="テキスト ボックス 2"/>
          <p:cNvSpPr txBox="1">
            <a:spLocks noChangeArrowheads="1"/>
          </p:cNvSpPr>
          <p:nvPr/>
        </p:nvSpPr>
        <p:spPr bwMode="auto">
          <a:xfrm>
            <a:off x="4211638" y="6381750"/>
            <a:ext cx="4532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/>
              <a:t>（</a:t>
            </a:r>
            <a:r>
              <a:rPr lang="en-US" altLang="ja-JP"/>
              <a:t>UH</a:t>
            </a:r>
            <a:r>
              <a:rPr lang="ja-JP" altLang="en-US"/>
              <a:t>から夜数の上限</a:t>
            </a:r>
            <a:r>
              <a:rPr lang="en-US" altLang="ja-JP"/>
              <a:t>15</a:t>
            </a:r>
            <a:r>
              <a:rPr lang="ja-JP" altLang="en-US"/>
              <a:t>夜が設定された）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9"/>
          <p:cNvGraphicFramePr>
            <a:graphicFrameLocks noChangeAspect="1"/>
          </p:cNvGraphicFramePr>
          <p:nvPr/>
        </p:nvGraphicFramePr>
        <p:xfrm>
          <a:off x="396875" y="44450"/>
          <a:ext cx="8207375" cy="681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グラフ" r:id="rId3" imgW="4943535" imgH="4105096" progId="Excel.Chart.8">
                  <p:embed/>
                </p:oleObj>
              </mc:Choice>
              <mc:Fallback>
                <p:oleObj name="グラフ" r:id="rId3" imgW="4943535" imgH="4105096" progId="Excel.Char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" y="44450"/>
                        <a:ext cx="8207375" cy="681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019925" y="5516563"/>
            <a:ext cx="503238" cy="431800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683375" y="5900738"/>
            <a:ext cx="1162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chemeClr val="tx1"/>
                </a:solidFill>
              </a:rPr>
              <a:t>（</a:t>
            </a:r>
            <a:r>
              <a:rPr lang="en-US" altLang="ja-JP" sz="1800">
                <a:solidFill>
                  <a:schemeClr val="tx1"/>
                </a:solidFill>
              </a:rPr>
              <a:t>7</a:t>
            </a:r>
            <a:r>
              <a:rPr lang="ja-JP" altLang="en-US" sz="1800">
                <a:solidFill>
                  <a:schemeClr val="tx1"/>
                </a:solidFill>
              </a:rPr>
              <a:t>ヶ月分）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779838" y="1557338"/>
            <a:ext cx="40243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800">
                <a:solidFill>
                  <a:schemeClr val="tx1"/>
                </a:solidFill>
                <a:latin typeface="ＭＳ Ｐゴシック" pitchFamily="50" charset="-128"/>
              </a:rPr>
              <a:t>2011A(March</a:t>
            </a:r>
            <a:r>
              <a:rPr lang="ja-JP" altLang="en-US" sz="2800">
                <a:solidFill>
                  <a:schemeClr val="tx1"/>
                </a:solidFill>
                <a:latin typeface="ＭＳ Ｐゴシック" pitchFamily="50" charset="-128"/>
              </a:rPr>
              <a:t>）までの数値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971600" y="2598003"/>
            <a:ext cx="29482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2400" dirty="0" smtClean="0">
                <a:solidFill>
                  <a:schemeClr val="tx1"/>
                </a:solidFill>
              </a:rPr>
              <a:t>　　</a:t>
            </a:r>
            <a:r>
              <a:rPr lang="ja-JP" altLang="en-US" sz="2400" dirty="0" smtClean="0">
                <a:solidFill>
                  <a:srgbClr val="FF00FF"/>
                </a:solidFill>
              </a:rPr>
              <a:t>採択夜数</a:t>
            </a:r>
            <a:endParaRPr lang="en-US" altLang="ja-JP" sz="2400" dirty="0" smtClean="0">
              <a:solidFill>
                <a:srgbClr val="FF00FF"/>
              </a:solidFill>
            </a:endParaRPr>
          </a:p>
          <a:p>
            <a:pPr eaLnBrk="1" hangingPunct="1"/>
            <a:r>
              <a:rPr lang="ja-JP" altLang="en-US" sz="2400" dirty="0" smtClean="0">
                <a:solidFill>
                  <a:srgbClr val="FF00FF"/>
                </a:solidFill>
              </a:rPr>
              <a:t>（個人研究費分含む）</a:t>
            </a:r>
            <a:endParaRPr lang="ja-JP" altLang="en-US" sz="2400" dirty="0">
              <a:solidFill>
                <a:srgbClr val="FF00FF"/>
              </a:solidFill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403350" y="39084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2400" dirty="0">
                <a:solidFill>
                  <a:schemeClr val="tx1"/>
                </a:solidFill>
              </a:rPr>
              <a:t>採択課題数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115616" y="5229200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2400" dirty="0"/>
              <a:t>査読論文数</a:t>
            </a:r>
          </a:p>
        </p:txBody>
      </p:sp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971550" y="981075"/>
            <a:ext cx="62452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800" b="1" u="sng" dirty="0">
                <a:solidFill>
                  <a:srgbClr val="00B0F0"/>
                </a:solidFill>
                <a:latin typeface="ＭＳ Ｐゴシック" pitchFamily="50" charset="-128"/>
              </a:rPr>
              <a:t>◇</a:t>
            </a:r>
            <a:r>
              <a:rPr lang="ja-JP" altLang="en-US" sz="2800" b="1" u="sng" dirty="0">
                <a:solidFill>
                  <a:srgbClr val="00B0F0"/>
                </a:solidFill>
                <a:latin typeface="ＭＳ Ｐゴシック" pitchFamily="50" charset="-128"/>
              </a:rPr>
              <a:t>観測採択状況と成果出版状況 </a:t>
            </a:r>
            <a:r>
              <a:rPr lang="en-US" altLang="ja-JP" sz="2800" b="1" u="sng" dirty="0">
                <a:solidFill>
                  <a:srgbClr val="00B0F0"/>
                </a:solidFill>
                <a:latin typeface="ＭＳ Ｐゴシック" pitchFamily="50" charset="-128"/>
              </a:rPr>
              <a:t>(UH88)</a:t>
            </a:r>
          </a:p>
        </p:txBody>
      </p:sp>
      <p:sp>
        <p:nvSpPr>
          <p:cNvPr id="8202" name="正方形/長方形 1"/>
          <p:cNvSpPr>
            <a:spLocks noChangeArrowheads="1"/>
          </p:cNvSpPr>
          <p:nvPr/>
        </p:nvSpPr>
        <p:spPr bwMode="auto">
          <a:xfrm>
            <a:off x="7885113" y="4797425"/>
            <a:ext cx="108000" cy="106363"/>
          </a:xfrm>
          <a:prstGeom prst="rect">
            <a:avLst/>
          </a:prstGeom>
          <a:solidFill>
            <a:srgbClr val="CC0099"/>
          </a:solidFill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03" name="正方形/長方形 2"/>
          <p:cNvSpPr>
            <a:spLocks noChangeArrowheads="1"/>
          </p:cNvSpPr>
          <p:nvPr/>
        </p:nvSpPr>
        <p:spPr bwMode="auto">
          <a:xfrm>
            <a:off x="7896225" y="5597525"/>
            <a:ext cx="128588" cy="1444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3" name="直線コネクタ 2"/>
          <p:cNvCxnSpPr>
            <a:endCxn id="8202" idx="2"/>
          </p:cNvCxnSpPr>
          <p:nvPr/>
        </p:nvCxnSpPr>
        <p:spPr bwMode="auto">
          <a:xfrm>
            <a:off x="7264400" y="3501008"/>
            <a:ext cx="674713" cy="140278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FF00FF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直線コネクタ 4"/>
          <p:cNvCxnSpPr/>
          <p:nvPr/>
        </p:nvCxnSpPr>
        <p:spPr bwMode="auto">
          <a:xfrm>
            <a:off x="7236221" y="5276850"/>
            <a:ext cx="760413" cy="392907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0029480"/>
              </p:ext>
            </p:extLst>
          </p:nvPr>
        </p:nvGraphicFramePr>
        <p:xfrm>
          <a:off x="296392" y="260648"/>
          <a:ext cx="8424936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652120" y="2132856"/>
            <a:ext cx="3069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chemeClr val="tx2"/>
                </a:solidFill>
              </a:rPr>
              <a:t>（競争率は</a:t>
            </a:r>
            <a:r>
              <a:rPr lang="en-US" altLang="ja-JP" sz="1600" dirty="0" smtClean="0">
                <a:solidFill>
                  <a:schemeClr val="tx2"/>
                </a:solidFill>
              </a:rPr>
              <a:t>10</a:t>
            </a:r>
            <a:r>
              <a:rPr lang="ja-JP" altLang="en-US" sz="1600" dirty="0" smtClean="0">
                <a:solidFill>
                  <a:schemeClr val="tx2"/>
                </a:solidFill>
              </a:rPr>
              <a:t>倍して表示してある）</a:t>
            </a:r>
            <a:endParaRPr kumimoji="1" lang="ja-JP" altLang="en-US" sz="1600" dirty="0">
              <a:solidFill>
                <a:schemeClr val="tx2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5616" y="476672"/>
            <a:ext cx="43444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0000CC"/>
                </a:solidFill>
                <a:latin typeface="+mj-ea"/>
                <a:ea typeface="+mj-ea"/>
              </a:rPr>
              <a:t>◇</a:t>
            </a:r>
            <a:r>
              <a:rPr kumimoji="1" lang="en-US" altLang="ja-JP" sz="4000" dirty="0" smtClean="0">
                <a:solidFill>
                  <a:srgbClr val="0000CC"/>
                </a:solidFill>
                <a:latin typeface="+mj-ea"/>
                <a:ea typeface="+mj-ea"/>
              </a:rPr>
              <a:t>UH88</a:t>
            </a:r>
            <a:r>
              <a:rPr kumimoji="1" lang="ja-JP" altLang="en-US" sz="4000" dirty="0" smtClean="0">
                <a:solidFill>
                  <a:srgbClr val="0000CC"/>
                </a:solidFill>
                <a:latin typeface="+mj-ea"/>
                <a:ea typeface="+mj-ea"/>
              </a:rPr>
              <a:t>　運用状況</a:t>
            </a:r>
            <a:endParaRPr kumimoji="1" lang="ja-JP" altLang="en-US" sz="4000" dirty="0">
              <a:solidFill>
                <a:srgbClr val="0000CC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38895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971550" y="971550"/>
            <a:ext cx="7160935" cy="50783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3600" dirty="0">
                <a:latin typeface="+mj-ea"/>
                <a:ea typeface="+mj-ea"/>
              </a:rPr>
              <a:t>岡山</a:t>
            </a:r>
            <a:r>
              <a:rPr lang="en-US" altLang="ja-JP" sz="3600" dirty="0">
                <a:latin typeface="+mj-ea"/>
                <a:ea typeface="+mj-ea"/>
              </a:rPr>
              <a:t>188cm</a:t>
            </a:r>
            <a:r>
              <a:rPr lang="ja-JP" altLang="en-US" sz="3600" dirty="0">
                <a:latin typeface="+mj-ea"/>
                <a:ea typeface="+mj-ea"/>
              </a:rPr>
              <a:t>鏡の共同利用では、</a:t>
            </a:r>
            <a:endParaRPr lang="en-US" altLang="ja-JP" sz="3600" dirty="0">
              <a:latin typeface="+mj-ea"/>
              <a:ea typeface="+mj-ea"/>
            </a:endParaRPr>
          </a:p>
          <a:p>
            <a:pPr>
              <a:defRPr/>
            </a:pPr>
            <a:r>
              <a:rPr lang="ja-JP" altLang="en-US" sz="3600" dirty="0"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プロジェクト観測込みでも</a:t>
            </a:r>
            <a:endParaRPr lang="en-US" altLang="ja-JP" sz="3600" dirty="0" smtClean="0">
              <a:solidFill>
                <a:schemeClr val="accent1">
                  <a:lumMod val="20000"/>
                  <a:lumOff val="80000"/>
                </a:schemeClr>
              </a:solidFill>
              <a:latin typeface="+mj-ea"/>
              <a:ea typeface="+mj-ea"/>
            </a:endParaRPr>
          </a:p>
          <a:p>
            <a:pPr>
              <a:defRPr/>
            </a:pPr>
            <a:r>
              <a:rPr lang="ja-JP" altLang="en-US" sz="36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夜数ベース</a:t>
            </a:r>
            <a:r>
              <a:rPr lang="ja-JP" altLang="en-US" sz="36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倍率</a:t>
            </a:r>
            <a:r>
              <a:rPr lang="ja-JP" altLang="en-US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で約</a:t>
            </a:r>
            <a:r>
              <a:rPr lang="ja-JP" altLang="en-US" sz="36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２倍</a:t>
            </a:r>
            <a:r>
              <a:rPr lang="ja-JP" altLang="en-US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、</a:t>
            </a:r>
            <a:endParaRPr lang="en-US" altLang="ja-JP" sz="3600" dirty="0" smtClean="0">
              <a:solidFill>
                <a:schemeClr val="accent1">
                  <a:lumMod val="20000"/>
                  <a:lumOff val="80000"/>
                </a:schemeClr>
              </a:solidFill>
              <a:latin typeface="+mj-ea"/>
              <a:ea typeface="+mj-ea"/>
            </a:endParaRPr>
          </a:p>
          <a:p>
            <a:pPr>
              <a:defRPr/>
            </a:pPr>
            <a:r>
              <a:rPr lang="ja-JP" altLang="en-US" sz="36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（一般観測だけなら２．７倍！）</a:t>
            </a:r>
            <a:endParaRPr lang="en-US" altLang="ja-JP" sz="3600" dirty="0">
              <a:solidFill>
                <a:schemeClr val="accent1">
                  <a:lumMod val="20000"/>
                  <a:lumOff val="80000"/>
                </a:schemeClr>
              </a:solidFill>
              <a:latin typeface="+mj-ea"/>
              <a:ea typeface="+mj-ea"/>
            </a:endParaRPr>
          </a:p>
          <a:p>
            <a:pPr>
              <a:defRPr/>
            </a:pPr>
            <a:r>
              <a:rPr lang="ja-JP" altLang="en-US" sz="3600" dirty="0" err="1">
                <a:latin typeface="+mj-ea"/>
                <a:ea typeface="+mj-ea"/>
              </a:rPr>
              <a:t>で推</a:t>
            </a:r>
            <a:r>
              <a:rPr lang="ja-JP" altLang="en-US" sz="3600" dirty="0">
                <a:latin typeface="+mj-ea"/>
                <a:ea typeface="+mj-ea"/>
              </a:rPr>
              <a:t>移している。</a:t>
            </a:r>
            <a:endParaRPr lang="en-US" altLang="ja-JP" sz="3600" dirty="0">
              <a:latin typeface="+mj-ea"/>
              <a:ea typeface="+mj-ea"/>
            </a:endParaRPr>
          </a:p>
          <a:p>
            <a:pPr>
              <a:defRPr/>
            </a:pPr>
            <a:endParaRPr lang="en-US" altLang="ja-JP" sz="3600" dirty="0">
              <a:latin typeface="+mj-ea"/>
              <a:ea typeface="+mj-ea"/>
            </a:endParaRPr>
          </a:p>
          <a:p>
            <a:pPr>
              <a:defRPr/>
            </a:pPr>
            <a:r>
              <a:rPr lang="ja-JP" altLang="en-US" sz="3600" dirty="0">
                <a:latin typeface="+mj-ea"/>
                <a:ea typeface="+mj-ea"/>
              </a:rPr>
              <a:t>一方、</a:t>
            </a:r>
            <a:r>
              <a:rPr lang="en-US" altLang="ja-JP" sz="3600" dirty="0">
                <a:latin typeface="+mj-ea"/>
                <a:ea typeface="+mj-ea"/>
              </a:rPr>
              <a:t>UH88</a:t>
            </a:r>
            <a:r>
              <a:rPr lang="ja-JP" altLang="en-US" sz="3600" dirty="0">
                <a:latin typeface="+mj-ea"/>
                <a:ea typeface="+mj-ea"/>
              </a:rPr>
              <a:t>日本時間ではここ数年、</a:t>
            </a:r>
            <a:endParaRPr lang="en-US" altLang="ja-JP" sz="3600" dirty="0">
              <a:latin typeface="+mj-ea"/>
              <a:ea typeface="+mj-ea"/>
            </a:endParaRPr>
          </a:p>
          <a:p>
            <a:pPr>
              <a:defRPr/>
            </a:pPr>
            <a:r>
              <a:rPr lang="ja-JP" altLang="en-US" sz="3600" dirty="0">
                <a:latin typeface="+mj-ea"/>
                <a:ea typeface="+mj-ea"/>
              </a:rPr>
              <a:t>　　</a:t>
            </a:r>
            <a:r>
              <a:rPr lang="ja-JP" altLang="en-US" sz="36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夜数ベース倍率で１．５倍</a:t>
            </a:r>
            <a:endParaRPr lang="en-US" altLang="ja-JP" sz="3600" dirty="0">
              <a:solidFill>
                <a:schemeClr val="accent1">
                  <a:lumMod val="20000"/>
                  <a:lumOff val="80000"/>
                </a:schemeClr>
              </a:solidFill>
              <a:latin typeface="+mj-ea"/>
              <a:ea typeface="+mj-ea"/>
            </a:endParaRPr>
          </a:p>
          <a:p>
            <a:pPr>
              <a:defRPr/>
            </a:pPr>
            <a:r>
              <a:rPr lang="ja-JP" altLang="en-US" sz="3600" dirty="0" smtClean="0">
                <a:latin typeface="+mj-ea"/>
                <a:ea typeface="+mj-ea"/>
              </a:rPr>
              <a:t>を下回ることも多かった。</a:t>
            </a:r>
            <a:endParaRPr lang="en-US" altLang="ja-JP" sz="36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51823" y="188640"/>
            <a:ext cx="8396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まとめ：</a:t>
            </a:r>
            <a:endParaRPr kumimoji="1" lang="en-US" altLang="ja-JP" sz="36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07912" y="821025"/>
            <a:ext cx="688842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bg1"/>
                </a:solidFill>
                <a:latin typeface="+mj-ea"/>
                <a:ea typeface="+mj-ea"/>
              </a:rPr>
              <a:t>UH88</a:t>
            </a:r>
            <a:r>
              <a:rPr kumimoji="1"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人気の長期凋落傾向から何を読み取るか？</a:t>
            </a:r>
            <a:endParaRPr kumimoji="1"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・気のせい（思い込み）？</a:t>
            </a:r>
            <a:endParaRPr kumimoji="1"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kumimoji="1"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　・</a:t>
            </a:r>
            <a:r>
              <a:rPr kumimoji="1" lang="en-US" altLang="ja-JP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UH88</a:t>
            </a:r>
            <a:r>
              <a:rPr lang="ja-JP" alt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の</a:t>
            </a:r>
            <a:r>
              <a:rPr kumimoji="1" lang="ja-JP" alt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役割の終了？　もう</a:t>
            </a:r>
            <a:r>
              <a:rPr kumimoji="1" lang="en-US" altLang="ja-JP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2m</a:t>
            </a:r>
            <a:r>
              <a:rPr kumimoji="1" lang="ja-JP" alt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は小さすぎる？</a:t>
            </a:r>
            <a:endParaRPr kumimoji="1" lang="en-US" altLang="ja-JP" sz="2400" dirty="0" smtClean="0">
              <a:solidFill>
                <a:schemeClr val="accent6">
                  <a:lumMod val="20000"/>
                  <a:lumOff val="80000"/>
                </a:schemeClr>
              </a:solidFill>
              <a:latin typeface="+mj-ea"/>
              <a:ea typeface="+mj-ea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・もっと</a:t>
            </a:r>
            <a:r>
              <a:rPr lang="ja-JP" altLang="en-US" sz="2400" dirty="0">
                <a:solidFill>
                  <a:schemeClr val="bg1"/>
                </a:solidFill>
                <a:latin typeface="+mj-ea"/>
                <a:ea typeface="+mj-ea"/>
              </a:rPr>
              <a:t>他</a:t>
            </a:r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の理由？？</a:t>
            </a:r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kumimoji="1" lang="ja-JP" altLang="en-US" sz="2400" dirty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kumimoji="1"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　　＋　ユーザーの固定化？</a:t>
            </a:r>
            <a:endParaRPr kumimoji="1"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+mj-ea"/>
                <a:ea typeface="+mj-ea"/>
              </a:rPr>
              <a:t>　　　</a:t>
            </a:r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＋　アクセスの時間と費用がもはや重荷？</a:t>
            </a:r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　　＋　利用可能時間が短すぎる？</a:t>
            </a:r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　　＋　</a:t>
            </a:r>
            <a:r>
              <a:rPr lang="en-US" altLang="ja-JP" sz="2400" dirty="0" smtClean="0">
                <a:solidFill>
                  <a:schemeClr val="bg1"/>
                </a:solidFill>
                <a:latin typeface="+mj-ea"/>
                <a:ea typeface="+mj-ea"/>
              </a:rPr>
              <a:t>UH88</a:t>
            </a:r>
            <a:r>
              <a:rPr lang="ja-JP" altLang="en-US" sz="2400" dirty="0">
                <a:solidFill>
                  <a:schemeClr val="bg1"/>
                </a:solidFill>
                <a:latin typeface="+mj-ea"/>
                <a:ea typeface="+mj-ea"/>
              </a:rPr>
              <a:t>と</a:t>
            </a:r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の暗夜の取り合いが起こる？</a:t>
            </a:r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　　＋　観測者への現地サポートが低下？</a:t>
            </a:r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　　＋　観測装置が魅力的でなくなった？</a:t>
            </a:r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　　＋　研究者、院生が内向き志向になった？</a:t>
            </a:r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　　　＋　研究には短く、教育には長い？</a:t>
            </a:r>
            <a:endParaRPr lang="en-US" altLang="ja-JP" dirty="0"/>
          </a:p>
          <a:p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　　　＋　</a:t>
            </a:r>
            <a:r>
              <a:rPr lang="en-US" altLang="ja-JP" sz="2400" dirty="0" smtClean="0">
                <a:solidFill>
                  <a:schemeClr val="bg1"/>
                </a:solidFill>
                <a:latin typeface="+mj-ea"/>
                <a:ea typeface="+mj-ea"/>
              </a:rPr>
              <a:t>…</a:t>
            </a:r>
            <a:endParaRPr lang="en-US" altLang="ja-JP" sz="2400" dirty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　・遠くの良いサイトにある整備されてない施設より、</a:t>
            </a:r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　　近くの並みサイトにある整備された施設が良い？</a:t>
            </a:r>
            <a:endParaRPr lang="en-US" altLang="ja-JP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4891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FF0000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0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FF0000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0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7628</TotalTime>
  <Words>289</Words>
  <Application>Microsoft Office PowerPoint</Application>
  <PresentationFormat>画面に合わせる (4:3)</PresentationFormat>
  <Paragraphs>197</Paragraphs>
  <Slides>8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Times New Roman</vt:lpstr>
      <vt:lpstr>ＭＳ Ｐゴシック</vt:lpstr>
      <vt:lpstr>Arial</vt:lpstr>
      <vt:lpstr>ＭＳ Ｐ明朝</vt:lpstr>
      <vt:lpstr>標準デザイン</vt:lpstr>
      <vt:lpstr>Microsoft Office Excel グラフ</vt:lpstr>
      <vt:lpstr>UH88（+UKIRT）日本時間の 割り当て状況    泉浦秀行 国立天文台岡山天体物理観測所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oao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izumiura</dc:creator>
  <cp:lastModifiedBy>izumiura</cp:lastModifiedBy>
  <cp:revision>358</cp:revision>
  <dcterms:created xsi:type="dcterms:W3CDTF">2002-09-21T01:54:24Z</dcterms:created>
  <dcterms:modified xsi:type="dcterms:W3CDTF">2011-09-06T06:56:34Z</dcterms:modified>
</cp:coreProperties>
</file>