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8" r:id="rId3"/>
    <p:sldId id="328" r:id="rId4"/>
    <p:sldId id="329" r:id="rId5"/>
    <p:sldId id="330" r:id="rId6"/>
    <p:sldId id="399" r:id="rId7"/>
    <p:sldId id="257" r:id="rId8"/>
    <p:sldId id="332" r:id="rId9"/>
    <p:sldId id="319" r:id="rId10"/>
  </p:sldIdLst>
  <p:sldSz cx="9144000" cy="6858000" type="screen4x3"/>
  <p:notesSz cx="9869488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FF"/>
    <a:srgbClr val="FFCCFF"/>
    <a:srgbClr val="0066CC"/>
    <a:srgbClr val="FFFFCC"/>
    <a:srgbClr val="CCECFF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175" autoAdjust="0"/>
  </p:normalViewPr>
  <p:slideViewPr>
    <p:cSldViewPr snapToGrid="0">
      <p:cViewPr>
        <p:scale>
          <a:sx n="75" d="100"/>
          <a:sy n="75" d="100"/>
        </p:scale>
        <p:origin x="-1613" y="-2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1236" y="-84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zumiura\Desktop\UM2011\&#20849;&#21516;&#21033;&#29992;&#30003;&#35531;&#25505;&#25246;&#32113;&#35336;3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zumiura\Desktop\UM2011\&#20849;&#21516;&#21033;&#29992;&#30003;&#35531;&#25505;&#25246;&#32113;&#35336;3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zumiura\Desktop\UM2011\&#20849;&#21516;&#21033;&#29992;&#30003;&#35531;&#25505;&#25246;&#32113;&#35336;3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zumiura\Desktop\UM2011\&#20849;&#21516;&#21033;&#29992;&#30003;&#35531;&#25505;&#25246;&#32113;&#35336;3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zumiura\Desktop\UM2011\2010CommonUse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izumiura\Desktop\UM2011\&#20849;&#21516;&#21033;&#29992;&#23455;&#26045;&#29366;&#27841;\&#20849;&#21516;&#21033;&#29992;&#22577;&#21578;&#26360;&#30446;&#30340;&#36948;&#25104;&#29575;UM2009-2010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/>
              <a:t>総申請件数と総採択件数</a:t>
            </a:r>
          </a:p>
        </c:rich>
      </c:tx>
      <c:layout>
        <c:manualLayout>
          <c:xMode val="edge"/>
          <c:yMode val="edge"/>
          <c:x val="0.27491008484403351"/>
          <c:y val="6.88469460198174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813513754881392"/>
          <c:y val="0.16314122364867961"/>
          <c:w val="0.67321814004358604"/>
          <c:h val="0.60572727133810245"/>
        </c:manualLayout>
      </c:layout>
      <c:lineChart>
        <c:grouping val="standard"/>
        <c:varyColors val="0"/>
        <c:ser>
          <c:idx val="0"/>
          <c:order val="0"/>
          <c:tx>
            <c:v>申請件数</c:v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'188cm申請採択'!$G$3:$G$22</c:f>
              <c:numCache>
                <c:formatCode>General</c:formatCode>
                <c:ptCount val="20"/>
                <c:pt idx="0">
                  <c:v>12</c:v>
                </c:pt>
                <c:pt idx="1">
                  <c:v>22</c:v>
                </c:pt>
                <c:pt idx="2">
                  <c:v>7</c:v>
                </c:pt>
                <c:pt idx="3">
                  <c:v>24</c:v>
                </c:pt>
                <c:pt idx="4">
                  <c:v>18</c:v>
                </c:pt>
                <c:pt idx="5">
                  <c:v>22</c:v>
                </c:pt>
                <c:pt idx="6">
                  <c:v>12</c:v>
                </c:pt>
                <c:pt idx="7">
                  <c:v>15</c:v>
                </c:pt>
                <c:pt idx="8">
                  <c:v>10</c:v>
                </c:pt>
                <c:pt idx="9">
                  <c:v>18</c:v>
                </c:pt>
                <c:pt idx="10">
                  <c:v>19</c:v>
                </c:pt>
                <c:pt idx="11">
                  <c:v>16</c:v>
                </c:pt>
                <c:pt idx="12">
                  <c:v>20</c:v>
                </c:pt>
                <c:pt idx="13">
                  <c:v>18</c:v>
                </c:pt>
                <c:pt idx="14">
                  <c:v>20</c:v>
                </c:pt>
                <c:pt idx="15">
                  <c:v>24</c:v>
                </c:pt>
                <c:pt idx="16">
                  <c:v>22</c:v>
                </c:pt>
                <c:pt idx="17">
                  <c:v>22</c:v>
                </c:pt>
                <c:pt idx="18">
                  <c:v>15</c:v>
                </c:pt>
                <c:pt idx="19">
                  <c:v>19</c:v>
                </c:pt>
              </c:numCache>
            </c:numRef>
          </c:val>
          <c:smooth val="0"/>
        </c:ser>
        <c:ser>
          <c:idx val="1"/>
          <c:order val="1"/>
          <c:tx>
            <c:v>採択件数</c:v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'188cm申請採択'!$J$3:$J$22</c:f>
              <c:numCache>
                <c:formatCode>General</c:formatCode>
                <c:ptCount val="20"/>
                <c:pt idx="0">
                  <c:v>9</c:v>
                </c:pt>
                <c:pt idx="1">
                  <c:v>12</c:v>
                </c:pt>
                <c:pt idx="2">
                  <c:v>7</c:v>
                </c:pt>
                <c:pt idx="3">
                  <c:v>13</c:v>
                </c:pt>
                <c:pt idx="4">
                  <c:v>10</c:v>
                </c:pt>
                <c:pt idx="5">
                  <c:v>11</c:v>
                </c:pt>
                <c:pt idx="6">
                  <c:v>11</c:v>
                </c:pt>
                <c:pt idx="7">
                  <c:v>9</c:v>
                </c:pt>
                <c:pt idx="8">
                  <c:v>9</c:v>
                </c:pt>
                <c:pt idx="9">
                  <c:v>11</c:v>
                </c:pt>
                <c:pt idx="10">
                  <c:v>12</c:v>
                </c:pt>
                <c:pt idx="11">
                  <c:v>10</c:v>
                </c:pt>
                <c:pt idx="12">
                  <c:v>14</c:v>
                </c:pt>
                <c:pt idx="13">
                  <c:v>11</c:v>
                </c:pt>
                <c:pt idx="14">
                  <c:v>14</c:v>
                </c:pt>
                <c:pt idx="15">
                  <c:v>13</c:v>
                </c:pt>
                <c:pt idx="16">
                  <c:v>14</c:v>
                </c:pt>
                <c:pt idx="17">
                  <c:v>12</c:v>
                </c:pt>
                <c:pt idx="18">
                  <c:v>11</c:v>
                </c:pt>
                <c:pt idx="19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865600"/>
        <c:axId val="258302336"/>
      </c:lineChart>
      <c:catAx>
        <c:axId val="257865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セメスター</a:t>
                </a:r>
              </a:p>
            </c:rich>
          </c:tx>
          <c:layout>
            <c:manualLayout>
              <c:xMode val="edge"/>
              <c:yMode val="edge"/>
              <c:x val="0.38666722659667541"/>
              <c:y val="0.8991596638655462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830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3023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件数</a:t>
                </a:r>
              </a:p>
            </c:rich>
          </c:tx>
          <c:layout>
            <c:manualLayout>
              <c:xMode val="edge"/>
              <c:yMode val="edge"/>
              <c:x val="2.1333333333333333E-2"/>
              <c:y val="0.418067226890756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786560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188513609903934"/>
          <c:y val="0.46060001440768061"/>
          <c:w val="0.18062474846410881"/>
          <c:h val="0.1387450910194307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7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/>
              <a:t>総申請夜数と総採択夜数</a:t>
            </a:r>
          </a:p>
        </c:rich>
      </c:tx>
      <c:layout>
        <c:manualLayout>
          <c:xMode val="edge"/>
          <c:yMode val="edge"/>
          <c:x val="0.3605898123324397"/>
          <c:y val="3.043478260869565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83019513865115"/>
          <c:y val="0.16129715813319581"/>
          <c:w val="0.6741516603902773"/>
          <c:h val="0.62057049023953936"/>
        </c:manualLayout>
      </c:layout>
      <c:lineChart>
        <c:grouping val="standard"/>
        <c:varyColors val="0"/>
        <c:ser>
          <c:idx val="0"/>
          <c:order val="0"/>
          <c:tx>
            <c:v>申請夜数</c:v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'188cm申請採択'!$H$3:$H$22</c:f>
              <c:numCache>
                <c:formatCode>General</c:formatCode>
                <c:ptCount val="20"/>
                <c:pt idx="0">
                  <c:v>113</c:v>
                </c:pt>
                <c:pt idx="1">
                  <c:v>186</c:v>
                </c:pt>
                <c:pt idx="2">
                  <c:v>81</c:v>
                </c:pt>
                <c:pt idx="3">
                  <c:v>216</c:v>
                </c:pt>
                <c:pt idx="4">
                  <c:v>179</c:v>
                </c:pt>
                <c:pt idx="5">
                  <c:v>225</c:v>
                </c:pt>
                <c:pt idx="6">
                  <c:v>168</c:v>
                </c:pt>
                <c:pt idx="7">
                  <c:v>216</c:v>
                </c:pt>
                <c:pt idx="8">
                  <c:v>130</c:v>
                </c:pt>
                <c:pt idx="9">
                  <c:v>200</c:v>
                </c:pt>
                <c:pt idx="10">
                  <c:v>206.5</c:v>
                </c:pt>
                <c:pt idx="11">
                  <c:v>198</c:v>
                </c:pt>
                <c:pt idx="12">
                  <c:v>198</c:v>
                </c:pt>
                <c:pt idx="13">
                  <c:v>154.5</c:v>
                </c:pt>
                <c:pt idx="14">
                  <c:v>182</c:v>
                </c:pt>
                <c:pt idx="15">
                  <c:v>224</c:v>
                </c:pt>
                <c:pt idx="16">
                  <c:v>218</c:v>
                </c:pt>
                <c:pt idx="17">
                  <c:v>230.5</c:v>
                </c:pt>
                <c:pt idx="18">
                  <c:v>148.5</c:v>
                </c:pt>
                <c:pt idx="19">
                  <c:v>219</c:v>
                </c:pt>
              </c:numCache>
            </c:numRef>
          </c:val>
          <c:smooth val="0"/>
        </c:ser>
        <c:ser>
          <c:idx val="1"/>
          <c:order val="1"/>
          <c:tx>
            <c:v>採択夜数</c:v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'188cm申請採択'!$K$3:$K$22</c:f>
              <c:numCache>
                <c:formatCode>General</c:formatCode>
                <c:ptCount val="20"/>
                <c:pt idx="0">
                  <c:v>108</c:v>
                </c:pt>
                <c:pt idx="1">
                  <c:v>124</c:v>
                </c:pt>
                <c:pt idx="2">
                  <c:v>84</c:v>
                </c:pt>
                <c:pt idx="3">
                  <c:v>103</c:v>
                </c:pt>
                <c:pt idx="4">
                  <c:v>100</c:v>
                </c:pt>
                <c:pt idx="5">
                  <c:v>109</c:v>
                </c:pt>
                <c:pt idx="6">
                  <c:v>117</c:v>
                </c:pt>
                <c:pt idx="7">
                  <c:v>107</c:v>
                </c:pt>
                <c:pt idx="8">
                  <c:v>109</c:v>
                </c:pt>
                <c:pt idx="9">
                  <c:v>112</c:v>
                </c:pt>
                <c:pt idx="10">
                  <c:v>121</c:v>
                </c:pt>
                <c:pt idx="11">
                  <c:v>111</c:v>
                </c:pt>
                <c:pt idx="12">
                  <c:v>122</c:v>
                </c:pt>
                <c:pt idx="13">
                  <c:v>107</c:v>
                </c:pt>
                <c:pt idx="14">
                  <c:v>117</c:v>
                </c:pt>
                <c:pt idx="15">
                  <c:v>111</c:v>
                </c:pt>
                <c:pt idx="16">
                  <c:v>118</c:v>
                </c:pt>
                <c:pt idx="17">
                  <c:v>109</c:v>
                </c:pt>
                <c:pt idx="18">
                  <c:v>117</c:v>
                </c:pt>
                <c:pt idx="19">
                  <c:v>115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337792"/>
        <c:axId val="258491904"/>
      </c:lineChart>
      <c:catAx>
        <c:axId val="258337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セメスター</a:t>
                </a:r>
              </a:p>
            </c:rich>
          </c:tx>
          <c:layout>
            <c:manualLayout>
              <c:xMode val="edge"/>
              <c:yMode val="edge"/>
              <c:x val="0.3941018766756032"/>
              <c:y val="0.895653086842405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849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4919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夜数</a:t>
                </a:r>
              </a:p>
            </c:rich>
          </c:tx>
          <c:layout>
            <c:manualLayout>
              <c:xMode val="edge"/>
              <c:yMode val="edge"/>
              <c:x val="2.1447721179624665E-2"/>
              <c:y val="0.4130439347255505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833779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669142987561338"/>
          <c:y val="0.48042715061546698"/>
          <c:w val="0.17124728974095629"/>
          <c:h val="0.1948918945614429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7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/>
              <a:t>装置別申請件数</a:t>
            </a:r>
          </a:p>
        </c:rich>
      </c:tx>
      <c:layout>
        <c:manualLayout>
          <c:xMode val="edge"/>
          <c:yMode val="edge"/>
          <c:x val="0.38955879511045055"/>
          <c:y val="3.030303030303030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891955399405778"/>
          <c:y val="0.14275749622206316"/>
          <c:w val="0.65620217128526082"/>
          <c:h val="0.62148134892229379"/>
        </c:manualLayout>
      </c:layout>
      <c:lineChart>
        <c:grouping val="standard"/>
        <c:varyColors val="0"/>
        <c:ser>
          <c:idx val="0"/>
          <c:order val="0"/>
          <c:tx>
            <c:strRef>
              <c:f>'188cm申請採択'!$B$2</c:f>
              <c:strCache>
                <c:ptCount val="1"/>
                <c:pt idx="0">
                  <c:v>OASIS-ISLE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'188cm申請採択'!$B$3:$B$22</c:f>
              <c:numCache>
                <c:formatCode>General</c:formatCode>
                <c:ptCount val="20"/>
                <c:pt idx="0">
                  <c:v>3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  <c:pt idx="10">
                  <c:v>4</c:v>
                </c:pt>
                <c:pt idx="11">
                  <c:v>2</c:v>
                </c:pt>
                <c:pt idx="12">
                  <c:v>6</c:v>
                </c:pt>
                <c:pt idx="13">
                  <c:v>1</c:v>
                </c:pt>
                <c:pt idx="14">
                  <c:v>2</c:v>
                </c:pt>
                <c:pt idx="15">
                  <c:v>4</c:v>
                </c:pt>
                <c:pt idx="16">
                  <c:v>6</c:v>
                </c:pt>
                <c:pt idx="17">
                  <c:v>8</c:v>
                </c:pt>
                <c:pt idx="18">
                  <c:v>4</c:v>
                </c:pt>
                <c:pt idx="19">
                  <c:v>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'188cm申請採択'!$C$2</c:f>
              <c:strCache>
                <c:ptCount val="1"/>
                <c:pt idx="0">
                  <c:v>HIDES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'188cm申請採択'!$C$3:$C$22</c:f>
              <c:numCache>
                <c:formatCode>General</c:formatCode>
                <c:ptCount val="20"/>
                <c:pt idx="0">
                  <c:v>8</c:v>
                </c:pt>
                <c:pt idx="1">
                  <c:v>17</c:v>
                </c:pt>
                <c:pt idx="2">
                  <c:v>6</c:v>
                </c:pt>
                <c:pt idx="3">
                  <c:v>15</c:v>
                </c:pt>
                <c:pt idx="4">
                  <c:v>14</c:v>
                </c:pt>
                <c:pt idx="5">
                  <c:v>18</c:v>
                </c:pt>
                <c:pt idx="6">
                  <c:v>8</c:v>
                </c:pt>
                <c:pt idx="7">
                  <c:v>12</c:v>
                </c:pt>
                <c:pt idx="8">
                  <c:v>9</c:v>
                </c:pt>
                <c:pt idx="9">
                  <c:v>14</c:v>
                </c:pt>
                <c:pt idx="10">
                  <c:v>14</c:v>
                </c:pt>
                <c:pt idx="11">
                  <c:v>12</c:v>
                </c:pt>
                <c:pt idx="12">
                  <c:v>7</c:v>
                </c:pt>
                <c:pt idx="13">
                  <c:v>11</c:v>
                </c:pt>
                <c:pt idx="14">
                  <c:v>13</c:v>
                </c:pt>
                <c:pt idx="15">
                  <c:v>15</c:v>
                </c:pt>
                <c:pt idx="16">
                  <c:v>9</c:v>
                </c:pt>
                <c:pt idx="17">
                  <c:v>13</c:v>
                </c:pt>
                <c:pt idx="18">
                  <c:v>9</c:v>
                </c:pt>
                <c:pt idx="19">
                  <c:v>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'188cm申請採択'!$D$2</c:f>
              <c:strCache>
                <c:ptCount val="1"/>
                <c:pt idx="0">
                  <c:v>HBS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'188cm申請採択'!$D$3:$D$22</c:f>
              <c:numCache>
                <c:formatCode>General</c:formatCode>
                <c:ptCount val="2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'188cm申請採択'!$E$2</c:f>
              <c:strCache>
                <c:ptCount val="1"/>
                <c:pt idx="0">
                  <c:v>TRISPEC</c:v>
                </c:pt>
              </c:strCache>
            </c:strRef>
          </c:tx>
          <c:spPr>
            <a:ln w="25400">
              <a:solidFill>
                <a:srgbClr val="00FFFF"/>
              </a:solidFill>
              <a:prstDash val="solid"/>
            </a:ln>
          </c:spPr>
          <c:marker>
            <c:symbol val="x"/>
            <c:size val="7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'188cm申請採択'!$E$3:$E$22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19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v>KOOLS</c:v>
          </c:tx>
          <c:spPr>
            <a:ln w="25400">
              <a:solidFill>
                <a:srgbClr val="800080"/>
              </a:solidFill>
              <a:prstDash val="solid"/>
            </a:ln>
          </c:spPr>
          <c:marker>
            <c:symbol val="star"/>
            <c:size val="7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cat>
            <c:strRef>
              <c:f>'188cm申請採択'!$A$3:$A$22</c:f>
              <c:strCache>
                <c:ptCount val="20"/>
                <c:pt idx="0">
                  <c:v>2002前</c:v>
                </c:pt>
                <c:pt idx="1">
                  <c:v>2002後</c:v>
                </c:pt>
                <c:pt idx="2">
                  <c:v>2003前</c:v>
                </c:pt>
                <c:pt idx="3">
                  <c:v>2003後</c:v>
                </c:pt>
                <c:pt idx="4">
                  <c:v>2004前</c:v>
                </c:pt>
                <c:pt idx="5">
                  <c:v>2004後</c:v>
                </c:pt>
                <c:pt idx="6">
                  <c:v>2005前</c:v>
                </c:pt>
                <c:pt idx="7">
                  <c:v>2005後</c:v>
                </c:pt>
                <c:pt idx="8">
                  <c:v>2006前</c:v>
                </c:pt>
                <c:pt idx="9">
                  <c:v>2006後</c:v>
                </c:pt>
                <c:pt idx="10">
                  <c:v>2007前</c:v>
                </c:pt>
                <c:pt idx="11">
                  <c:v>2007後</c:v>
                </c:pt>
                <c:pt idx="12">
                  <c:v>2008前</c:v>
                </c:pt>
                <c:pt idx="13">
                  <c:v>2008後</c:v>
                </c:pt>
                <c:pt idx="14">
                  <c:v>2009前</c:v>
                </c:pt>
                <c:pt idx="15">
                  <c:v>2009後</c:v>
                </c:pt>
                <c:pt idx="16">
                  <c:v>2010前</c:v>
                </c:pt>
                <c:pt idx="17">
                  <c:v>2010後</c:v>
                </c:pt>
                <c:pt idx="18">
                  <c:v>2011前</c:v>
                </c:pt>
                <c:pt idx="19">
                  <c:v>2011後</c:v>
                </c:pt>
              </c:strCache>
            </c:strRef>
          </c:cat>
          <c:val>
            <c:numRef>
              <c:f>'188cm申請採択'!$F$3:$F$22</c:f>
              <c:numCache>
                <c:formatCode>General</c:formatCode>
                <c:ptCount val="20"/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5</c:v>
                </c:pt>
                <c:pt idx="13">
                  <c:v>3</c:v>
                </c:pt>
                <c:pt idx="14">
                  <c:v>3</c:v>
                </c:pt>
                <c:pt idx="15">
                  <c:v>4</c:v>
                </c:pt>
                <c:pt idx="16">
                  <c:v>7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570880"/>
        <c:axId val="258577536"/>
      </c:lineChart>
      <c:catAx>
        <c:axId val="258570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セメスター</a:t>
                </a:r>
              </a:p>
            </c:rich>
          </c:tx>
          <c:layout>
            <c:manualLayout>
              <c:xMode val="edge"/>
              <c:yMode val="edge"/>
              <c:x val="0.36546226902360096"/>
              <c:y val="0.8961057140584698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8577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5775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件数</a:t>
                </a:r>
              </a:p>
            </c:rich>
          </c:tx>
          <c:layout>
            <c:manualLayout>
              <c:xMode val="edge"/>
              <c:yMode val="edge"/>
              <c:x val="2.1419009370816599E-2"/>
              <c:y val="0.413420822397200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857088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155040160869416"/>
          <c:y val="0.37191084069036823"/>
          <c:w val="0.19178786475220008"/>
          <c:h val="0.3464972560248150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7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/>
              <a:t>装置別採択件数</a:t>
            </a:r>
          </a:p>
        </c:rich>
      </c:tx>
      <c:layout>
        <c:manualLayout>
          <c:xMode val="edge"/>
          <c:yMode val="edge"/>
          <c:x val="0.38955879511045055"/>
          <c:y val="3.030303030303030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776734074087177"/>
          <c:y val="0.12261900872349463"/>
          <c:w val="0.65208585919145889"/>
          <c:h val="0.63003258755864366"/>
        </c:manualLayout>
      </c:layout>
      <c:lineChart>
        <c:grouping val="standard"/>
        <c:varyColors val="0"/>
        <c:ser>
          <c:idx val="0"/>
          <c:order val="0"/>
          <c:tx>
            <c:strRef>
              <c:f>'188cm申請採択'!$B$2</c:f>
              <c:strCache>
                <c:ptCount val="1"/>
                <c:pt idx="0">
                  <c:v>OASIS-ISLE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'188cm申請採択'!$A$5:$A$22</c:f>
              <c:strCache>
                <c:ptCount val="18"/>
                <c:pt idx="0">
                  <c:v>2003前</c:v>
                </c:pt>
                <c:pt idx="1">
                  <c:v>2003後</c:v>
                </c:pt>
                <c:pt idx="2">
                  <c:v>2004前</c:v>
                </c:pt>
                <c:pt idx="3">
                  <c:v>2004後</c:v>
                </c:pt>
                <c:pt idx="4">
                  <c:v>2005前</c:v>
                </c:pt>
                <c:pt idx="5">
                  <c:v>2005後</c:v>
                </c:pt>
                <c:pt idx="6">
                  <c:v>2006前</c:v>
                </c:pt>
                <c:pt idx="7">
                  <c:v>2006後</c:v>
                </c:pt>
                <c:pt idx="8">
                  <c:v>2007前</c:v>
                </c:pt>
                <c:pt idx="9">
                  <c:v>2007後</c:v>
                </c:pt>
                <c:pt idx="10">
                  <c:v>2008前</c:v>
                </c:pt>
                <c:pt idx="11">
                  <c:v>2008後</c:v>
                </c:pt>
                <c:pt idx="12">
                  <c:v>2009前</c:v>
                </c:pt>
                <c:pt idx="13">
                  <c:v>2009後</c:v>
                </c:pt>
                <c:pt idx="14">
                  <c:v>2010前</c:v>
                </c:pt>
                <c:pt idx="15">
                  <c:v>2010後</c:v>
                </c:pt>
                <c:pt idx="16">
                  <c:v>2011前</c:v>
                </c:pt>
                <c:pt idx="17">
                  <c:v>2011後</c:v>
                </c:pt>
              </c:strCache>
            </c:strRef>
          </c:cat>
          <c:val>
            <c:numRef>
              <c:f>'188cm申請採択'!$M$5:$M$22</c:f>
              <c:numCache>
                <c:formatCode>General</c:formatCode>
                <c:ptCount val="18"/>
                <c:pt idx="1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4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'188cm申請採択'!$C$2</c:f>
              <c:strCache>
                <c:ptCount val="1"/>
                <c:pt idx="0">
                  <c:v>HIDES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'188cm申請採択'!$A$5:$A$22</c:f>
              <c:strCache>
                <c:ptCount val="18"/>
                <c:pt idx="0">
                  <c:v>2003前</c:v>
                </c:pt>
                <c:pt idx="1">
                  <c:v>2003後</c:v>
                </c:pt>
                <c:pt idx="2">
                  <c:v>2004前</c:v>
                </c:pt>
                <c:pt idx="3">
                  <c:v>2004後</c:v>
                </c:pt>
                <c:pt idx="4">
                  <c:v>2005前</c:v>
                </c:pt>
                <c:pt idx="5">
                  <c:v>2005後</c:v>
                </c:pt>
                <c:pt idx="6">
                  <c:v>2006前</c:v>
                </c:pt>
                <c:pt idx="7">
                  <c:v>2006後</c:v>
                </c:pt>
                <c:pt idx="8">
                  <c:v>2007前</c:v>
                </c:pt>
                <c:pt idx="9">
                  <c:v>2007後</c:v>
                </c:pt>
                <c:pt idx="10">
                  <c:v>2008前</c:v>
                </c:pt>
                <c:pt idx="11">
                  <c:v>2008後</c:v>
                </c:pt>
                <c:pt idx="12">
                  <c:v>2009前</c:v>
                </c:pt>
                <c:pt idx="13">
                  <c:v>2009後</c:v>
                </c:pt>
                <c:pt idx="14">
                  <c:v>2010前</c:v>
                </c:pt>
                <c:pt idx="15">
                  <c:v>2010後</c:v>
                </c:pt>
                <c:pt idx="16">
                  <c:v>2011前</c:v>
                </c:pt>
                <c:pt idx="17">
                  <c:v>2011後</c:v>
                </c:pt>
              </c:strCache>
            </c:strRef>
          </c:cat>
          <c:val>
            <c:numRef>
              <c:f>'188cm申請採択'!$N$5:$N$22</c:f>
              <c:numCache>
                <c:formatCode>General</c:formatCode>
                <c:ptCount val="18"/>
                <c:pt idx="1">
                  <c:v>10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6</c:v>
                </c:pt>
                <c:pt idx="10">
                  <c:v>6</c:v>
                </c:pt>
                <c:pt idx="11">
                  <c:v>7</c:v>
                </c:pt>
                <c:pt idx="12">
                  <c:v>9</c:v>
                </c:pt>
                <c:pt idx="13">
                  <c:v>8</c:v>
                </c:pt>
                <c:pt idx="14">
                  <c:v>7</c:v>
                </c:pt>
                <c:pt idx="15">
                  <c:v>7</c:v>
                </c:pt>
                <c:pt idx="16">
                  <c:v>6</c:v>
                </c:pt>
                <c:pt idx="17">
                  <c:v>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'188cm申請採択'!$D$2</c:f>
              <c:strCache>
                <c:ptCount val="1"/>
                <c:pt idx="0">
                  <c:v>HBS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strRef>
              <c:f>'188cm申請採択'!$A$5:$A$22</c:f>
              <c:strCache>
                <c:ptCount val="18"/>
                <c:pt idx="0">
                  <c:v>2003前</c:v>
                </c:pt>
                <c:pt idx="1">
                  <c:v>2003後</c:v>
                </c:pt>
                <c:pt idx="2">
                  <c:v>2004前</c:v>
                </c:pt>
                <c:pt idx="3">
                  <c:v>2004後</c:v>
                </c:pt>
                <c:pt idx="4">
                  <c:v>2005前</c:v>
                </c:pt>
                <c:pt idx="5">
                  <c:v>2005後</c:v>
                </c:pt>
                <c:pt idx="6">
                  <c:v>2006前</c:v>
                </c:pt>
                <c:pt idx="7">
                  <c:v>2006後</c:v>
                </c:pt>
                <c:pt idx="8">
                  <c:v>2007前</c:v>
                </c:pt>
                <c:pt idx="9">
                  <c:v>2007後</c:v>
                </c:pt>
                <c:pt idx="10">
                  <c:v>2008前</c:v>
                </c:pt>
                <c:pt idx="11">
                  <c:v>2008後</c:v>
                </c:pt>
                <c:pt idx="12">
                  <c:v>2009前</c:v>
                </c:pt>
                <c:pt idx="13">
                  <c:v>2009後</c:v>
                </c:pt>
                <c:pt idx="14">
                  <c:v>2010前</c:v>
                </c:pt>
                <c:pt idx="15">
                  <c:v>2010後</c:v>
                </c:pt>
                <c:pt idx="16">
                  <c:v>2011前</c:v>
                </c:pt>
                <c:pt idx="17">
                  <c:v>2011後</c:v>
                </c:pt>
              </c:strCache>
            </c:strRef>
          </c:cat>
          <c:val>
            <c:numRef>
              <c:f>'188cm申請採択'!$O$5:$O$22</c:f>
              <c:numCache>
                <c:formatCode>General</c:formatCode>
                <c:ptCount val="18"/>
                <c:pt idx="1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</c:numCache>
            </c:numRef>
          </c:val>
          <c:smooth val="0"/>
        </c:ser>
        <c:ser>
          <c:idx val="4"/>
          <c:order val="3"/>
          <c:tx>
            <c:v>KOOLS</c:v>
          </c:tx>
          <c:spPr>
            <a:ln w="25400">
              <a:solidFill>
                <a:srgbClr val="800080"/>
              </a:solidFill>
              <a:prstDash val="solid"/>
            </a:ln>
          </c:spPr>
          <c:marker>
            <c:symbol val="star"/>
            <c:size val="7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cat>
            <c:strRef>
              <c:f>'188cm申請採択'!$A$5:$A$22</c:f>
              <c:strCache>
                <c:ptCount val="18"/>
                <c:pt idx="0">
                  <c:v>2003前</c:v>
                </c:pt>
                <c:pt idx="1">
                  <c:v>2003後</c:v>
                </c:pt>
                <c:pt idx="2">
                  <c:v>2004前</c:v>
                </c:pt>
                <c:pt idx="3">
                  <c:v>2004後</c:v>
                </c:pt>
                <c:pt idx="4">
                  <c:v>2005前</c:v>
                </c:pt>
                <c:pt idx="5">
                  <c:v>2005後</c:v>
                </c:pt>
                <c:pt idx="6">
                  <c:v>2006前</c:v>
                </c:pt>
                <c:pt idx="7">
                  <c:v>2006後</c:v>
                </c:pt>
                <c:pt idx="8">
                  <c:v>2007前</c:v>
                </c:pt>
                <c:pt idx="9">
                  <c:v>2007後</c:v>
                </c:pt>
                <c:pt idx="10">
                  <c:v>2008前</c:v>
                </c:pt>
                <c:pt idx="11">
                  <c:v>2008後</c:v>
                </c:pt>
                <c:pt idx="12">
                  <c:v>2009前</c:v>
                </c:pt>
                <c:pt idx="13">
                  <c:v>2009後</c:v>
                </c:pt>
                <c:pt idx="14">
                  <c:v>2010前</c:v>
                </c:pt>
                <c:pt idx="15">
                  <c:v>2010後</c:v>
                </c:pt>
                <c:pt idx="16">
                  <c:v>2011前</c:v>
                </c:pt>
                <c:pt idx="17">
                  <c:v>2011後</c:v>
                </c:pt>
              </c:strCache>
            </c:strRef>
          </c:cat>
          <c:val>
            <c:numRef>
              <c:f>'188cm申請採択'!$Q$5:$Q$22</c:f>
              <c:numCache>
                <c:formatCode>General</c:formatCode>
                <c:ptCount val="18"/>
                <c:pt idx="1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4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604416"/>
        <c:axId val="258217088"/>
      </c:lineChart>
      <c:catAx>
        <c:axId val="258604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セメスター</a:t>
                </a:r>
              </a:p>
            </c:rich>
          </c:tx>
          <c:layout>
            <c:manualLayout>
              <c:xMode val="edge"/>
              <c:yMode val="edge"/>
              <c:x val="0.36546226902360096"/>
              <c:y val="0.8961057140584698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ln w="6350">
                  <a:solidFill>
                    <a:srgbClr val="000000"/>
                  </a:solidFill>
                </a:ln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821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82170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件数</a:t>
                </a:r>
              </a:p>
            </c:rich>
          </c:tx>
          <c:layout>
            <c:manualLayout>
              <c:xMode val="edge"/>
              <c:yMode val="edge"/>
              <c:x val="2.1419009370816599E-2"/>
              <c:y val="0.413420822397200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5860441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987487287439329"/>
          <c:y val="0.42133406099710102"/>
          <c:w val="0.18067879522673877"/>
          <c:h val="0.335072828897770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7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1"/>
          <c:order val="1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66FF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00B0F0"/>
              </a:solidFill>
            </c:spPr>
          </c:dPt>
          <c:dPt>
            <c:idx val="7"/>
            <c:bubble3D val="0"/>
            <c:spPr>
              <a:solidFill>
                <a:srgbClr val="FFCCFF"/>
              </a:solidFill>
            </c:spPr>
          </c:dPt>
          <c:cat>
            <c:strRef>
              <c:f>Sheet1!$K$10:$R$10</c:f>
              <c:strCache>
                <c:ptCount val="8"/>
                <c:pt idx="0">
                  <c:v>共HIDES</c:v>
                </c:pt>
                <c:pt idx="1">
                  <c:v>共ISLE</c:v>
                </c:pt>
                <c:pt idx="2">
                  <c:v>共KOOLS</c:v>
                </c:pt>
                <c:pt idx="3">
                  <c:v>共HBS</c:v>
                </c:pt>
                <c:pt idx="4">
                  <c:v>観測所時間</c:v>
                </c:pt>
                <c:pt idx="5">
                  <c:v>整備期間</c:v>
                </c:pt>
                <c:pt idx="6">
                  <c:v>広報普及</c:v>
                </c:pt>
                <c:pt idx="7">
                  <c:v>その他</c:v>
                </c:pt>
              </c:strCache>
            </c:strRef>
          </c:cat>
          <c:val>
            <c:numRef>
              <c:f>Sheet1!$K$11:$R$11</c:f>
              <c:numCache>
                <c:formatCode>General</c:formatCode>
                <c:ptCount val="8"/>
                <c:pt idx="0">
                  <c:v>170</c:v>
                </c:pt>
                <c:pt idx="1">
                  <c:v>49</c:v>
                </c:pt>
                <c:pt idx="2">
                  <c:v>3</c:v>
                </c:pt>
                <c:pt idx="3">
                  <c:v>4</c:v>
                </c:pt>
                <c:pt idx="4">
                  <c:v>69</c:v>
                </c:pt>
                <c:pt idx="5">
                  <c:v>14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cat>
            <c:strRef>
              <c:f>Sheet1!$K$10:$R$10</c:f>
              <c:strCache>
                <c:ptCount val="8"/>
                <c:pt idx="0">
                  <c:v>共HIDES</c:v>
                </c:pt>
                <c:pt idx="1">
                  <c:v>共ISLE</c:v>
                </c:pt>
                <c:pt idx="2">
                  <c:v>共KOOLS</c:v>
                </c:pt>
                <c:pt idx="3">
                  <c:v>共HBS</c:v>
                </c:pt>
                <c:pt idx="4">
                  <c:v>観測所時間</c:v>
                </c:pt>
                <c:pt idx="5">
                  <c:v>整備期間</c:v>
                </c:pt>
                <c:pt idx="6">
                  <c:v>広報普及</c:v>
                </c:pt>
                <c:pt idx="7">
                  <c:v>その他</c:v>
                </c:pt>
              </c:strCache>
            </c:strRef>
          </c:cat>
          <c:val>
            <c:numRef>
              <c:f>Sheet1!$K$11:$R$11</c:f>
              <c:numCache>
                <c:formatCode>General</c:formatCode>
                <c:ptCount val="8"/>
                <c:pt idx="0">
                  <c:v>170</c:v>
                </c:pt>
                <c:pt idx="1">
                  <c:v>49</c:v>
                </c:pt>
                <c:pt idx="2">
                  <c:v>3</c:v>
                </c:pt>
                <c:pt idx="3">
                  <c:v>4</c:v>
                </c:pt>
                <c:pt idx="4">
                  <c:v>69</c:v>
                </c:pt>
                <c:pt idx="5">
                  <c:v>14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er>
          <c:idx val="0"/>
          <c:order val="0"/>
          <c:cat>
            <c:strRef>
              <c:f>Sheet1!$K$10:$R$10</c:f>
              <c:strCache>
                <c:ptCount val="8"/>
                <c:pt idx="0">
                  <c:v>共HIDES</c:v>
                </c:pt>
                <c:pt idx="1">
                  <c:v>共ISLE</c:v>
                </c:pt>
                <c:pt idx="2">
                  <c:v>共KOOLS</c:v>
                </c:pt>
                <c:pt idx="3">
                  <c:v>共HBS</c:v>
                </c:pt>
                <c:pt idx="4">
                  <c:v>観測所時間</c:v>
                </c:pt>
                <c:pt idx="5">
                  <c:v>整備期間</c:v>
                </c:pt>
                <c:pt idx="6">
                  <c:v>広報普及</c:v>
                </c:pt>
                <c:pt idx="7">
                  <c:v>その他</c:v>
                </c:pt>
              </c:strCache>
            </c:strRef>
          </c:cat>
          <c:val>
            <c:numRef>
              <c:f>Sheet1!$K$11:$R$11</c:f>
              <c:numCache>
                <c:formatCode>General</c:formatCode>
                <c:ptCount val="8"/>
                <c:pt idx="0">
                  <c:v>170</c:v>
                </c:pt>
                <c:pt idx="1">
                  <c:v>49</c:v>
                </c:pt>
                <c:pt idx="2">
                  <c:v>3</c:v>
                </c:pt>
                <c:pt idx="3">
                  <c:v>4</c:v>
                </c:pt>
                <c:pt idx="4">
                  <c:v>69</c:v>
                </c:pt>
                <c:pt idx="5">
                  <c:v>14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170975503062109"/>
          <c:y val="0.16513123359580054"/>
          <c:w val="0.22622137783060015"/>
          <c:h val="0.669737532808398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47931508561429"/>
          <c:y val="0.22659872321736677"/>
          <c:w val="0.8280110697244476"/>
          <c:h val="0.58153977209984697"/>
        </c:manualLayout>
      </c:layout>
      <c:lineChart>
        <c:grouping val="standard"/>
        <c:varyColors val="0"/>
        <c:ser>
          <c:idx val="0"/>
          <c:order val="0"/>
          <c:spPr>
            <a:ln w="25400">
              <a:solidFill>
                <a:srgbClr val="0B02BE"/>
              </a:solidFill>
            </a:ln>
          </c:spPr>
          <c:marker>
            <c:symbol val="diamond"/>
            <c:size val="10"/>
            <c:spPr>
              <a:ln>
                <a:solidFill>
                  <a:srgbClr val="0B02BE"/>
                </a:solidFill>
              </a:ln>
            </c:spPr>
          </c:marker>
          <c:cat>
            <c:strRef>
              <c:f>達成率変遷!$A$94:$A$114</c:f>
              <c:strCache>
                <c:ptCount val="21"/>
                <c:pt idx="0">
                  <c:v>2001A</c:v>
                </c:pt>
                <c:pt idx="1">
                  <c:v>2001B</c:v>
                </c:pt>
                <c:pt idx="2">
                  <c:v>2002A</c:v>
                </c:pt>
                <c:pt idx="3">
                  <c:v>2002B</c:v>
                </c:pt>
                <c:pt idx="4">
                  <c:v>2003A</c:v>
                </c:pt>
                <c:pt idx="5">
                  <c:v>2003B</c:v>
                </c:pt>
                <c:pt idx="6">
                  <c:v>2004A</c:v>
                </c:pt>
                <c:pt idx="7">
                  <c:v>2004B</c:v>
                </c:pt>
                <c:pt idx="8">
                  <c:v>2005A</c:v>
                </c:pt>
                <c:pt idx="9">
                  <c:v>2005B</c:v>
                </c:pt>
                <c:pt idx="10">
                  <c:v>2006A</c:v>
                </c:pt>
                <c:pt idx="11">
                  <c:v>2006B</c:v>
                </c:pt>
                <c:pt idx="12">
                  <c:v>2007A</c:v>
                </c:pt>
                <c:pt idx="13">
                  <c:v>2007B</c:v>
                </c:pt>
                <c:pt idx="14">
                  <c:v>2008A</c:v>
                </c:pt>
                <c:pt idx="15">
                  <c:v>2008B</c:v>
                </c:pt>
                <c:pt idx="16">
                  <c:v>2009A</c:v>
                </c:pt>
                <c:pt idx="17">
                  <c:v>2009B</c:v>
                </c:pt>
                <c:pt idx="18">
                  <c:v>2010A</c:v>
                </c:pt>
                <c:pt idx="19">
                  <c:v>2010B</c:v>
                </c:pt>
                <c:pt idx="20">
                  <c:v>2011A</c:v>
                </c:pt>
              </c:strCache>
            </c:strRef>
          </c:cat>
          <c:val>
            <c:numRef>
              <c:f>達成率変遷!$B$94:$B$114</c:f>
              <c:numCache>
                <c:formatCode>General</c:formatCode>
                <c:ptCount val="21"/>
                <c:pt idx="0">
                  <c:v>49.263157894736842</c:v>
                </c:pt>
                <c:pt idx="1">
                  <c:v>55.366666666666667</c:v>
                </c:pt>
                <c:pt idx="2">
                  <c:v>42.292857142857144</c:v>
                </c:pt>
                <c:pt idx="3">
                  <c:v>50.155319148936172</c:v>
                </c:pt>
                <c:pt idx="4">
                  <c:v>48.829787234042556</c:v>
                </c:pt>
                <c:pt idx="5">
                  <c:v>50.906666666666666</c:v>
                </c:pt>
                <c:pt idx="6">
                  <c:v>57.395000000000003</c:v>
                </c:pt>
                <c:pt idx="7">
                  <c:v>46.230434782608697</c:v>
                </c:pt>
                <c:pt idx="8">
                  <c:v>57.137499999999996</c:v>
                </c:pt>
                <c:pt idx="9" formatCode="0.0000_ ">
                  <c:v>54</c:v>
                </c:pt>
                <c:pt idx="10">
                  <c:v>45.047619047619051</c:v>
                </c:pt>
                <c:pt idx="11">
                  <c:v>50.704347826086959</c:v>
                </c:pt>
                <c:pt idx="12">
                  <c:v>53.4</c:v>
                </c:pt>
                <c:pt idx="13">
                  <c:v>53.294444444444444</c:v>
                </c:pt>
                <c:pt idx="14">
                  <c:v>55.304347826086953</c:v>
                </c:pt>
                <c:pt idx="15">
                  <c:v>45.244444444444447</c:v>
                </c:pt>
                <c:pt idx="16">
                  <c:v>58.79615384615385</c:v>
                </c:pt>
                <c:pt idx="17">
                  <c:v>52.242307692307683</c:v>
                </c:pt>
                <c:pt idx="18">
                  <c:v>39.837500000000006</c:v>
                </c:pt>
                <c:pt idx="19">
                  <c:v>53.021428571428586</c:v>
                </c:pt>
                <c:pt idx="20">
                  <c:v>64.7</c:v>
                </c:pt>
              </c:numCache>
            </c:numRef>
          </c:val>
          <c:smooth val="0"/>
        </c:ser>
        <c:ser>
          <c:idx val="1"/>
          <c:order val="1"/>
          <c:spPr>
            <a:ln w="25400">
              <a:solidFill>
                <a:srgbClr val="FF07FF"/>
              </a:solidFill>
            </a:ln>
          </c:spPr>
          <c:marker>
            <c:symbol val="square"/>
            <c:size val="10"/>
            <c:spPr>
              <a:solidFill>
                <a:srgbClr val="FF07FF"/>
              </a:solidFill>
            </c:spPr>
          </c:marker>
          <c:cat>
            <c:strRef>
              <c:f>達成率変遷!$A$94:$A$114</c:f>
              <c:strCache>
                <c:ptCount val="21"/>
                <c:pt idx="0">
                  <c:v>2001A</c:v>
                </c:pt>
                <c:pt idx="1">
                  <c:v>2001B</c:v>
                </c:pt>
                <c:pt idx="2">
                  <c:v>2002A</c:v>
                </c:pt>
                <c:pt idx="3">
                  <c:v>2002B</c:v>
                </c:pt>
                <c:pt idx="4">
                  <c:v>2003A</c:v>
                </c:pt>
                <c:pt idx="5">
                  <c:v>2003B</c:v>
                </c:pt>
                <c:pt idx="6">
                  <c:v>2004A</c:v>
                </c:pt>
                <c:pt idx="7">
                  <c:v>2004B</c:v>
                </c:pt>
                <c:pt idx="8">
                  <c:v>2005A</c:v>
                </c:pt>
                <c:pt idx="9">
                  <c:v>2005B</c:v>
                </c:pt>
                <c:pt idx="10">
                  <c:v>2006A</c:v>
                </c:pt>
                <c:pt idx="11">
                  <c:v>2006B</c:v>
                </c:pt>
                <c:pt idx="12">
                  <c:v>2007A</c:v>
                </c:pt>
                <c:pt idx="13">
                  <c:v>2007B</c:v>
                </c:pt>
                <c:pt idx="14">
                  <c:v>2008A</c:v>
                </c:pt>
                <c:pt idx="15">
                  <c:v>2008B</c:v>
                </c:pt>
                <c:pt idx="16">
                  <c:v>2009A</c:v>
                </c:pt>
                <c:pt idx="17">
                  <c:v>2009B</c:v>
                </c:pt>
                <c:pt idx="18">
                  <c:v>2010A</c:v>
                </c:pt>
                <c:pt idx="19">
                  <c:v>2010B</c:v>
                </c:pt>
                <c:pt idx="20">
                  <c:v>2011A</c:v>
                </c:pt>
              </c:strCache>
            </c:strRef>
          </c:cat>
          <c:val>
            <c:numRef>
              <c:f>達成率変遷!$C$94:$C$114</c:f>
              <c:numCache>
                <c:formatCode>General</c:formatCode>
                <c:ptCount val="21"/>
                <c:pt idx="0">
                  <c:v>61.263157894736842</c:v>
                </c:pt>
                <c:pt idx="1">
                  <c:v>68.111111111111114</c:v>
                </c:pt>
                <c:pt idx="2">
                  <c:v>47.452380952380949</c:v>
                </c:pt>
                <c:pt idx="3">
                  <c:v>56.063829787234042</c:v>
                </c:pt>
                <c:pt idx="4">
                  <c:v>57.234042553191486</c:v>
                </c:pt>
                <c:pt idx="5">
                  <c:v>64.099999999999994</c:v>
                </c:pt>
                <c:pt idx="6">
                  <c:v>70.400000000000006</c:v>
                </c:pt>
                <c:pt idx="7">
                  <c:v>54.565217391304351</c:v>
                </c:pt>
                <c:pt idx="8">
                  <c:v>74.791666666666671</c:v>
                </c:pt>
                <c:pt idx="9" formatCode="0.0000_ ">
                  <c:v>71.5</c:v>
                </c:pt>
                <c:pt idx="10">
                  <c:v>53.714285714285715</c:v>
                </c:pt>
                <c:pt idx="11">
                  <c:v>70.086956521739125</c:v>
                </c:pt>
                <c:pt idx="12">
                  <c:v>70.208333333333329</c:v>
                </c:pt>
                <c:pt idx="13">
                  <c:v>77.611111111111114</c:v>
                </c:pt>
                <c:pt idx="14">
                  <c:v>72.130434782608702</c:v>
                </c:pt>
                <c:pt idx="15">
                  <c:v>61.148148148148145</c:v>
                </c:pt>
                <c:pt idx="16">
                  <c:v>68.919230769230779</c:v>
                </c:pt>
                <c:pt idx="17">
                  <c:v>52.846153846153847</c:v>
                </c:pt>
                <c:pt idx="18">
                  <c:v>49.3125</c:v>
                </c:pt>
                <c:pt idx="19">
                  <c:v>71</c:v>
                </c:pt>
                <c:pt idx="20">
                  <c:v>55.4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7888"/>
        <c:axId val="1399808"/>
      </c:lineChart>
      <c:catAx>
        <c:axId val="139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 rot="-5400000"/>
          <a:lstStyle/>
          <a:p>
            <a:pPr>
              <a:defRPr/>
            </a:pPr>
            <a:endParaRPr lang="ja-JP"/>
          </a:p>
        </c:txPr>
        <c:crossAx val="1399808"/>
        <c:crosses val="autoZero"/>
        <c:auto val="1"/>
        <c:lblAlgn val="ctr"/>
        <c:lblOffset val="100"/>
        <c:noMultiLvlLbl val="0"/>
      </c:catAx>
      <c:valAx>
        <c:axId val="13998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百分率（％）</a:t>
                </a:r>
              </a:p>
            </c:rich>
          </c:tx>
          <c:layout>
            <c:manualLayout>
              <c:xMode val="edge"/>
              <c:yMode val="edge"/>
              <c:x val="4.4226110549080287E-2"/>
              <c:y val="0.4615395016665452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crossAx val="1397888"/>
        <c:crosses val="autoZero"/>
        <c:crossBetween val="between"/>
      </c:valAx>
      <c:spPr>
        <a:ln w="19050">
          <a:solidFill>
            <a:schemeClr val="tx1"/>
          </a:solidFill>
        </a:ln>
      </c:spPr>
    </c:plotArea>
    <c:legend>
      <c:legendPos val="t"/>
      <c:layout>
        <c:manualLayout>
          <c:xMode val="edge"/>
          <c:yMode val="edge"/>
          <c:x val="0.1228503070807786"/>
          <c:y val="0.11384641041108118"/>
          <c:w val="0.81328792234304048"/>
          <c:h val="8.0205359663707371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0.72131</cdr:x>
      <cdr:y>0.09661</cdr:y>
    </cdr:from>
    <cdr:to>
      <cdr:x>0.86783</cdr:x>
      <cdr:y>0.2759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501515" y="4927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763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9213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763" y="6399213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A23AF608-186B-4CF6-B6C3-FBF445897A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704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8025" y="504825"/>
            <a:ext cx="3370263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4250" y="3198813"/>
            <a:ext cx="7900988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9213"/>
            <a:ext cx="427672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399213"/>
            <a:ext cx="427672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defTabSz="914409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EB9C4C8E-C78D-41DB-ADE4-B00807B110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4924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>
                <a:ea typeface="ＭＳ Ｐ明朝" pitchFamily="18" charset="-128"/>
              </a:rPr>
              <a:t>片山さんに聞く</a:t>
            </a:r>
          </a:p>
        </p:txBody>
      </p:sp>
      <p:sp>
        <p:nvSpPr>
          <p:cNvPr id="6861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F0F4E10-0C56-403F-BDC9-E622360FCDB0}" type="slidenum">
              <a:rPr lang="en-US" altLang="ja-JP" smtClean="0">
                <a:latin typeface="Times New Roman" pitchFamily="18" charset="0"/>
              </a:rPr>
              <a:pPr eaLnBrk="1" hangingPunct="1"/>
              <a:t>2</a:t>
            </a:fld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明朝" pitchFamily="18" charset="-128"/>
            </a:endParaRPr>
          </a:p>
        </p:txBody>
      </p:sp>
      <p:sp>
        <p:nvSpPr>
          <p:cNvPr id="737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4F8A0CD7-5AE4-40B9-8867-891CE712E48F}" type="slidenum">
              <a:rPr lang="en-US" altLang="ja-JP" smtClean="0">
                <a:latin typeface="Times New Roman" pitchFamily="18" charset="0"/>
              </a:rPr>
              <a:pPr eaLnBrk="1" hangingPunct="1"/>
              <a:t>3</a:t>
            </a:fld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明朝" pitchFamily="18" charset="-128"/>
            </a:endParaRPr>
          </a:p>
        </p:txBody>
      </p:sp>
      <p:sp>
        <p:nvSpPr>
          <p:cNvPr id="7475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69DB25E2-749B-4D53-99AD-EE150EEA85D0}" type="slidenum">
              <a:rPr lang="en-US" altLang="ja-JP" smtClean="0">
                <a:latin typeface="Times New Roman" pitchFamily="18" charset="0"/>
              </a:rPr>
              <a:pPr eaLnBrk="1" hangingPunct="1"/>
              <a:t>4</a:t>
            </a:fld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明朝" pitchFamily="18" charset="-128"/>
            </a:endParaRPr>
          </a:p>
        </p:txBody>
      </p:sp>
      <p:sp>
        <p:nvSpPr>
          <p:cNvPr id="7578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9269FE4D-8EA8-46B1-ADAB-26495C4BC3AC}" type="slidenum">
              <a:rPr lang="en-US" altLang="ja-JP" smtClean="0">
                <a:latin typeface="Times New Roman" pitchFamily="18" charset="0"/>
              </a:rPr>
              <a:pPr eaLnBrk="1" hangingPunct="1"/>
              <a:t>5</a:t>
            </a:fld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明朝" pitchFamily="18" charset="-128"/>
            </a:endParaRPr>
          </a:p>
        </p:txBody>
      </p:sp>
      <p:sp>
        <p:nvSpPr>
          <p:cNvPr id="768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0D74FA41-17E6-4790-8667-1FA2B9651FE9}" type="slidenum">
              <a:rPr lang="en-US" altLang="ja-JP" smtClean="0">
                <a:latin typeface="Times New Roman" pitchFamily="18" charset="0"/>
              </a:rPr>
              <a:pPr eaLnBrk="1" hangingPunct="1"/>
              <a:t>7</a:t>
            </a:fld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明朝" pitchFamily="18" charset="-128"/>
            </a:endParaRPr>
          </a:p>
        </p:txBody>
      </p:sp>
      <p:sp>
        <p:nvSpPr>
          <p:cNvPr id="7987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AA1CE60-406C-42B8-81C2-98DBB6495312}" type="slidenum">
              <a:rPr lang="en-US" altLang="ja-JP" smtClean="0">
                <a:latin typeface="Times New Roman" pitchFamily="18" charset="0"/>
              </a:rPr>
              <a:pPr eaLnBrk="1" hangingPunct="1"/>
              <a:t>8</a:t>
            </a:fld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ea typeface="ＭＳ Ｐ明朝" pitchFamily="18" charset="-128"/>
            </a:endParaRPr>
          </a:p>
        </p:txBody>
      </p:sp>
      <p:sp>
        <p:nvSpPr>
          <p:cNvPr id="993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7F7FBC45-5539-43F0-84C1-56CDB2273CA2}" type="slidenum">
              <a:rPr lang="en-US" altLang="ja-JP" smtClean="0">
                <a:latin typeface="Times New Roman" pitchFamily="18" charset="0"/>
              </a:rPr>
              <a:pPr eaLnBrk="1" hangingPunct="1"/>
              <a:t>9</a:t>
            </a:fld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16136-03BA-4A69-BF99-8541FE18DF05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B0261-232F-420B-BB11-9C9E27B104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372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70E65-8CBC-468D-89FC-C8AF386A8871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D5389-90BA-49D5-9D1A-2BE3399266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814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A89E3-1A4E-4182-8631-6099C8160552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DED9D-5664-4217-AC98-441EAAC17F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5100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A31B2-0D19-43F3-A912-54B91D0AE919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358CA-EC8F-47EF-96EE-DB36A29F9B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1858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8B5DB-A56E-442B-9734-E046E8967EB1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 smtClean="0"/>
              <a:t>2011光赤天連シンポ＠京都大学</a:t>
            </a:r>
            <a:endParaRPr lang="en-US" altLang="ja-JP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2D6B-08DF-42A3-B12C-D751F6809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2858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DBD48-42FB-4E27-977C-492853DA3DFE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3249-5E58-4337-9D50-4489538765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558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35E84-C001-4759-9268-622FC8A7DB2E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0ABB7-C188-4BF4-965B-F054C8889E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1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C7C3D-9492-491B-8F80-60CB2D03A15E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B156B-49FD-43EA-8DCF-CCFBB7FAA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749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B00D1-E305-4ECF-BFEB-586AF4C7DBA1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44B7C-6134-4282-BC96-83EE1A2B6B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919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E86AE-50E2-4A7A-B7FD-C09004CF25B2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19B59-C8F2-4FC6-8432-C1F827F094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35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1A937-32F6-4824-8AE2-7C088682FE45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CBE79-C133-47A1-93FE-F4DC25185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582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C5752-E647-4ACC-9832-C450D439756F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2011岡山ユーザーズミーティング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662CF-A37A-4849-8D6D-BAB1E57DD5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27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5888"/>
            <a:ext cx="21336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pitchFamily="34" charset="0"/>
              </a:defRPr>
            </a:lvl1pPr>
          </a:lstStyle>
          <a:p>
            <a:pPr>
              <a:defRPr/>
            </a:pPr>
            <a:fld id="{786EE896-61C4-4FE8-B0FB-077C5A7A6777}" type="datetime1">
              <a:rPr lang="en-US"/>
              <a:pPr>
                <a:defRPr/>
              </a:pPr>
              <a:t>9/5/2011</a:t>
            </a:fld>
            <a:endParaRPr lang="en-US" altLang="ja-JP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795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ja-JP" altLang="en-US" dirty="0" smtClean="0"/>
              <a:t>201</a:t>
            </a:r>
            <a:r>
              <a:rPr lang="en-US" altLang="ja-JP" dirty="0" smtClean="0"/>
              <a:t>1</a:t>
            </a:r>
            <a:r>
              <a:rPr lang="ja-JP" altLang="en-US" dirty="0" smtClean="0"/>
              <a:t>光赤天連シンポ</a:t>
            </a:r>
            <a:endParaRPr lang="en-US" altLang="ja-JP" dirty="0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79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BF686F1-A8D9-456B-A458-E9C47821D6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  <p:sldLayoutId id="2147484154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74tel_2004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" y="168672"/>
            <a:ext cx="8382000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424DCB76-7EE8-4414-9A60-AF131E775FD2}" type="datetime1">
              <a:rPr kumimoji="0" lang="en-US" altLang="ja-JP" smtClean="0"/>
              <a:pPr eaLnBrk="1" hangingPunct="1"/>
              <a:t>9/6/2011</a:t>
            </a:fld>
            <a:endParaRPr kumimoji="0" lang="en-US" altLang="ja-JP" dirty="0" smtClean="0"/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B6F5075E-DE73-4B9C-BB52-14F152F8DBE0}" type="slidenum">
              <a:rPr kumimoji="0" lang="en-US" altLang="ja-JP" smtClean="0"/>
              <a:pPr eaLnBrk="1" hangingPunct="1"/>
              <a:t>1</a:t>
            </a:fld>
            <a:endParaRPr kumimoji="0" lang="en-US" altLang="ja-JP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265" y="1134110"/>
            <a:ext cx="7543800" cy="1295400"/>
          </a:xfrm>
        </p:spPr>
        <p:txBody>
          <a:bodyPr/>
          <a:lstStyle/>
          <a:p>
            <a:pPr eaLnBrk="1" hangingPunct="1"/>
            <a:r>
              <a:rPr lang="ja-JP" altLang="en-US" sz="4300" spc="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岡山</a:t>
            </a:r>
            <a:r>
              <a:rPr lang="en-US" altLang="ja-JP" sz="4300" spc="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188cm</a:t>
            </a:r>
            <a:r>
              <a:rPr lang="ja-JP" altLang="en-US" sz="4300" spc="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望遠鏡時間の</a:t>
            </a:r>
            <a:r>
              <a:rPr lang="en-US" altLang="ja-JP" sz="4300" spc="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4300" spc="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4300" spc="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割り当て状況</a:t>
            </a:r>
            <a:endParaRPr lang="ja-JP" altLang="en-US" sz="4300" spc="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418273"/>
            <a:ext cx="8229600" cy="44116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ja-JP" sz="3400" dirty="0" smtClean="0"/>
          </a:p>
          <a:p>
            <a:pPr algn="ctr" eaLnBrk="1" hangingPunct="1">
              <a:buFont typeface="Wingdings" pitchFamily="2" charset="2"/>
              <a:buNone/>
            </a:pPr>
            <a:endParaRPr lang="en-US" altLang="ja-JP" sz="34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ja-JP" altLang="en-US" sz="3400" dirty="0" smtClean="0">
                <a:solidFill>
                  <a:srgbClr val="FFC000"/>
                </a:solidFill>
              </a:rPr>
              <a:t>泉浦秀行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ja-JP" altLang="en-US" dirty="0" smtClean="0">
                <a:solidFill>
                  <a:srgbClr val="FFC000"/>
                </a:solidFill>
              </a:rPr>
              <a:t>国立天文台岡山天体物理</a:t>
            </a:r>
            <a:r>
              <a:rPr lang="ja-JP" altLang="en-US" dirty="0" smtClean="0">
                <a:solidFill>
                  <a:srgbClr val="FFC000"/>
                </a:solidFill>
              </a:rPr>
              <a:t>観測所</a:t>
            </a:r>
            <a:endParaRPr lang="ja-JP" altLang="en-US" sz="2800" dirty="0" smtClean="0">
              <a:solidFill>
                <a:srgbClr val="FFC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ja-JP" altLang="en-US" sz="26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BA42B39F-1F82-490B-86CD-72350F59DE47}" type="datetime1">
              <a:rPr kumimoji="0" lang="en-US" altLang="ja-JP" smtClean="0"/>
              <a:pPr eaLnBrk="1" hangingPunct="1"/>
              <a:t>9/6/2011</a:t>
            </a:fld>
            <a:endParaRPr kumimoji="0" lang="en-US" altLang="ja-JP" smtClean="0"/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5F1BE0F9-0B95-4BCE-866D-5ED3EFA85EE8}" type="slidenum">
              <a:rPr kumimoji="0" lang="en-US" altLang="ja-JP" smtClean="0"/>
              <a:pPr eaLnBrk="1" hangingPunct="1"/>
              <a:t>2</a:t>
            </a:fld>
            <a:endParaRPr kumimoji="0" lang="en-US" altLang="ja-JP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568960"/>
            <a:ext cx="6991350" cy="10334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岡山天体物理観測所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１８８ｃｍ反射望遠鏡</a:t>
            </a:r>
            <a:endParaRPr lang="ja-JP" altLang="en-US" dirty="0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223" y="1993265"/>
            <a:ext cx="8796337" cy="377761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dirty="0" smtClean="0"/>
              <a:t>全国共同利用（研究課題公募、海外にもオープン）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400" dirty="0" smtClean="0"/>
              <a:t>年二期制：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月～</a:t>
            </a:r>
            <a:r>
              <a:rPr lang="en-US" altLang="ja-JP" sz="2400" dirty="0" smtClean="0"/>
              <a:t>6</a:t>
            </a:r>
            <a:r>
              <a:rPr lang="ja-JP" altLang="en-US" sz="2400" dirty="0" smtClean="0"/>
              <a:t>月と</a:t>
            </a:r>
            <a:r>
              <a:rPr lang="en-US" altLang="ja-JP" sz="2400" dirty="0" smtClean="0"/>
              <a:t>7</a:t>
            </a:r>
            <a:r>
              <a:rPr lang="ja-JP" altLang="en-US" sz="2400" dirty="0" smtClean="0"/>
              <a:t>月～</a:t>
            </a:r>
            <a:r>
              <a:rPr lang="en-US" altLang="ja-JP" sz="2400" dirty="0" smtClean="0"/>
              <a:t>12</a:t>
            </a:r>
            <a:r>
              <a:rPr lang="ja-JP" altLang="en-US" sz="2400" dirty="0" smtClean="0"/>
              <a:t>月 </a:t>
            </a:r>
            <a:r>
              <a:rPr lang="en-US" altLang="ja-JP" sz="2400" dirty="0" smtClean="0"/>
              <a:t>[1987</a:t>
            </a:r>
            <a:r>
              <a:rPr lang="ja-JP" altLang="en-US" sz="2400" dirty="0" smtClean="0"/>
              <a:t>年前期から</a:t>
            </a:r>
            <a:r>
              <a:rPr lang="en-US" altLang="ja-JP" sz="2400" dirty="0" smtClean="0"/>
              <a:t>]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dirty="0" smtClean="0"/>
              <a:t>スクリーニング制（ピアレビューのレフリー制）</a:t>
            </a:r>
            <a:r>
              <a:rPr lang="en-US" altLang="ja-JP" sz="2400" dirty="0" smtClean="0"/>
              <a:t>[1989</a:t>
            </a:r>
            <a:r>
              <a:rPr lang="ja-JP" altLang="en-US" sz="2400" dirty="0" smtClean="0"/>
              <a:t>年後期から</a:t>
            </a:r>
            <a:r>
              <a:rPr lang="en-US" altLang="ja-JP" sz="2400" dirty="0" smtClean="0"/>
              <a:t>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dirty="0" smtClean="0"/>
              <a:t>1980</a:t>
            </a:r>
            <a:r>
              <a:rPr lang="ja-JP" altLang="en-US" sz="2000" dirty="0" smtClean="0"/>
              <a:t>年代に</a:t>
            </a:r>
            <a:r>
              <a:rPr lang="en-US" altLang="ja-JP" sz="2000" dirty="0" smtClean="0"/>
              <a:t>UM</a:t>
            </a:r>
            <a:r>
              <a:rPr lang="ja-JP" altLang="en-US" sz="2000" dirty="0" smtClean="0"/>
              <a:t>で激論の末に導入、プログラム相談会から移行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</a:pPr>
            <a:r>
              <a:rPr lang="ja-JP" altLang="en-US" sz="2400" dirty="0" smtClean="0"/>
              <a:t>年</a:t>
            </a:r>
            <a:r>
              <a:rPr lang="en-US" altLang="ja-JP" sz="2400" dirty="0" smtClean="0"/>
              <a:t>220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230</a:t>
            </a:r>
            <a:r>
              <a:rPr lang="ja-JP" altLang="en-US" sz="2400" dirty="0" smtClean="0"/>
              <a:t>夜の共同利用観測（最近は昼間も）</a:t>
            </a:r>
            <a:endParaRPr lang="en-US" altLang="ja-JP" sz="2000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2400" dirty="0" smtClean="0"/>
              <a:t>三つの申込枠</a:t>
            </a:r>
            <a:endParaRPr lang="ja-JP" alt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2000" dirty="0" smtClean="0"/>
              <a:t>一般観測</a:t>
            </a:r>
            <a:endParaRPr lang="en-US" altLang="ja-JP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2000" dirty="0" smtClean="0"/>
              <a:t>プロジェクト観測</a:t>
            </a:r>
            <a:r>
              <a:rPr lang="en-US" altLang="ja-JP" sz="2000" dirty="0" smtClean="0"/>
              <a:t>[2000</a:t>
            </a:r>
            <a:r>
              <a:rPr lang="ja-JP" altLang="en-US" sz="2000" dirty="0" smtClean="0"/>
              <a:t>年後期から</a:t>
            </a:r>
            <a:r>
              <a:rPr lang="en-US" altLang="ja-JP" sz="2000" dirty="0" smtClean="0"/>
              <a:t>]</a:t>
            </a:r>
            <a:r>
              <a:rPr lang="ja-JP" altLang="en-US" sz="2000" dirty="0" smtClean="0"/>
              <a:t>（最大</a:t>
            </a:r>
            <a:r>
              <a:rPr lang="en-US" altLang="ja-JP" sz="2000" dirty="0" smtClean="0"/>
              <a:t>2</a:t>
            </a:r>
            <a:r>
              <a:rPr lang="ja-JP" altLang="en-US" sz="2000" dirty="0" smtClean="0"/>
              <a:t>件、</a:t>
            </a:r>
            <a:r>
              <a:rPr lang="en-US" altLang="ja-JP" sz="2000" dirty="0" smtClean="0"/>
              <a:t>40</a:t>
            </a:r>
            <a:r>
              <a:rPr lang="ja-JP" altLang="en-US" sz="2000" dirty="0" smtClean="0"/>
              <a:t>夜程度）</a:t>
            </a:r>
            <a:endParaRPr lang="en-US" altLang="ja-JP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2000" dirty="0" smtClean="0"/>
              <a:t>学位論文支援枠</a:t>
            </a:r>
            <a:r>
              <a:rPr lang="en-US" altLang="ja-JP" sz="2000" dirty="0" smtClean="0"/>
              <a:t>[2006</a:t>
            </a:r>
            <a:r>
              <a:rPr lang="ja-JP" altLang="en-US" sz="2000" dirty="0" smtClean="0"/>
              <a:t>年前期から</a:t>
            </a:r>
            <a:r>
              <a:rPr lang="en-US" altLang="ja-JP" sz="2000" dirty="0" smtClean="0"/>
              <a:t>]</a:t>
            </a:r>
            <a:r>
              <a:rPr lang="ja-JP" altLang="en-US" sz="2000" dirty="0" smtClean="0"/>
              <a:t>（最大</a:t>
            </a:r>
            <a:r>
              <a:rPr lang="en-US" altLang="ja-JP" sz="2000" dirty="0" smtClean="0"/>
              <a:t>2</a:t>
            </a:r>
            <a:r>
              <a:rPr lang="ja-JP" altLang="en-US" sz="2000" dirty="0" smtClean="0"/>
              <a:t>年</a:t>
            </a:r>
            <a:r>
              <a:rPr lang="en-US" altLang="ja-JP" sz="2000" dirty="0" smtClean="0"/>
              <a:t>4</a:t>
            </a:r>
            <a:r>
              <a:rPr lang="ja-JP" altLang="en-US" sz="2000" dirty="0" smtClean="0"/>
              <a:t>期、年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件）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dirty="0" smtClean="0"/>
              <a:t>延べ</a:t>
            </a:r>
            <a:r>
              <a:rPr lang="en-US" altLang="ja-JP" sz="2400" dirty="0" smtClean="0"/>
              <a:t>120</a:t>
            </a:r>
            <a:r>
              <a:rPr lang="ja-JP" altLang="en-US" sz="2400" dirty="0" smtClean="0"/>
              <a:t>人前後の来所観測者（</a:t>
            </a:r>
            <a:r>
              <a:rPr lang="en-US" altLang="ja-JP" sz="2400" dirty="0" smtClean="0"/>
              <a:t>2010</a:t>
            </a:r>
            <a:r>
              <a:rPr lang="ja-JP" altLang="en-US" sz="2400" dirty="0" err="1"/>
              <a:t>～</a:t>
            </a:r>
            <a:r>
              <a:rPr lang="en-US" altLang="ja-JP" sz="2400" dirty="0" smtClean="0"/>
              <a:t>2011</a:t>
            </a:r>
            <a:r>
              <a:rPr lang="ja-JP" altLang="en-US" sz="2400" dirty="0" smtClean="0"/>
              <a:t>年実績）</a:t>
            </a:r>
            <a:endParaRPr lang="en-US" altLang="ja-JP" sz="2400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7950"/>
            <a:ext cx="2895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0BF8693-FF46-4DD4-9B1D-13EDEB6E5D48}" type="datetime1">
              <a:rPr kumimoji="0" lang="en-US" altLang="ja-JP" smtClean="0"/>
              <a:pPr eaLnBrk="1" hangingPunct="1"/>
              <a:t>9/6/2011</a:t>
            </a:fld>
            <a:endParaRPr kumimoji="0" lang="en-US" altLang="ja-JP" smtClean="0"/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075013AC-5CB0-4AB2-BBE5-D36EC1ED3450}" type="slidenum">
              <a:rPr kumimoji="0" lang="en-US" altLang="ja-JP" smtClean="0"/>
              <a:pPr eaLnBrk="1" hangingPunct="1"/>
              <a:t>3</a:t>
            </a:fld>
            <a:endParaRPr kumimoji="0" lang="en-US" altLang="ja-JP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title"/>
          </p:nvPr>
        </p:nvSpPr>
        <p:spPr>
          <a:xfrm>
            <a:off x="698500" y="133350"/>
            <a:ext cx="7127875" cy="982663"/>
          </a:xfrm>
        </p:spPr>
        <p:txBody>
          <a:bodyPr/>
          <a:lstStyle/>
          <a:p>
            <a:pPr eaLnBrk="1" hangingPunct="1"/>
            <a:r>
              <a:rPr lang="ja-JP" altLang="en-US" smtClean="0"/>
              <a:t>共同利用申請件数と採択件数</a:t>
            </a:r>
          </a:p>
        </p:txBody>
      </p:sp>
      <p:graphicFrame>
        <p:nvGraphicFramePr>
          <p:cNvPr id="8" name="Chart 4"/>
          <p:cNvGraphicFramePr>
            <a:graphicFrameLocks/>
          </p:cNvGraphicFramePr>
          <p:nvPr/>
        </p:nvGraphicFramePr>
        <p:xfrm>
          <a:off x="88900" y="1549400"/>
          <a:ext cx="8826500" cy="473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1411288" y="1284288"/>
            <a:ext cx="5689600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5400">
                <a:solidFill>
                  <a:schemeClr val="bg2"/>
                </a:solidFill>
                <a:latin typeface="Times New Roman" pitchFamily="18" charset="0"/>
              </a:rPr>
              <a:t>競争率</a:t>
            </a:r>
            <a:r>
              <a:rPr lang="en-US" altLang="ja-JP" sz="5400">
                <a:solidFill>
                  <a:schemeClr val="bg2"/>
                </a:solidFill>
                <a:latin typeface="Times New Roman" pitchFamily="18" charset="0"/>
              </a:rPr>
              <a:t>1.5</a:t>
            </a:r>
            <a:r>
              <a:rPr lang="ja-JP" altLang="en-US" sz="5400">
                <a:solidFill>
                  <a:schemeClr val="bg2"/>
                </a:solidFill>
                <a:latin typeface="Times New Roman" pitchFamily="18" charset="0"/>
              </a:rPr>
              <a:t>～</a:t>
            </a:r>
            <a:r>
              <a:rPr lang="en-US" altLang="ja-JP" sz="5400">
                <a:solidFill>
                  <a:schemeClr val="bg2"/>
                </a:solidFill>
                <a:latin typeface="Times New Roman" pitchFamily="18" charset="0"/>
              </a:rPr>
              <a:t>2</a:t>
            </a:r>
            <a:r>
              <a:rPr lang="ja-JP" altLang="en-US" sz="5400">
                <a:solidFill>
                  <a:schemeClr val="bg2"/>
                </a:solidFill>
                <a:latin typeface="Times New Roman" pitchFamily="18" charset="0"/>
              </a:rPr>
              <a:t>倍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7950"/>
            <a:ext cx="2895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9F81B094-C797-41C6-ADFD-6CC4AB7C83CF}" type="datetime1">
              <a:rPr kumimoji="0" lang="en-US" altLang="ja-JP" smtClean="0"/>
              <a:pPr eaLnBrk="1" hangingPunct="1"/>
              <a:t>9/6/2011</a:t>
            </a:fld>
            <a:endParaRPr kumimoji="0" lang="en-US" altLang="ja-JP" smtClean="0"/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BEA57A84-F943-4342-9E9F-E6E4469D9D13}" type="slidenum">
              <a:rPr kumimoji="0" lang="en-US" altLang="ja-JP" smtClean="0"/>
              <a:pPr eaLnBrk="1" hangingPunct="1"/>
              <a:t>4</a:t>
            </a:fld>
            <a:endParaRPr kumimoji="0" lang="en-US" altLang="ja-JP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title"/>
          </p:nvPr>
        </p:nvSpPr>
        <p:spPr>
          <a:xfrm>
            <a:off x="698500" y="133350"/>
            <a:ext cx="7127875" cy="982663"/>
          </a:xfrm>
        </p:spPr>
        <p:txBody>
          <a:bodyPr/>
          <a:lstStyle/>
          <a:p>
            <a:pPr eaLnBrk="1" hangingPunct="1"/>
            <a:r>
              <a:rPr lang="ja-JP" altLang="en-US" smtClean="0"/>
              <a:t>共同利用申請夜数と採択夜数</a:t>
            </a:r>
          </a:p>
        </p:txBody>
      </p:sp>
      <p:graphicFrame>
        <p:nvGraphicFramePr>
          <p:cNvPr id="8" name="Chart 5"/>
          <p:cNvGraphicFramePr>
            <a:graphicFrameLocks/>
          </p:cNvGraphicFramePr>
          <p:nvPr/>
        </p:nvGraphicFramePr>
        <p:xfrm>
          <a:off x="165100" y="1563624"/>
          <a:ext cx="8796020" cy="4760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1466850" y="1343025"/>
            <a:ext cx="5337175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5400">
                <a:solidFill>
                  <a:schemeClr val="bg2"/>
                </a:solidFill>
                <a:latin typeface="Times New Roman" pitchFamily="18" charset="0"/>
              </a:rPr>
              <a:t>夜数競争率～</a:t>
            </a:r>
            <a:r>
              <a:rPr lang="en-US" altLang="ja-JP" sz="5400">
                <a:solidFill>
                  <a:schemeClr val="bg2"/>
                </a:solidFill>
                <a:latin typeface="Times New Roman" pitchFamily="18" charset="0"/>
              </a:rPr>
              <a:t>2</a:t>
            </a:r>
            <a:r>
              <a:rPr lang="ja-JP" altLang="en-US" sz="5400">
                <a:solidFill>
                  <a:schemeClr val="bg2"/>
                </a:solidFill>
                <a:latin typeface="Times New Roman" pitchFamily="18" charset="0"/>
              </a:rPr>
              <a:t>倍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7950"/>
            <a:ext cx="2895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21840" y="4373881"/>
            <a:ext cx="4643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プロジェクト観測</a:t>
            </a:r>
            <a:r>
              <a:rPr kumimoji="1" lang="en-US" altLang="ja-JP" dirty="0" smtClean="0"/>
              <a:t>2000</a:t>
            </a:r>
            <a:r>
              <a:rPr kumimoji="1" lang="ja-JP" altLang="en-US" dirty="0" smtClean="0"/>
              <a:t>年後期開始。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2003</a:t>
            </a:r>
            <a:r>
              <a:rPr kumimoji="1" lang="ja-JP" altLang="en-US" dirty="0" smtClean="0"/>
              <a:t>年後期以外は常に</a:t>
            </a:r>
            <a:r>
              <a:rPr kumimoji="1" lang="en-US" altLang="ja-JP" dirty="0" smtClean="0"/>
              <a:t>35-40</a:t>
            </a:r>
            <a:r>
              <a:rPr kumimoji="1" lang="ja-JP" altLang="en-US" dirty="0" smtClean="0"/>
              <a:t>夜の割り当て</a:t>
            </a:r>
            <a:endParaRPr kumimoji="1" lang="en-US" altLang="ja-JP" dirty="0" smtClean="0"/>
          </a:p>
          <a:p>
            <a:r>
              <a:rPr lang="ja-JP" altLang="en-US" dirty="0" smtClean="0"/>
              <a:t>共同利用時間の</a:t>
            </a:r>
            <a:r>
              <a:rPr lang="en-US" altLang="ja-JP" dirty="0" smtClean="0"/>
              <a:t>1/3</a:t>
            </a:r>
            <a:r>
              <a:rPr lang="ja-JP" altLang="en-US" dirty="0" smtClean="0"/>
              <a:t>前後を占めてきている。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02B9F54C-7F13-4FB3-87C3-7711A698BFFF}" type="datetime1">
              <a:rPr kumimoji="0" lang="en-US" altLang="ja-JP" smtClean="0"/>
              <a:pPr eaLnBrk="1" hangingPunct="1"/>
              <a:t>9/6/2011</a:t>
            </a:fld>
            <a:endParaRPr kumimoji="0" lang="en-US" altLang="ja-JP" smtClean="0"/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398B2D6B-BC24-4466-A8B5-110F01D80C94}" type="slidenum">
              <a:rPr kumimoji="0" lang="en-US" altLang="ja-JP" smtClean="0"/>
              <a:pPr eaLnBrk="1" hangingPunct="1"/>
              <a:t>5</a:t>
            </a:fld>
            <a:endParaRPr kumimoji="0" lang="en-US" altLang="ja-JP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54087"/>
          </a:xfrm>
        </p:spPr>
        <p:txBody>
          <a:bodyPr/>
          <a:lstStyle/>
          <a:p>
            <a:pPr eaLnBrk="1" hangingPunct="1"/>
            <a:r>
              <a:rPr lang="ja-JP" altLang="en-US" smtClean="0"/>
              <a:t>装置別申請件数</a:t>
            </a:r>
          </a:p>
        </p:txBody>
      </p:sp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165100" y="1453896"/>
          <a:ext cx="8832596" cy="4921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7950"/>
            <a:ext cx="2895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FAD7D3BF-1F8A-453B-92A1-ED474FE3BE53}" type="datetime1">
              <a:rPr kumimoji="0" lang="en-US" altLang="ja-JP" smtClean="0"/>
              <a:pPr eaLnBrk="1" hangingPunct="1"/>
              <a:t>9/6/2011</a:t>
            </a:fld>
            <a:endParaRPr kumimoji="0" lang="en-US" altLang="ja-JP" smtClean="0"/>
          </a:p>
        </p:txBody>
      </p:sp>
      <p:sp>
        <p:nvSpPr>
          <p:cNvPr id="1434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EEE19800-9CA2-4347-9E91-253D0AE3EA61}" type="slidenum">
              <a:rPr kumimoji="0" lang="en-US" altLang="ja-JP" smtClean="0"/>
              <a:pPr eaLnBrk="1" hangingPunct="1"/>
              <a:t>6</a:t>
            </a:fld>
            <a:endParaRPr kumimoji="0" lang="en-US" altLang="ja-JP" smtClean="0"/>
          </a:p>
        </p:txBody>
      </p:sp>
      <p:sp>
        <p:nvSpPr>
          <p:cNvPr id="14341" name="Rectangle 5"/>
          <p:cNvSpPr txBox="1">
            <a:spLocks noChangeArrowheads="1"/>
          </p:cNvSpPr>
          <p:nvPr/>
        </p:nvSpPr>
        <p:spPr bwMode="auto">
          <a:xfrm>
            <a:off x="457200" y="6465888"/>
            <a:ext cx="2133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2D8211AB-4702-4FF8-BFB0-D554A93E1B83}" type="datetime1">
              <a:rPr kumimoji="0" lang="en-US" altLang="ja-JP" sz="1000"/>
              <a:pPr eaLnBrk="1" hangingPunct="1"/>
              <a:t>9/6/2011</a:t>
            </a:fld>
            <a:endParaRPr kumimoji="0" lang="en-US" altLang="ja-JP" sz="1000"/>
          </a:p>
        </p:txBody>
      </p:sp>
      <p:sp>
        <p:nvSpPr>
          <p:cNvPr id="14343" name="Rectangle 7"/>
          <p:cNvSpPr txBox="1">
            <a:spLocks noChangeArrowheads="1"/>
          </p:cNvSpPr>
          <p:nvPr/>
        </p:nvSpPr>
        <p:spPr bwMode="auto">
          <a:xfrm>
            <a:off x="6553200" y="6457950"/>
            <a:ext cx="2133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34926814-9D85-4686-9B8A-7B45306AF6A8}" type="slidenum">
              <a:rPr kumimoji="0" lang="en-US" altLang="ja-JP" sz="1000"/>
              <a:pPr algn="r" eaLnBrk="1" hangingPunct="1"/>
              <a:t>6</a:t>
            </a:fld>
            <a:endParaRPr kumimoji="0" lang="en-US" altLang="ja-JP" sz="1000"/>
          </a:p>
        </p:txBody>
      </p:sp>
      <p:sp>
        <p:nvSpPr>
          <p:cNvPr id="14344" name="Rectangle 3"/>
          <p:cNvSpPr txBox="1">
            <a:spLocks noChangeArrowheads="1"/>
          </p:cNvSpPr>
          <p:nvPr/>
        </p:nvSpPr>
        <p:spPr bwMode="auto">
          <a:xfrm>
            <a:off x="684213" y="188913"/>
            <a:ext cx="7772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3900" b="1">
                <a:solidFill>
                  <a:schemeClr val="tx2"/>
                </a:solidFill>
              </a:rPr>
              <a:t>装置別採択件数</a:t>
            </a:r>
          </a:p>
        </p:txBody>
      </p:sp>
      <p:graphicFrame>
        <p:nvGraphicFramePr>
          <p:cNvPr id="10" name="Chart 1"/>
          <p:cNvGraphicFramePr>
            <a:graphicFrameLocks/>
          </p:cNvGraphicFramePr>
          <p:nvPr/>
        </p:nvGraphicFramePr>
        <p:xfrm>
          <a:off x="0" y="1499616"/>
          <a:ext cx="9006840" cy="495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7950"/>
            <a:ext cx="2895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B3297B04-F32B-49D9-801D-3817722FD93A}" type="datetime1">
              <a:rPr kumimoji="0" lang="en-US" altLang="ja-JP" smtClean="0"/>
              <a:pPr eaLnBrk="1" hangingPunct="1"/>
              <a:t>9/6/2011</a:t>
            </a:fld>
            <a:endParaRPr kumimoji="0" lang="en-US" altLang="ja-JP" smtClean="0"/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015A8D5-8CD9-4B57-9D88-36A2610EB414}" type="slidenum">
              <a:rPr kumimoji="0" lang="en-US" altLang="ja-JP" smtClean="0"/>
              <a:pPr eaLnBrk="1" hangingPunct="1"/>
              <a:t>7</a:t>
            </a:fld>
            <a:endParaRPr kumimoji="0" lang="en-US" altLang="ja-JP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17575"/>
          </a:xfrm>
        </p:spPr>
        <p:txBody>
          <a:bodyPr/>
          <a:lstStyle/>
          <a:p>
            <a:pPr algn="ctr" eaLnBrk="1" hangingPunct="1"/>
            <a:r>
              <a:rPr lang="en-US" altLang="ja-JP" smtClean="0"/>
              <a:t>188cm</a:t>
            </a:r>
            <a:r>
              <a:rPr lang="ja-JP" altLang="en-US" smtClean="0"/>
              <a:t>望遠鏡共同利用</a:t>
            </a:r>
            <a:r>
              <a:rPr lang="ja-JP" altLang="en-US" sz="4300" smtClean="0"/>
              <a:t/>
            </a:r>
            <a:br>
              <a:rPr lang="ja-JP" altLang="en-US" sz="4300" smtClean="0"/>
            </a:br>
            <a:r>
              <a:rPr lang="ja-JP" altLang="en-US" sz="2600" smtClean="0"/>
              <a:t>（</a:t>
            </a:r>
            <a:r>
              <a:rPr lang="en-US" altLang="ja-JP" sz="2600" smtClean="0"/>
              <a:t>2010</a:t>
            </a:r>
            <a:r>
              <a:rPr lang="ja-JP" altLang="en-US" sz="2600" smtClean="0"/>
              <a:t>年後期～</a:t>
            </a:r>
            <a:r>
              <a:rPr lang="en-US" altLang="ja-JP" sz="2600" smtClean="0"/>
              <a:t>2011</a:t>
            </a:r>
            <a:r>
              <a:rPr lang="ja-JP" altLang="en-US" sz="2600" smtClean="0"/>
              <a:t>年前期）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0638"/>
            <a:ext cx="3438525" cy="1843087"/>
          </a:xfrm>
        </p:spPr>
        <p:txBody>
          <a:bodyPr/>
          <a:lstStyle/>
          <a:p>
            <a:pPr eaLnBrk="1" hangingPunct="1"/>
            <a:r>
              <a:rPr lang="ja-JP" altLang="en-US" sz="2200" smtClean="0"/>
              <a:t>共同利用夜数</a:t>
            </a:r>
            <a:r>
              <a:rPr lang="en-US" altLang="ja-JP" sz="2200" smtClean="0"/>
              <a:t>226</a:t>
            </a:r>
            <a:r>
              <a:rPr lang="ja-JP" altLang="en-US" sz="2200" smtClean="0"/>
              <a:t>夜</a:t>
            </a:r>
          </a:p>
          <a:p>
            <a:pPr eaLnBrk="1" hangingPunct="1"/>
            <a:r>
              <a:rPr lang="ja-JP" altLang="en-US" sz="2200" smtClean="0"/>
              <a:t>延べ</a:t>
            </a:r>
            <a:r>
              <a:rPr lang="en-US" altLang="ja-JP" sz="2200" smtClean="0"/>
              <a:t>23</a:t>
            </a:r>
            <a:r>
              <a:rPr lang="ja-JP" altLang="en-US" sz="2200" smtClean="0"/>
              <a:t>件（</a:t>
            </a:r>
            <a:r>
              <a:rPr lang="en-US" altLang="ja-JP" sz="2200" smtClean="0"/>
              <a:t>+</a:t>
            </a:r>
            <a:r>
              <a:rPr lang="ja-JP" altLang="en-US" sz="2200" smtClean="0"/>
              <a:t>昼</a:t>
            </a:r>
            <a:r>
              <a:rPr lang="en-US" altLang="ja-JP" sz="2200" smtClean="0"/>
              <a:t>1</a:t>
            </a:r>
            <a:r>
              <a:rPr lang="ja-JP" altLang="en-US" sz="2200" smtClean="0"/>
              <a:t>件）</a:t>
            </a:r>
            <a:endParaRPr lang="en-US" altLang="ja-JP" sz="2200" smtClean="0"/>
          </a:p>
          <a:p>
            <a:pPr eaLnBrk="1" hangingPunct="1"/>
            <a:r>
              <a:rPr lang="ja-JP" altLang="en-US" sz="2200" smtClean="0"/>
              <a:t>プロジェクト観測</a:t>
            </a:r>
            <a:endParaRPr lang="en-US" altLang="ja-JP" sz="2200" smtClean="0"/>
          </a:p>
          <a:p>
            <a:pPr lvl="1" eaLnBrk="1" hangingPunct="1"/>
            <a:r>
              <a:rPr lang="ja-JP" altLang="en-US" sz="1800" smtClean="0"/>
              <a:t>佐藤文　</a:t>
            </a:r>
            <a:r>
              <a:rPr lang="en-US" altLang="ja-JP" sz="1800" smtClean="0"/>
              <a:t>HIDES</a:t>
            </a:r>
          </a:p>
          <a:p>
            <a:pPr eaLnBrk="1" hangingPunct="1">
              <a:buFont typeface="Wingdings" pitchFamily="2" charset="2"/>
              <a:buNone/>
            </a:pPr>
            <a:endParaRPr lang="en-US" altLang="ja-JP" sz="1400" smtClean="0"/>
          </a:p>
          <a:p>
            <a:pPr lvl="1" eaLnBrk="1" hangingPunct="1">
              <a:buFont typeface="Wingdings" pitchFamily="2" charset="2"/>
              <a:buNone/>
            </a:pPr>
            <a:endParaRPr lang="en-US" altLang="ja-JP" sz="1800" smtClean="0"/>
          </a:p>
          <a:p>
            <a:pPr lvl="2" eaLnBrk="1" hangingPunct="1">
              <a:buFont typeface="Wingdings" pitchFamily="2" charset="2"/>
              <a:buNone/>
            </a:pPr>
            <a:endParaRPr lang="ja-JP" altLang="en-US" sz="1100" smtClean="0"/>
          </a:p>
        </p:txBody>
      </p:sp>
      <p:graphicFrame>
        <p:nvGraphicFramePr>
          <p:cNvPr id="10" name="グラフ 9"/>
          <p:cNvGraphicFramePr>
            <a:graphicFrameLocks noChangeAspect="1"/>
          </p:cNvGraphicFramePr>
          <p:nvPr/>
        </p:nvGraphicFramePr>
        <p:xfrm>
          <a:off x="1975358" y="2024634"/>
          <a:ext cx="6958330" cy="4174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7950"/>
            <a:ext cx="2895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119" y="5791200"/>
            <a:ext cx="4311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注２：　</a:t>
            </a:r>
            <a:r>
              <a:rPr kumimoji="1" lang="en-US" altLang="ja-JP" dirty="0" smtClean="0"/>
              <a:t>HIDES, ISLE</a:t>
            </a:r>
            <a:r>
              <a:rPr kumimoji="1" lang="ja-JP" altLang="en-US" dirty="0" smtClean="0"/>
              <a:t>ともに、観測対象が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太陽系外惑星系にシフトしてきている。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1440" y="4968240"/>
            <a:ext cx="2698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注１：学位支援割り当ては</a:t>
            </a:r>
            <a:endParaRPr kumimoji="1" lang="en-US" altLang="ja-JP" dirty="0" smtClean="0"/>
          </a:p>
          <a:p>
            <a:r>
              <a:rPr kumimoji="1" lang="en-US" altLang="ja-JP" dirty="0" smtClean="0"/>
              <a:t>2008A,B, 2009A,B</a:t>
            </a:r>
            <a:r>
              <a:rPr kumimoji="1" lang="ja-JP" altLang="en-US" dirty="0" smtClean="0"/>
              <a:t>のみ。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2265A10B-58CD-4455-B038-DA8B5A686C8A}" type="datetime1">
              <a:rPr kumimoji="0" lang="en-US" altLang="ja-JP" smtClean="0"/>
              <a:pPr eaLnBrk="1" hangingPunct="1"/>
              <a:t>9/6/2011</a:t>
            </a:fld>
            <a:endParaRPr kumimoji="0" lang="en-US" altLang="ja-JP" smtClean="0"/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443D45BB-5A2B-4086-81AE-54EB6A27123C}" type="slidenum">
              <a:rPr kumimoji="0" lang="en-US" altLang="ja-JP" smtClean="0"/>
              <a:pPr eaLnBrk="1" hangingPunct="1"/>
              <a:t>8</a:t>
            </a:fld>
            <a:endParaRPr kumimoji="0" lang="en-US" altLang="ja-JP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目的達成率の変化</a:t>
            </a:r>
          </a:p>
        </p:txBody>
      </p:sp>
      <p:graphicFrame>
        <p:nvGraphicFramePr>
          <p:cNvPr id="8" name="グラフ 7"/>
          <p:cNvGraphicFramePr>
            <a:graphicFrameLocks/>
          </p:cNvGraphicFramePr>
          <p:nvPr/>
        </p:nvGraphicFramePr>
        <p:xfrm>
          <a:off x="198882" y="1335024"/>
          <a:ext cx="8789670" cy="5107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3" name="テキスト ボックス 2"/>
          <p:cNvSpPr txBox="1">
            <a:spLocks noChangeArrowheads="1"/>
          </p:cNvSpPr>
          <p:nvPr/>
        </p:nvSpPr>
        <p:spPr bwMode="auto">
          <a:xfrm>
            <a:off x="6618288" y="1927225"/>
            <a:ext cx="1209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600"/>
              <a:t>目的達成率</a:t>
            </a:r>
          </a:p>
        </p:txBody>
      </p:sp>
      <p:sp>
        <p:nvSpPr>
          <p:cNvPr id="19464" name="テキスト ボックス 3"/>
          <p:cNvSpPr txBox="1">
            <a:spLocks noChangeArrowheads="1"/>
          </p:cNvSpPr>
          <p:nvPr/>
        </p:nvSpPr>
        <p:spPr bwMode="auto">
          <a:xfrm>
            <a:off x="3903663" y="1927225"/>
            <a:ext cx="1884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600"/>
              <a:t>観測時間</a:t>
            </a:r>
            <a:r>
              <a:rPr lang="en-US" altLang="ja-JP" sz="1600"/>
              <a:t>/</a:t>
            </a:r>
            <a:r>
              <a:rPr lang="ja-JP" altLang="en-US" sz="1600"/>
              <a:t>割当時間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7950"/>
            <a:ext cx="2895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dirty="0" smtClean="0"/>
              <a:t>2011光赤天連シンポ＠京都大学</a:t>
            </a:r>
            <a:endParaRPr kumimoji="0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D95B39C3-55F4-4791-A509-25474735E5E1}" type="datetime1">
              <a:rPr kumimoji="0" lang="en-US" altLang="ja-JP" smtClean="0"/>
              <a:pPr eaLnBrk="1" hangingPunct="1"/>
              <a:t>9/5/2011</a:t>
            </a:fld>
            <a:endParaRPr kumimoji="0" lang="en-US" altLang="ja-JP" smtClean="0"/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smtClean="0"/>
              <a:t>2011岡山ユーザーズミーティング</a:t>
            </a:r>
            <a:endParaRPr kumimoji="0" lang="en-US" altLang="ja-JP" smtClean="0"/>
          </a:p>
        </p:txBody>
      </p:sp>
      <p:sp>
        <p:nvSpPr>
          <p:cNvPr id="634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11A722C-168F-41E6-ACFB-FC4809D407FE}" type="slidenum">
              <a:rPr kumimoji="0" lang="en-US" altLang="ja-JP" smtClean="0"/>
              <a:pPr eaLnBrk="1" hangingPunct="1"/>
              <a:t>9</a:t>
            </a:fld>
            <a:endParaRPr kumimoji="0" lang="en-US" altLang="ja-JP" smtClean="0"/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275590" y="207328"/>
            <a:ext cx="7963655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 dirty="0" smtClean="0"/>
              <a:t>岡山</a:t>
            </a:r>
            <a:r>
              <a:rPr lang="en-US" altLang="ja-JP" sz="2400" dirty="0" smtClean="0"/>
              <a:t>188cm</a:t>
            </a:r>
            <a:r>
              <a:rPr lang="ja-JP" altLang="en-US" sz="2400" dirty="0" smtClean="0"/>
              <a:t>望遠鏡時間の割り当て状況</a:t>
            </a:r>
            <a:r>
              <a:rPr lang="ja-JP" altLang="en-US" sz="2400" dirty="0"/>
              <a:t>：</a:t>
            </a:r>
            <a:r>
              <a:rPr lang="ja-JP" altLang="en-US" sz="2400" dirty="0" smtClean="0"/>
              <a:t>まとめ</a:t>
            </a:r>
            <a:endParaRPr lang="en-US" altLang="ja-JP" sz="2400" dirty="0" smtClean="0"/>
          </a:p>
          <a:p>
            <a:pPr eaLnBrk="1" hangingPunct="1"/>
            <a:endParaRPr lang="en-US" altLang="ja-JP" sz="2400" dirty="0"/>
          </a:p>
          <a:p>
            <a:pPr eaLnBrk="1" hangingPunct="1"/>
            <a:r>
              <a:rPr lang="ja-JP" altLang="en-US" sz="2400" dirty="0" smtClean="0"/>
              <a:t>過去１０年は淡々と共同利用を進めてきた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共同利用は年</a:t>
            </a:r>
            <a:r>
              <a:rPr lang="en-US" altLang="ja-JP" sz="2400" dirty="0" smtClean="0"/>
              <a:t>230</a:t>
            </a:r>
            <a:r>
              <a:rPr lang="ja-JP" altLang="en-US" sz="2400" dirty="0" smtClean="0"/>
              <a:t>夜前後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プロジェクト観測は当初から上限の</a:t>
            </a:r>
            <a:r>
              <a:rPr lang="en-US" altLang="ja-JP" sz="2400" dirty="0" smtClean="0"/>
              <a:t>40</a:t>
            </a:r>
            <a:r>
              <a:rPr lang="ja-JP" altLang="en-US" sz="2400" dirty="0" smtClean="0"/>
              <a:t>夜前後で推移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一般観測がプロジェクト観測化の傾向が見られる（？）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/>
              <a:t>学位</a:t>
            </a:r>
            <a:r>
              <a:rPr lang="ja-JP" altLang="en-US" sz="2400" dirty="0" smtClean="0"/>
              <a:t>論文支援枠は観測所と大学の期待にずれ？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altLang="ja-JP" sz="2400" dirty="0" smtClean="0"/>
          </a:p>
          <a:p>
            <a:pPr eaLnBrk="1" hangingPunct="1"/>
            <a:r>
              <a:rPr lang="ja-JP" altLang="en-US" sz="2400" dirty="0"/>
              <a:t>これから</a:t>
            </a:r>
            <a:r>
              <a:rPr lang="ja-JP" altLang="en-US" sz="2400" dirty="0" smtClean="0"/>
              <a:t>の１０年（５年？）は大きな変化が予見される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共同利用は依然として年</a:t>
            </a:r>
            <a:r>
              <a:rPr lang="en-US" altLang="ja-JP" sz="2400" dirty="0" smtClean="0"/>
              <a:t>230</a:t>
            </a:r>
            <a:r>
              <a:rPr lang="ja-JP" altLang="en-US" sz="2400" dirty="0" smtClean="0"/>
              <a:t>夜前後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/>
              <a:t>プロジェクト</a:t>
            </a:r>
            <a:r>
              <a:rPr lang="ja-JP" altLang="en-US" sz="2400" dirty="0" smtClean="0"/>
              <a:t>観測枠拡大の要望</a:t>
            </a:r>
            <a:r>
              <a:rPr lang="en-US" altLang="ja-JP" sz="2400" dirty="0" smtClean="0"/>
              <a:t>+</a:t>
            </a:r>
            <a:r>
              <a:rPr lang="ja-JP" altLang="en-US" sz="2400" dirty="0" smtClean="0"/>
              <a:t>反対意見（</a:t>
            </a:r>
            <a:r>
              <a:rPr lang="en-US" altLang="ja-JP" sz="2400" dirty="0" smtClean="0"/>
              <a:t>2011</a:t>
            </a:r>
            <a:r>
              <a:rPr lang="ja-JP" altLang="en-US" sz="2400" dirty="0" smtClean="0"/>
              <a:t>岡山</a:t>
            </a:r>
            <a:r>
              <a:rPr lang="en-US" altLang="ja-JP" sz="2400" dirty="0" smtClean="0"/>
              <a:t>UM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学位論文支援枠の摺合せと見直し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一般観測枠の長期モニター観測の増加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光赤外大学間連携事業による</a:t>
            </a:r>
            <a:r>
              <a:rPr lang="en-US" altLang="ja-JP" sz="2400" dirty="0" err="1" smtClean="0"/>
              <a:t>ToO</a:t>
            </a:r>
            <a:r>
              <a:rPr lang="ja-JP" altLang="en-US" sz="2400" dirty="0" smtClean="0"/>
              <a:t>観測の増加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学生実習等の教育活動（特に高分散分光）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国際協力の推進</a:t>
            </a:r>
            <a:endParaRPr lang="en-US" altLang="ja-JP" sz="24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ja-JP" altLang="en-US" sz="2400" dirty="0" smtClean="0"/>
              <a:t>体制の変化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17739</TotalTime>
  <Words>512</Words>
  <Application>Microsoft Office PowerPoint</Application>
  <PresentationFormat>画面に合わせる (4:3)</PresentationFormat>
  <Paragraphs>105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Arial</vt:lpstr>
      <vt:lpstr>ＭＳ Ｐゴシック</vt:lpstr>
      <vt:lpstr>Wingdings</vt:lpstr>
      <vt:lpstr>Times New Roman</vt:lpstr>
      <vt:lpstr>ＭＳ Ｐ明朝</vt:lpstr>
      <vt:lpstr>Calibri</vt:lpstr>
      <vt:lpstr>Network</vt:lpstr>
      <vt:lpstr>岡山188cm望遠鏡時間の 割り当て状況</vt:lpstr>
      <vt:lpstr>岡山天体物理観測所 １８８ｃｍ反射望遠鏡</vt:lpstr>
      <vt:lpstr>共同利用申請件数と採択件数</vt:lpstr>
      <vt:lpstr>共同利用申請夜数と採択夜数</vt:lpstr>
      <vt:lpstr>装置別申請件数</vt:lpstr>
      <vt:lpstr>PowerPoint プレゼンテーション</vt:lpstr>
      <vt:lpstr>188cm望遠鏡共同利用 （2010年後期～2011年前期）</vt:lpstr>
      <vt:lpstr>目的達成率の変化</vt:lpstr>
      <vt:lpstr>PowerPoint プレゼンテーション</vt:lpstr>
    </vt:vector>
  </TitlesOfParts>
  <Company>国立天文台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岡山天体物理観測所の現況</dc:title>
  <dc:creator>吉田道利</dc:creator>
  <cp:lastModifiedBy>izumiura</cp:lastModifiedBy>
  <cp:revision>396</cp:revision>
  <cp:lastPrinted>2011-08-08T07:22:52Z</cp:lastPrinted>
  <dcterms:created xsi:type="dcterms:W3CDTF">2001-08-21T01:44:54Z</dcterms:created>
  <dcterms:modified xsi:type="dcterms:W3CDTF">2011-09-06T00:34:17Z</dcterms:modified>
</cp:coreProperties>
</file>