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768C"/>
    <a:srgbClr val="FF3300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43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262B-E6E8-42C0-BA1B-67E31C44EA11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2C2B-3CCB-4598-A163-D2504AA910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262B-E6E8-42C0-BA1B-67E31C44EA11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2C2B-3CCB-4598-A163-D2504AA910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262B-E6E8-42C0-BA1B-67E31C44EA11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2C2B-3CCB-4598-A163-D2504AA910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262B-E6E8-42C0-BA1B-67E31C44EA11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2C2B-3CCB-4598-A163-D2504AA910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262B-E6E8-42C0-BA1B-67E31C44EA11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2C2B-3CCB-4598-A163-D2504AA910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262B-E6E8-42C0-BA1B-67E31C44EA11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2C2B-3CCB-4598-A163-D2504AA910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262B-E6E8-42C0-BA1B-67E31C44EA11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2C2B-3CCB-4598-A163-D2504AA910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262B-E6E8-42C0-BA1B-67E31C44EA11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762C2B-3CCB-4598-A163-D2504AA910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262B-E6E8-42C0-BA1B-67E31C44EA11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2C2B-3CCB-4598-A163-D2504AA910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262B-E6E8-42C0-BA1B-67E31C44EA11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9762C2B-3CCB-4598-A163-D2504AA910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261262B-E6E8-42C0-BA1B-67E31C44EA11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62C2B-3CCB-4598-A163-D2504AA910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261262B-E6E8-42C0-BA1B-67E31C44EA11}" type="datetimeFigureOut">
              <a:rPr kumimoji="1" lang="ja-JP" altLang="en-US" smtClean="0"/>
              <a:pPr/>
              <a:t>2011/9/6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9762C2B-3CCB-4598-A163-D2504AA910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www.oao.nao.ac.jp/oaoweb/wp-content/uploads/tel188.jpg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20312" y="1988840"/>
            <a:ext cx="8103376" cy="2376264"/>
          </a:xfrm>
        </p:spPr>
        <p:txBody>
          <a:bodyPr>
            <a:normAutofit/>
          </a:bodyPr>
          <a:lstStyle/>
          <a:p>
            <a:pPr algn="ctr"/>
            <a:r>
              <a:rPr lang="en-US" altLang="ja-JP" sz="4000" cap="none" dirty="0" smtClean="0"/>
              <a:t>Be/X </a:t>
            </a:r>
            <a:r>
              <a:rPr lang="ja-JP" altLang="en-US" sz="4000" cap="none" dirty="0" smtClean="0"/>
              <a:t>線連星</a:t>
            </a:r>
            <a:r>
              <a:rPr lang="en-US" altLang="ja-JP" sz="4000" cap="none" dirty="0" smtClean="0"/>
              <a:t>A0535+262 </a:t>
            </a:r>
            <a:r>
              <a:rPr lang="ja-JP" altLang="en-US" sz="4000" cap="none" dirty="0" smtClean="0"/>
              <a:t>に</a:t>
            </a:r>
            <a:r>
              <a:rPr lang="ja-JP" altLang="en-US" sz="4000" cap="none" dirty="0" smtClean="0"/>
              <a:t>おいて</a:t>
            </a:r>
            <a:r>
              <a:rPr lang="en-US" altLang="ja-JP" sz="4000" cap="none" dirty="0" smtClean="0"/>
              <a:t>2009</a:t>
            </a:r>
            <a:r>
              <a:rPr lang="ja-JP" altLang="en-US" sz="4000" cap="none" dirty="0" smtClean="0"/>
              <a:t>年に起きた</a:t>
            </a:r>
            <a:r>
              <a:rPr lang="en-US" altLang="ja-JP" sz="4000" cap="none" dirty="0" smtClean="0"/>
              <a:t>giant outburst </a:t>
            </a:r>
            <a:r>
              <a:rPr lang="ja-JP" altLang="en-US" sz="4000" cap="none" dirty="0" smtClean="0"/>
              <a:t>時の</a:t>
            </a:r>
            <a:r>
              <a:rPr lang="en-US" altLang="ja-JP" sz="4000" cap="none" dirty="0" smtClean="0"/>
              <a:t>Be</a:t>
            </a:r>
            <a:r>
              <a:rPr lang="ja-JP" altLang="en-US" sz="4000" cap="none" dirty="0" smtClean="0"/>
              <a:t>星ガス円盤の</a:t>
            </a:r>
            <a:r>
              <a:rPr lang="ja-JP" altLang="en-US" sz="4000" cap="none" dirty="0" smtClean="0"/>
              <a:t>構造</a:t>
            </a:r>
            <a:endParaRPr kumimoji="1" lang="ja-JP" altLang="en-US" sz="4000" cap="none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87524" y="4365104"/>
            <a:ext cx="8568952" cy="1872208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 smtClean="0"/>
              <a:t>森谷友由希</a:t>
            </a:r>
            <a:r>
              <a:rPr lang="en-US" altLang="ja-JP" baseline="30000" dirty="0" smtClean="0"/>
              <a:t>(1)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野上大作</a:t>
            </a:r>
            <a:r>
              <a:rPr lang="en-US" altLang="ja-JP" baseline="30000" dirty="0" smtClean="0"/>
              <a:t>(1)</a:t>
            </a:r>
            <a:r>
              <a:rPr lang="en-US" altLang="ja-JP" dirty="0" smtClean="0"/>
              <a:t>,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岡崎敦男</a:t>
            </a:r>
            <a:r>
              <a:rPr lang="en-US" altLang="ja-JP" baseline="30000" dirty="0" smtClean="0"/>
              <a:t>(2)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 今田明</a:t>
            </a:r>
            <a:r>
              <a:rPr lang="en-US" altLang="ja-JP" baseline="30000" dirty="0" smtClean="0"/>
              <a:t>(3)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 神戸栄治</a:t>
            </a:r>
            <a:r>
              <a:rPr lang="en-US" altLang="ja-JP" baseline="30000" dirty="0" smtClean="0"/>
              <a:t>(3)</a:t>
            </a:r>
            <a:r>
              <a:rPr lang="ja-JP" altLang="en-US" dirty="0" err="1" smtClean="0"/>
              <a:t>、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本田</a:t>
            </a:r>
            <a:r>
              <a:rPr lang="ja-JP" altLang="en-US" dirty="0" smtClean="0"/>
              <a:t>敏志</a:t>
            </a:r>
            <a:r>
              <a:rPr lang="en-US" altLang="ja-JP" baseline="30000" dirty="0" smtClean="0"/>
              <a:t>(1)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橋本</a:t>
            </a:r>
            <a:r>
              <a:rPr lang="ja-JP" altLang="en-US" dirty="0" smtClean="0"/>
              <a:t>修 </a:t>
            </a:r>
            <a:r>
              <a:rPr lang="en-US" altLang="ja-JP" baseline="30000" dirty="0" smtClean="0"/>
              <a:t>(4)</a:t>
            </a:r>
            <a:r>
              <a:rPr lang="en-US" altLang="ja-JP" dirty="0" smtClean="0"/>
              <a:t> 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市川幸平</a:t>
            </a:r>
            <a:r>
              <a:rPr lang="en-US" altLang="ja-JP" baseline="30000" dirty="0" smtClean="0"/>
              <a:t>(1)</a:t>
            </a:r>
          </a:p>
          <a:p>
            <a:pPr algn="ctr"/>
            <a:endParaRPr lang="en-US" altLang="ja-JP" sz="1800" dirty="0" smtClean="0"/>
          </a:p>
          <a:p>
            <a:pPr algn="ctr"/>
            <a:r>
              <a:rPr lang="en-US" altLang="ja-JP" sz="1800" dirty="0" smtClean="0"/>
              <a:t>1</a:t>
            </a:r>
            <a:r>
              <a:rPr lang="en-US" altLang="ja-JP" sz="1800" dirty="0" smtClean="0"/>
              <a:t>) </a:t>
            </a:r>
            <a:r>
              <a:rPr lang="ja-JP" altLang="en-US" sz="1800" dirty="0" smtClean="0"/>
              <a:t>京都大学　 </a:t>
            </a:r>
            <a:r>
              <a:rPr lang="en-US" altLang="ja-JP" sz="1800" dirty="0" smtClean="0"/>
              <a:t>2) </a:t>
            </a:r>
            <a:r>
              <a:rPr lang="ja-JP" altLang="en-US" sz="1800" dirty="0" smtClean="0"/>
              <a:t>北海学園大学　 </a:t>
            </a:r>
            <a:r>
              <a:rPr lang="en-US" altLang="ja-JP" sz="1800" dirty="0" smtClean="0"/>
              <a:t>3) </a:t>
            </a:r>
            <a:r>
              <a:rPr lang="ja-JP" altLang="en-US" sz="1800" dirty="0" smtClean="0"/>
              <a:t>岡山天体物理観測所　 </a:t>
            </a:r>
            <a:r>
              <a:rPr lang="en-US" altLang="ja-JP" sz="1800" dirty="0" smtClean="0"/>
              <a:t>4) </a:t>
            </a:r>
            <a:r>
              <a:rPr lang="ja-JP" altLang="en-US" sz="1800" dirty="0" smtClean="0"/>
              <a:t>ぐんま天文</a:t>
            </a:r>
            <a:r>
              <a:rPr lang="ja-JP" altLang="en-US" sz="1800" dirty="0" smtClean="0"/>
              <a:t>台</a:t>
            </a:r>
            <a:endParaRPr lang="ja-JP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istrator\My Documents\References\BeStars\A0535+262\Orbit_A0535+262_Bedisc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66915" y="1052736"/>
            <a:ext cx="3905085" cy="2928814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1835696" y="406778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Geometry of A0535+262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47864" y="13407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</a:rPr>
              <a:t>NS’s orbit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63688" y="1772816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00FFFF"/>
                </a:solidFill>
              </a:rPr>
              <a:t>Photosphere </a:t>
            </a:r>
            <a:br>
              <a:rPr lang="en-US" altLang="ja-JP" dirty="0" smtClean="0">
                <a:solidFill>
                  <a:srgbClr val="00FFFF"/>
                </a:solidFill>
              </a:rPr>
            </a:br>
            <a:r>
              <a:rPr lang="en-US" altLang="ja-JP" dirty="0" smtClean="0">
                <a:solidFill>
                  <a:schemeClr val="bg1"/>
                </a:solidFill>
              </a:rPr>
              <a:t>+</a:t>
            </a:r>
            <a:br>
              <a:rPr lang="en-US" altLang="ja-JP" dirty="0" smtClean="0">
                <a:solidFill>
                  <a:schemeClr val="bg1"/>
                </a:solidFill>
              </a:rPr>
            </a:b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3300"/>
                </a:solidFill>
              </a:rPr>
              <a:t>Be disc</a:t>
            </a:r>
            <a:endParaRPr kumimoji="1" lang="ja-JP" altLang="en-US" dirty="0">
              <a:solidFill>
                <a:srgbClr val="FF33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188640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chemeClr val="tx2">
                    <a:lumMod val="90000"/>
                  </a:schemeClr>
                </a:solidFill>
              </a:rPr>
              <a:t>Be/X-ray binary: 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en-US" altLang="ja-JP" sz="2400" dirty="0" smtClean="0"/>
              <a:t>Be star + compact object (NS)</a:t>
            </a:r>
            <a:endParaRPr kumimoji="1" lang="ja-JP" altLang="en-US" sz="2400" dirty="0"/>
          </a:p>
        </p:txBody>
      </p:sp>
      <p:pic>
        <p:nvPicPr>
          <p:cNvPr id="1026" name="Picture 2" descr="C:\Documents and Settings\Administrator\My Documents\2011oshigoto\BeXRBWS_Valencia\XrayLC_maxi_woPoints.e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1079" y="3789040"/>
            <a:ext cx="4375417" cy="2552327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0" name="円/楕円 9"/>
          <p:cNvSpPr/>
          <p:nvPr/>
        </p:nvSpPr>
        <p:spPr>
          <a:xfrm>
            <a:off x="5796136" y="3645024"/>
            <a:ext cx="2088232" cy="432048"/>
          </a:xfrm>
          <a:prstGeom prst="ellipse">
            <a:avLst/>
          </a:prstGeom>
          <a:ln>
            <a:solidFill>
              <a:srgbClr val="1E7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giant outburst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259632" y="1286178"/>
            <a:ext cx="1369286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600" dirty="0" smtClean="0">
                <a:solidFill>
                  <a:srgbClr val="FF0000"/>
                </a:solidFill>
              </a:rPr>
              <a:t>?</a:t>
            </a:r>
            <a:endParaRPr lang="ja-JP" altLang="en-US" sz="166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16504" y="1700808"/>
            <a:ext cx="4392000" cy="1815882"/>
          </a:xfrm>
          <a:prstGeom prst="rect">
            <a:avLst/>
          </a:prstGeom>
          <a:solidFill>
            <a:schemeClr val="accent1"/>
          </a:solidFill>
          <a:ln>
            <a:solidFill>
              <a:srgbClr val="1E768C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First </a:t>
            </a:r>
            <a:r>
              <a:rPr kumimoji="1" lang="en-US" altLang="ja-JP" sz="2800" dirty="0" smtClean="0">
                <a:solidFill>
                  <a:srgbClr val="FFFF00"/>
                </a:solidFill>
              </a:rPr>
              <a:t>High-dispersion spectroscopic observations covering the giant outburst in 2009</a:t>
            </a:r>
            <a:endParaRPr kumimoji="1" lang="ja-JP" altLang="en-US" sz="2800" dirty="0">
              <a:solidFill>
                <a:srgbClr val="FFFF00"/>
              </a:solidFill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5652120" y="6381328"/>
            <a:ext cx="2520280" cy="432048"/>
          </a:xfrm>
          <a:prstGeom prst="ellipse">
            <a:avLst/>
          </a:prstGeom>
          <a:solidFill>
            <a:schemeClr val="accent4"/>
          </a:solidFill>
          <a:ln>
            <a:solidFill>
              <a:srgbClr val="1E7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dirty="0" smtClean="0"/>
              <a:t>normal</a:t>
            </a:r>
            <a:r>
              <a:rPr kumimoji="1" lang="en-US" altLang="ja-JP" dirty="0" smtClean="0"/>
              <a:t> outbursts</a:t>
            </a:r>
            <a:endParaRPr kumimoji="1" lang="ja-JP" altLang="en-US" dirty="0"/>
          </a:p>
        </p:txBody>
      </p:sp>
      <p:cxnSp>
        <p:nvCxnSpPr>
          <p:cNvPr id="15" name="直線矢印コネクタ 14"/>
          <p:cNvCxnSpPr>
            <a:stCxn id="10" idx="3"/>
          </p:cNvCxnSpPr>
          <p:nvPr/>
        </p:nvCxnSpPr>
        <p:spPr>
          <a:xfrm rot="5400000">
            <a:off x="5773392" y="4036545"/>
            <a:ext cx="351304" cy="305815"/>
          </a:xfrm>
          <a:prstGeom prst="straightConnector1">
            <a:avLst/>
          </a:prstGeom>
          <a:ln w="57150">
            <a:solidFill>
              <a:srgbClr val="1E768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10" idx="5"/>
          </p:cNvCxnSpPr>
          <p:nvPr/>
        </p:nvCxnSpPr>
        <p:spPr>
          <a:xfrm rot="16200000" flipH="1">
            <a:off x="7591811" y="4000541"/>
            <a:ext cx="423314" cy="449831"/>
          </a:xfrm>
          <a:prstGeom prst="straightConnector1">
            <a:avLst/>
          </a:prstGeom>
          <a:ln w="57150">
            <a:solidFill>
              <a:srgbClr val="1E768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13" idx="7"/>
          </p:cNvCxnSpPr>
          <p:nvPr/>
        </p:nvCxnSpPr>
        <p:spPr>
          <a:xfrm rot="16200000" flipV="1">
            <a:off x="7200137" y="5841423"/>
            <a:ext cx="927368" cy="278985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13" idx="0"/>
          </p:cNvCxnSpPr>
          <p:nvPr/>
        </p:nvCxnSpPr>
        <p:spPr>
          <a:xfrm rot="5400000" flipH="1" flipV="1">
            <a:off x="6462210" y="5823266"/>
            <a:ext cx="1008112" cy="108012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13" idx="1"/>
          </p:cNvCxnSpPr>
          <p:nvPr/>
        </p:nvCxnSpPr>
        <p:spPr>
          <a:xfrm rot="5400000" flipH="1" flipV="1">
            <a:off x="5697015" y="5697408"/>
            <a:ext cx="1071384" cy="423001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/楕円 27"/>
          <p:cNvSpPr/>
          <p:nvPr/>
        </p:nvSpPr>
        <p:spPr>
          <a:xfrm>
            <a:off x="5436096" y="4365104"/>
            <a:ext cx="720080" cy="16561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/>
          <p:cNvGrpSpPr/>
          <p:nvPr/>
        </p:nvGrpSpPr>
        <p:grpSpPr>
          <a:xfrm>
            <a:off x="35496" y="5037360"/>
            <a:ext cx="4788024" cy="1848024"/>
            <a:chOff x="2783307" y="5244852"/>
            <a:chExt cx="1524596" cy="601221"/>
          </a:xfrm>
        </p:grpSpPr>
        <p:pic>
          <p:nvPicPr>
            <p:cNvPr id="30" name="Picture 8" descr="150cm反射望遠鏡の写真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3131" y="5244852"/>
              <a:ext cx="734772" cy="60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正方形/長方形 30"/>
            <p:cNvSpPr/>
            <p:nvPr/>
          </p:nvSpPr>
          <p:spPr>
            <a:xfrm>
              <a:off x="3883884" y="5247152"/>
              <a:ext cx="419162" cy="901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altLang="ja-JP" sz="1200" dirty="0" smtClean="0">
                  <a:solidFill>
                    <a:schemeClr val="bg1"/>
                  </a:solidFill>
                </a:rPr>
                <a:t>1.5m tel. @GAO</a:t>
              </a:r>
            </a:p>
          </p:txBody>
        </p:sp>
        <p:pic>
          <p:nvPicPr>
            <p:cNvPr id="32" name="Picture 6" descr="188cm反射望遠鏡">
              <a:hlinkClick r:id="rId5" tooltip="188cm反射望遠鏡"/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783307" y="5247151"/>
              <a:ext cx="765247" cy="573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" name="正方形/長方形 32"/>
            <p:cNvSpPr/>
            <p:nvPr/>
          </p:nvSpPr>
          <p:spPr>
            <a:xfrm>
              <a:off x="2783307" y="5247151"/>
              <a:ext cx="524113" cy="85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100" dirty="0" smtClean="0">
                  <a:solidFill>
                    <a:schemeClr val="bg1"/>
                  </a:solidFill>
                </a:rPr>
                <a:t>188cm tel. @OAO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28" grpId="0" animBg="1"/>
    </p:bldLst>
  </p:timing>
</p:sld>
</file>

<file path=ppt/theme/theme1.xml><?xml version="1.0" encoding="utf-8"?>
<a:theme xmlns:a="http://schemas.openxmlformats.org/drawingml/2006/main" name="テクノロジー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テクノロジー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テクノロジー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27</TotalTime>
  <Words>109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テクノロジー</vt:lpstr>
      <vt:lpstr>Be/X 線連星A0535+262 において2009年に起きたgiant outburst 時のBe星ガス円盤の構造</vt:lpstr>
      <vt:lpstr>スライド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 </dc:creator>
  <cp:lastModifiedBy> </cp:lastModifiedBy>
  <cp:revision>10</cp:revision>
  <dcterms:created xsi:type="dcterms:W3CDTF">2011-09-06T02:03:07Z</dcterms:created>
  <dcterms:modified xsi:type="dcterms:W3CDTF">2011-09-06T02:34:29Z</dcterms:modified>
</cp:coreProperties>
</file>