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80" r:id="rId3"/>
    <p:sldId id="269" r:id="rId4"/>
    <p:sldId id="278" r:id="rId5"/>
    <p:sldId id="273" r:id="rId6"/>
    <p:sldId id="279" r:id="rId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B0FF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-99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D3834C-5411-41A0-9D62-022F176BA585}" type="datetimeFigureOut">
              <a:rPr kumimoji="1" lang="ja-JP" altLang="en-US" smtClean="0"/>
              <a:pPr/>
              <a:t>2011/9/6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65046C-C67D-4DDC-B6B3-FC428B7B29F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1642FD3-6827-44A5-BBCA-E176DFDF4E5A}" type="slidenum">
              <a:rPr lang="en-US" altLang="ja-JP" smtClean="0">
                <a:ea typeface="ＭＳ Ｐゴシック" charset="-128"/>
              </a:rPr>
              <a:pPr/>
              <a:t>2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7763" y="687388"/>
            <a:ext cx="4568825" cy="3425825"/>
          </a:xfrm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097" y="4342518"/>
            <a:ext cx="5483807" cy="4114506"/>
          </a:xfrm>
          <a:noFill/>
          <a:ln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10B41-2A66-434F-BCE7-E4D0F21F23E5}" type="datetimeFigureOut">
              <a:rPr kumimoji="1" lang="ja-JP" altLang="en-US" smtClean="0"/>
              <a:pPr/>
              <a:t>2011/9/6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48B38-AAC0-45BD-8DD9-5EAB096320FA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10B41-2A66-434F-BCE7-E4D0F21F23E5}" type="datetimeFigureOut">
              <a:rPr kumimoji="1" lang="ja-JP" altLang="en-US" smtClean="0"/>
              <a:pPr/>
              <a:t>2011/9/6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48B38-AAC0-45BD-8DD9-5EAB096320FA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10B41-2A66-434F-BCE7-E4D0F21F23E5}" type="datetimeFigureOut">
              <a:rPr kumimoji="1" lang="ja-JP" altLang="en-US" smtClean="0"/>
              <a:pPr/>
              <a:t>2011/9/6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48B38-AAC0-45BD-8DD9-5EAB096320FA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10B41-2A66-434F-BCE7-E4D0F21F23E5}" type="datetimeFigureOut">
              <a:rPr kumimoji="1" lang="ja-JP" altLang="en-US" smtClean="0"/>
              <a:pPr/>
              <a:t>2011/9/6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48B38-AAC0-45BD-8DD9-5EAB096320FA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10B41-2A66-434F-BCE7-E4D0F21F23E5}" type="datetimeFigureOut">
              <a:rPr kumimoji="1" lang="ja-JP" altLang="en-US" smtClean="0"/>
              <a:pPr/>
              <a:t>2011/9/6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48B38-AAC0-45BD-8DD9-5EAB096320FA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10B41-2A66-434F-BCE7-E4D0F21F23E5}" type="datetimeFigureOut">
              <a:rPr kumimoji="1" lang="ja-JP" altLang="en-US" smtClean="0"/>
              <a:pPr/>
              <a:t>2011/9/6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48B38-AAC0-45BD-8DD9-5EAB096320FA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10B41-2A66-434F-BCE7-E4D0F21F23E5}" type="datetimeFigureOut">
              <a:rPr kumimoji="1" lang="ja-JP" altLang="en-US" smtClean="0"/>
              <a:pPr/>
              <a:t>2011/9/6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48B38-AAC0-45BD-8DD9-5EAB096320FA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10B41-2A66-434F-BCE7-E4D0F21F23E5}" type="datetimeFigureOut">
              <a:rPr kumimoji="1" lang="ja-JP" altLang="en-US" smtClean="0"/>
              <a:pPr/>
              <a:t>2011/9/6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48B38-AAC0-45BD-8DD9-5EAB096320FA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10B41-2A66-434F-BCE7-E4D0F21F23E5}" type="datetimeFigureOut">
              <a:rPr kumimoji="1" lang="ja-JP" altLang="en-US" smtClean="0"/>
              <a:pPr/>
              <a:t>2011/9/6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48B38-AAC0-45BD-8DD9-5EAB096320FA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10B41-2A66-434F-BCE7-E4D0F21F23E5}" type="datetimeFigureOut">
              <a:rPr kumimoji="1" lang="ja-JP" altLang="en-US" smtClean="0"/>
              <a:pPr/>
              <a:t>2011/9/6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48B38-AAC0-45BD-8DD9-5EAB096320FA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10B41-2A66-434F-BCE7-E4D0F21F23E5}" type="datetimeFigureOut">
              <a:rPr kumimoji="1" lang="ja-JP" altLang="en-US" smtClean="0"/>
              <a:pPr/>
              <a:t>2011/9/6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48B38-AAC0-45BD-8DD9-5EAB096320FA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010B41-2A66-434F-BCE7-E4D0F21F23E5}" type="datetimeFigureOut">
              <a:rPr kumimoji="1" lang="ja-JP" altLang="en-US" smtClean="0"/>
              <a:pPr/>
              <a:t>2011/9/6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848B38-AAC0-45BD-8DD9-5EAB096320FA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15638" y="1700920"/>
            <a:ext cx="8395853" cy="1470025"/>
          </a:xfrm>
          <a:ln>
            <a:solidFill>
              <a:srgbClr val="FF0000"/>
            </a:solidFill>
          </a:ln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大学間連携第１回キャンペーン観測：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en-US" altLang="ja-JP" dirty="0" smtClean="0"/>
              <a:t>δ </a:t>
            </a:r>
            <a:r>
              <a:rPr lang="en-US" altLang="ja-JP" dirty="0" err="1" smtClean="0"/>
              <a:t>Sct</a:t>
            </a:r>
            <a:r>
              <a:rPr lang="ja-JP" altLang="en-US" dirty="0" smtClean="0"/>
              <a:t>型脈動星</a:t>
            </a:r>
            <a:r>
              <a:rPr kumimoji="1" lang="en-US" altLang="ja-JP" dirty="0" smtClean="0"/>
              <a:t>IP </a:t>
            </a:r>
            <a:r>
              <a:rPr kumimoji="1" lang="en-US" altLang="ja-JP" dirty="0" err="1" smtClean="0"/>
              <a:t>Vir</a:t>
            </a:r>
            <a:r>
              <a:rPr kumimoji="1" lang="ja-JP" altLang="en-US" dirty="0" smtClean="0"/>
              <a:t>の連続観測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>
                <a:solidFill>
                  <a:schemeClr val="tx1"/>
                </a:solidFill>
              </a:rPr>
              <a:t>野上大作</a:t>
            </a:r>
            <a:r>
              <a:rPr kumimoji="1" lang="en-US" altLang="ja-JP" dirty="0" smtClean="0">
                <a:solidFill>
                  <a:schemeClr val="tx1"/>
                </a:solidFill>
              </a:rPr>
              <a:t>(</a:t>
            </a:r>
            <a:r>
              <a:rPr lang="ja-JP" altLang="en-US" dirty="0" smtClean="0">
                <a:solidFill>
                  <a:schemeClr val="tx1"/>
                </a:solidFill>
              </a:rPr>
              <a:t>京大</a:t>
            </a:r>
            <a:r>
              <a:rPr kumimoji="1" lang="en-US" altLang="ja-JP" dirty="0" smtClean="0">
                <a:solidFill>
                  <a:schemeClr val="tx1"/>
                </a:solidFill>
              </a:rPr>
              <a:t>)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-13863" y="6511625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2011/09/06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761083" y="6511637"/>
            <a:ext cx="24256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光</a:t>
            </a:r>
            <a:r>
              <a:rPr lang="ja-JP" altLang="en-US" dirty="0" smtClean="0"/>
              <a:t>赤天連シンポ＠京都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4" descr="world_ga_kabegami1_1024"/>
          <p:cNvPicPr>
            <a:picLocks noChangeAspect="1" noChangeArrowheads="1"/>
          </p:cNvPicPr>
          <p:nvPr/>
        </p:nvPicPr>
        <p:blipFill>
          <a:blip r:embed="rId3" cstate="print"/>
          <a:srcRect l="3691" t="9842" r="3691" b="9842"/>
          <a:stretch>
            <a:fillRect/>
          </a:stretch>
        </p:blipFill>
        <p:spPr bwMode="auto">
          <a:xfrm>
            <a:off x="0" y="909638"/>
            <a:ext cx="9144000" cy="594836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</p:pic>
      <p:sp>
        <p:nvSpPr>
          <p:cNvPr id="4099" name="AutoShape 5"/>
          <p:cNvSpPr>
            <a:spLocks noChangeArrowheads="1"/>
          </p:cNvSpPr>
          <p:nvPr/>
        </p:nvSpPr>
        <p:spPr bwMode="auto">
          <a:xfrm>
            <a:off x="1643063" y="5338763"/>
            <a:ext cx="1500187" cy="881062"/>
          </a:xfrm>
          <a:prstGeom prst="wedgeRectCallout">
            <a:avLst>
              <a:gd name="adj1" fmla="val -70083"/>
              <a:gd name="adj2" fmla="val -50000"/>
            </a:avLst>
          </a:prstGeom>
          <a:solidFill>
            <a:srgbClr val="FFFF00"/>
          </a:solidFill>
          <a:ln w="25400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1">
                <a:latin typeface="ＭＳ Ｐゴシック" charset="-128"/>
              </a:rPr>
              <a:t>名古屋大学</a:t>
            </a:r>
          </a:p>
          <a:p>
            <a:r>
              <a:rPr lang="en-US" altLang="ja-JP" sz="1600" b="1">
                <a:solidFill>
                  <a:srgbClr val="FF0000"/>
                </a:solidFill>
                <a:latin typeface="ＭＳ Ｐゴシック" charset="-128"/>
              </a:rPr>
              <a:t> </a:t>
            </a:r>
            <a:r>
              <a:rPr lang="en-US" altLang="ja-JP" sz="1600" b="1">
                <a:latin typeface="ＭＳ Ｐゴシック" charset="-128"/>
              </a:rPr>
              <a:t>1.4m</a:t>
            </a:r>
            <a:r>
              <a:rPr lang="ja-JP" altLang="en-US" sz="1600" b="1">
                <a:latin typeface="ＭＳ Ｐゴシック" charset="-128"/>
              </a:rPr>
              <a:t>望遠鏡</a:t>
            </a:r>
            <a:endParaRPr lang="en-US" altLang="ja-JP" sz="1600" b="1">
              <a:latin typeface="ＭＳ Ｐゴシック" charset="-128"/>
            </a:endParaRPr>
          </a:p>
          <a:p>
            <a:r>
              <a:rPr lang="ja-JP" altLang="en-US" sz="1600" b="1">
                <a:latin typeface="ＭＳ Ｐゴシック" charset="-128"/>
              </a:rPr>
              <a:t>（</a:t>
            </a:r>
            <a:r>
              <a:rPr lang="ja-JP" altLang="en-US" sz="1600" b="1">
                <a:solidFill>
                  <a:srgbClr val="FF0000"/>
                </a:solidFill>
                <a:latin typeface="ＭＳ Ｐゴシック" charset="-128"/>
              </a:rPr>
              <a:t>近赤外偏光</a:t>
            </a:r>
            <a:r>
              <a:rPr lang="ja-JP" altLang="en-US" sz="1600" b="1">
                <a:latin typeface="ＭＳ Ｐゴシック" charset="-128"/>
              </a:rPr>
              <a:t>）</a:t>
            </a:r>
            <a:endParaRPr lang="ja-JP" altLang="ja-JP" sz="1600" b="1">
              <a:latin typeface="ＭＳ Ｐゴシック" charset="-128"/>
            </a:endParaRPr>
          </a:p>
        </p:txBody>
      </p:sp>
      <p:sp>
        <p:nvSpPr>
          <p:cNvPr id="4100" name="AutoShape 7"/>
          <p:cNvSpPr>
            <a:spLocks noChangeArrowheads="1"/>
          </p:cNvSpPr>
          <p:nvPr/>
        </p:nvSpPr>
        <p:spPr bwMode="auto">
          <a:xfrm>
            <a:off x="4859338" y="1005840"/>
            <a:ext cx="3757720" cy="3293209"/>
          </a:xfrm>
          <a:prstGeom prst="wedgeRectCallout">
            <a:avLst>
              <a:gd name="adj1" fmla="val -63691"/>
              <a:gd name="adj2" fmla="val 22208"/>
            </a:avLst>
          </a:prstGeom>
          <a:solidFill>
            <a:srgbClr val="FFFF00"/>
          </a:solidFill>
          <a:ln w="25400">
            <a:solidFill>
              <a:srgbClr val="0000FF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1600" b="1" dirty="0">
                <a:latin typeface="ＭＳ Ｐゴシック" charset="-128"/>
              </a:rPr>
              <a:t>A </a:t>
            </a:r>
            <a:r>
              <a:rPr lang="ja-JP" altLang="en-US" sz="1600" b="1" dirty="0">
                <a:latin typeface="ＭＳ Ｐゴシック" charset="-128"/>
              </a:rPr>
              <a:t>京都大学 岡山観測所</a:t>
            </a:r>
          </a:p>
          <a:p>
            <a:r>
              <a:rPr lang="ja-JP" altLang="en-US" sz="1600" b="1" dirty="0">
                <a:solidFill>
                  <a:srgbClr val="FF0000"/>
                </a:solidFill>
              </a:rPr>
              <a:t>　　 </a:t>
            </a:r>
            <a:r>
              <a:rPr lang="en-US" altLang="ja-JP" sz="1600" b="1" dirty="0"/>
              <a:t>3.8m</a:t>
            </a:r>
            <a:r>
              <a:rPr lang="ja-JP" altLang="en-US" sz="1600" b="1" dirty="0"/>
              <a:t>望遠鏡（</a:t>
            </a:r>
            <a:r>
              <a:rPr lang="ja-JP" altLang="en-US" sz="1600" b="1" dirty="0">
                <a:solidFill>
                  <a:srgbClr val="0404A4"/>
                </a:solidFill>
              </a:rPr>
              <a:t>可視</a:t>
            </a:r>
            <a:r>
              <a:rPr lang="ja-JP" altLang="en-US" sz="1600" b="1" dirty="0"/>
              <a:t>・</a:t>
            </a:r>
            <a:r>
              <a:rPr lang="ja-JP" altLang="en-US" sz="1600" b="1" dirty="0">
                <a:solidFill>
                  <a:srgbClr val="FF0000"/>
                </a:solidFill>
              </a:rPr>
              <a:t>近赤外</a:t>
            </a:r>
            <a:r>
              <a:rPr lang="ja-JP" altLang="en-US" sz="1600" b="1" dirty="0" smtClean="0"/>
              <a:t>）</a:t>
            </a:r>
            <a:endParaRPr lang="en-US" altLang="ja-JP" sz="1600" b="1" dirty="0" smtClean="0"/>
          </a:p>
          <a:p>
            <a:r>
              <a:rPr lang="en-US" altLang="ja-JP" sz="1600" b="1" dirty="0" smtClean="0"/>
              <a:t> </a:t>
            </a:r>
            <a:r>
              <a:rPr lang="en-US" altLang="ja-JP" sz="1600" b="1" dirty="0" smtClean="0"/>
              <a:t>      40cm</a:t>
            </a:r>
            <a:r>
              <a:rPr lang="ja-JP" altLang="en-US" sz="1600" b="1" dirty="0" smtClean="0"/>
              <a:t>望遠鏡（</a:t>
            </a:r>
            <a:r>
              <a:rPr lang="ja-JP" altLang="en-US" sz="1600" b="1" dirty="0" smtClean="0">
                <a:solidFill>
                  <a:srgbClr val="3B0FF7"/>
                </a:solidFill>
              </a:rPr>
              <a:t>可視</a:t>
            </a:r>
            <a:r>
              <a:rPr lang="ja-JP" altLang="en-US" sz="1600" b="1" dirty="0" smtClean="0"/>
              <a:t>）</a:t>
            </a:r>
            <a:endParaRPr lang="ja-JP" altLang="en-US" sz="1600" b="1" dirty="0"/>
          </a:p>
          <a:p>
            <a:r>
              <a:rPr lang="en-US" altLang="ja-JP" sz="1600" b="1" dirty="0"/>
              <a:t>A </a:t>
            </a:r>
            <a:r>
              <a:rPr lang="ja-JP" altLang="en-US" sz="1600" b="1" dirty="0"/>
              <a:t>国立天文台  岡山観測所</a:t>
            </a:r>
          </a:p>
          <a:p>
            <a:r>
              <a:rPr lang="ja-JP" altLang="en-US" sz="1600" b="1" dirty="0">
                <a:solidFill>
                  <a:srgbClr val="FF0000"/>
                </a:solidFill>
              </a:rPr>
              <a:t> </a:t>
            </a:r>
            <a:r>
              <a:rPr lang="en-US" altLang="ja-JP" sz="1600" b="1" dirty="0"/>
              <a:t>50cm,91cm,188cm</a:t>
            </a:r>
            <a:r>
              <a:rPr lang="ja-JP" altLang="en-US" sz="1600" b="1" dirty="0"/>
              <a:t>望遠鏡</a:t>
            </a:r>
            <a:r>
              <a:rPr lang="en-US" altLang="ja-JP" sz="1600" b="1" dirty="0"/>
              <a:t>(</a:t>
            </a:r>
            <a:r>
              <a:rPr lang="ja-JP" altLang="en-US" sz="1600" b="1" dirty="0">
                <a:solidFill>
                  <a:srgbClr val="0000F2"/>
                </a:solidFill>
                <a:latin typeface="ＭＳ Ｐゴシック" charset="-128"/>
              </a:rPr>
              <a:t>可視・</a:t>
            </a:r>
            <a:r>
              <a:rPr lang="ja-JP" altLang="en-US" sz="1600" b="1" dirty="0">
                <a:solidFill>
                  <a:srgbClr val="FF0000"/>
                </a:solidFill>
              </a:rPr>
              <a:t>近赤外</a:t>
            </a:r>
            <a:r>
              <a:rPr lang="en-US" altLang="ja-JP" sz="1600" b="1" dirty="0"/>
              <a:t>)</a:t>
            </a:r>
            <a:endParaRPr lang="ja-JP" altLang="ja-JP" sz="1600" b="1" dirty="0">
              <a:latin typeface="ＭＳ Ｐゴシック" charset="-128"/>
            </a:endParaRPr>
          </a:p>
          <a:p>
            <a:r>
              <a:rPr lang="en-US" altLang="ja-JP" sz="1600" b="1" dirty="0">
                <a:latin typeface="ＭＳ Ｐゴシック" charset="-128"/>
              </a:rPr>
              <a:t>B </a:t>
            </a:r>
            <a:r>
              <a:rPr lang="ja-JP" altLang="en-US" sz="1600" b="1" dirty="0">
                <a:latin typeface="ＭＳ Ｐゴシック" charset="-128"/>
              </a:rPr>
              <a:t>広島大学</a:t>
            </a:r>
          </a:p>
          <a:p>
            <a:r>
              <a:rPr lang="ja-JP" altLang="en-US" sz="1600" b="1" dirty="0"/>
              <a:t>　　</a:t>
            </a:r>
            <a:r>
              <a:rPr lang="en-US" altLang="ja-JP" sz="1600" b="1" dirty="0"/>
              <a:t>1.5m</a:t>
            </a:r>
            <a:r>
              <a:rPr lang="ja-JP" altLang="en-US" sz="1600" b="1" dirty="0"/>
              <a:t>望遠鏡（</a:t>
            </a:r>
            <a:r>
              <a:rPr lang="ja-JP" altLang="en-US" sz="1600" b="1" dirty="0">
                <a:solidFill>
                  <a:srgbClr val="0000F2"/>
                </a:solidFill>
              </a:rPr>
              <a:t>可視・</a:t>
            </a:r>
            <a:r>
              <a:rPr lang="ja-JP" altLang="en-US" sz="1600" b="1" dirty="0">
                <a:solidFill>
                  <a:srgbClr val="FF0000"/>
                </a:solidFill>
              </a:rPr>
              <a:t>近赤外</a:t>
            </a:r>
            <a:r>
              <a:rPr lang="ja-JP" altLang="en-US" sz="1600" b="1" dirty="0">
                <a:solidFill>
                  <a:srgbClr val="0000F2"/>
                </a:solidFill>
              </a:rPr>
              <a:t>）</a:t>
            </a:r>
            <a:endParaRPr lang="ja-JP" altLang="en-US" sz="1600" b="1" dirty="0">
              <a:latin typeface="ＭＳ Ｐゴシック" charset="-128"/>
            </a:endParaRPr>
          </a:p>
          <a:p>
            <a:r>
              <a:rPr lang="en-US" altLang="ja-JP" sz="1600" b="1" dirty="0">
                <a:latin typeface="ＭＳ Ｐゴシック" charset="-128"/>
              </a:rPr>
              <a:t>C </a:t>
            </a:r>
            <a:r>
              <a:rPr lang="ja-JP" altLang="en-US" sz="1600" b="1" dirty="0">
                <a:latin typeface="ＭＳ Ｐゴシック" charset="-128"/>
              </a:rPr>
              <a:t>東工大明野 </a:t>
            </a:r>
            <a:r>
              <a:rPr lang="en-US" altLang="ja-JP" sz="1600" b="1" dirty="0">
                <a:latin typeface="ＭＳ Ｐゴシック" charset="-128"/>
              </a:rPr>
              <a:t>50cm</a:t>
            </a:r>
            <a:r>
              <a:rPr lang="ja-JP" altLang="en-US" sz="1600" b="1" dirty="0">
                <a:latin typeface="ＭＳ Ｐゴシック" charset="-128"/>
              </a:rPr>
              <a:t>望遠鏡</a:t>
            </a:r>
            <a:r>
              <a:rPr lang="en-US" altLang="ja-JP" sz="1600" b="1" dirty="0">
                <a:latin typeface="ＭＳ Ｐゴシック" charset="-128"/>
              </a:rPr>
              <a:t>(</a:t>
            </a:r>
            <a:r>
              <a:rPr lang="ja-JP" altLang="en-US" sz="1600" b="1" dirty="0">
                <a:solidFill>
                  <a:srgbClr val="0000F2"/>
                </a:solidFill>
                <a:latin typeface="ＭＳ Ｐゴシック" charset="-128"/>
              </a:rPr>
              <a:t>可視</a:t>
            </a:r>
            <a:r>
              <a:rPr lang="en-US" altLang="ja-JP" sz="1600" b="1" dirty="0">
                <a:latin typeface="ＭＳ Ｐゴシック" charset="-128"/>
              </a:rPr>
              <a:t>)</a:t>
            </a:r>
          </a:p>
          <a:p>
            <a:r>
              <a:rPr lang="en-US" altLang="ja-JP" sz="1600" b="1" dirty="0"/>
              <a:t>D </a:t>
            </a:r>
            <a:r>
              <a:rPr lang="ja-JP" altLang="en-US" sz="1600" b="1" dirty="0"/>
              <a:t>鹿児島大学</a:t>
            </a:r>
            <a:r>
              <a:rPr lang="ja-JP" altLang="en-US" sz="1600" b="1" dirty="0">
                <a:solidFill>
                  <a:srgbClr val="FF0000"/>
                </a:solidFill>
              </a:rPr>
              <a:t> </a:t>
            </a:r>
            <a:r>
              <a:rPr lang="en-US" altLang="ja-JP" sz="1600" b="1" dirty="0"/>
              <a:t>1m</a:t>
            </a:r>
            <a:r>
              <a:rPr lang="ja-JP" altLang="en-US" sz="1600" b="1" dirty="0"/>
              <a:t>望遠鏡</a:t>
            </a:r>
            <a:r>
              <a:rPr lang="en-US" altLang="ja-JP" sz="1600" b="1" dirty="0"/>
              <a:t>(</a:t>
            </a:r>
            <a:r>
              <a:rPr lang="ja-JP" altLang="en-US" sz="1600" b="1" dirty="0">
                <a:solidFill>
                  <a:srgbClr val="0000F2"/>
                </a:solidFill>
              </a:rPr>
              <a:t>可視・</a:t>
            </a:r>
            <a:r>
              <a:rPr lang="ja-JP" altLang="en-US" sz="1600" b="1" dirty="0">
                <a:solidFill>
                  <a:srgbClr val="FF0000"/>
                </a:solidFill>
              </a:rPr>
              <a:t>近赤外</a:t>
            </a:r>
            <a:r>
              <a:rPr lang="en-US" altLang="ja-JP" sz="1600" b="1" dirty="0"/>
              <a:t>)</a:t>
            </a:r>
          </a:p>
          <a:p>
            <a:r>
              <a:rPr lang="en-US" altLang="ja-JP" sz="1600" b="1" dirty="0"/>
              <a:t>E</a:t>
            </a:r>
            <a:r>
              <a:rPr lang="ja-JP" altLang="en-US" sz="1600" b="1" dirty="0"/>
              <a:t> 国立天文台石垣島天文台 </a:t>
            </a:r>
            <a:r>
              <a:rPr lang="en-US" altLang="ja-JP" sz="1600" b="1" dirty="0"/>
              <a:t>1m</a:t>
            </a:r>
            <a:r>
              <a:rPr lang="ja-JP" altLang="en-US" sz="1600" b="1" dirty="0"/>
              <a:t>望遠鏡</a:t>
            </a:r>
          </a:p>
          <a:p>
            <a:r>
              <a:rPr lang="ja-JP" altLang="en-US" sz="1600" b="1" dirty="0"/>
              <a:t>                                      </a:t>
            </a:r>
            <a:r>
              <a:rPr lang="en-US" altLang="ja-JP" sz="1600" b="1" dirty="0"/>
              <a:t>(</a:t>
            </a:r>
            <a:r>
              <a:rPr lang="ja-JP" altLang="en-US" sz="1600" b="1" dirty="0">
                <a:solidFill>
                  <a:srgbClr val="0000F2"/>
                </a:solidFill>
              </a:rPr>
              <a:t>可視・</a:t>
            </a:r>
            <a:r>
              <a:rPr lang="ja-JP" altLang="en-US" sz="1600" b="1" dirty="0">
                <a:solidFill>
                  <a:srgbClr val="FF0000"/>
                </a:solidFill>
              </a:rPr>
              <a:t>近赤外</a:t>
            </a:r>
            <a:r>
              <a:rPr lang="en-US" altLang="ja-JP" sz="1600" b="1" dirty="0"/>
              <a:t>)</a:t>
            </a:r>
          </a:p>
          <a:p>
            <a:r>
              <a:rPr lang="en-US" altLang="ja-JP" sz="1600" b="1" dirty="0"/>
              <a:t>F </a:t>
            </a:r>
            <a:r>
              <a:rPr lang="ja-JP" altLang="en-US" sz="1600" b="1" dirty="0"/>
              <a:t>東京大学木曽観測所</a:t>
            </a:r>
            <a:r>
              <a:rPr lang="en-US" altLang="ja-JP" sz="1600" b="1" dirty="0"/>
              <a:t>(</a:t>
            </a:r>
            <a:r>
              <a:rPr lang="ja-JP" altLang="en-US" sz="1600" b="1" dirty="0">
                <a:solidFill>
                  <a:srgbClr val="0000F2"/>
                </a:solidFill>
              </a:rPr>
              <a:t>可視・</a:t>
            </a:r>
            <a:r>
              <a:rPr lang="ja-JP" altLang="en-US" sz="1600" b="1" dirty="0">
                <a:solidFill>
                  <a:srgbClr val="FF0000"/>
                </a:solidFill>
              </a:rPr>
              <a:t>近赤外</a:t>
            </a:r>
            <a:r>
              <a:rPr lang="en-US" altLang="ja-JP" sz="1600" b="1" dirty="0"/>
              <a:t>)</a:t>
            </a:r>
          </a:p>
          <a:p>
            <a:r>
              <a:rPr lang="en-US" altLang="ja-JP" sz="1600" b="1" dirty="0"/>
              <a:t>G </a:t>
            </a:r>
            <a:r>
              <a:rPr lang="ja-JP" altLang="en-US" sz="1600" b="1" dirty="0"/>
              <a:t>北大名寄天文台</a:t>
            </a:r>
            <a:r>
              <a:rPr lang="en-US" altLang="ja-JP" sz="1600" b="1" dirty="0"/>
              <a:t>(</a:t>
            </a:r>
            <a:r>
              <a:rPr lang="ja-JP" altLang="en-US" sz="1600" b="1" dirty="0">
                <a:solidFill>
                  <a:srgbClr val="0000F2"/>
                </a:solidFill>
              </a:rPr>
              <a:t>可視・</a:t>
            </a:r>
            <a:r>
              <a:rPr lang="ja-JP" altLang="en-US" sz="1600" b="1" dirty="0">
                <a:solidFill>
                  <a:srgbClr val="FF0000"/>
                </a:solidFill>
              </a:rPr>
              <a:t>近赤外</a:t>
            </a:r>
            <a:r>
              <a:rPr lang="en-US" altLang="ja-JP" sz="1600" b="1" dirty="0"/>
              <a:t>)</a:t>
            </a:r>
          </a:p>
        </p:txBody>
      </p:sp>
      <p:sp>
        <p:nvSpPr>
          <p:cNvPr id="4102" name="Text Box 10"/>
          <p:cNvSpPr txBox="1">
            <a:spLocks noChangeArrowheads="1"/>
          </p:cNvSpPr>
          <p:nvPr/>
        </p:nvSpPr>
        <p:spPr bwMode="auto">
          <a:xfrm>
            <a:off x="1042988" y="5062538"/>
            <a:ext cx="438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ja-JP" sz="2000" dirty="0">
                <a:solidFill>
                  <a:srgbClr val="FF0000"/>
                </a:solidFill>
                <a:latin typeface="ＭＳ Ｐゴシック" charset="-128"/>
              </a:rPr>
              <a:t>★</a:t>
            </a:r>
          </a:p>
        </p:txBody>
      </p:sp>
      <p:sp>
        <p:nvSpPr>
          <p:cNvPr id="4103" name="AutoShape 25"/>
          <p:cNvSpPr>
            <a:spLocks noChangeArrowheads="1"/>
          </p:cNvSpPr>
          <p:nvPr/>
        </p:nvSpPr>
        <p:spPr bwMode="auto">
          <a:xfrm>
            <a:off x="5214938" y="5857875"/>
            <a:ext cx="2828925" cy="636588"/>
          </a:xfrm>
          <a:prstGeom prst="wedgeRectCallout">
            <a:avLst>
              <a:gd name="adj1" fmla="val 59931"/>
              <a:gd name="adj2" fmla="val -180991"/>
            </a:avLst>
          </a:prstGeom>
          <a:solidFill>
            <a:srgbClr val="FFFF00"/>
          </a:solidFill>
          <a:ln w="25400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1" dirty="0">
                <a:latin typeface="ＭＳ Ｐゴシック" charset="-128"/>
              </a:rPr>
              <a:t>東京大学</a:t>
            </a:r>
          </a:p>
          <a:p>
            <a:r>
              <a:rPr lang="en-US" altLang="ja-JP" sz="1600" b="1" dirty="0">
                <a:latin typeface="ＭＳ Ｐゴシック" charset="-128"/>
              </a:rPr>
              <a:t>1m</a:t>
            </a:r>
            <a:r>
              <a:rPr lang="ja-JP" altLang="en-US" sz="1600" b="1" dirty="0">
                <a:latin typeface="ＭＳ Ｐゴシック" charset="-128"/>
              </a:rPr>
              <a:t>望遠鏡</a:t>
            </a:r>
            <a:r>
              <a:rPr lang="ja-JP" altLang="en-US" sz="1600" b="1" dirty="0">
                <a:solidFill>
                  <a:srgbClr val="FF0000"/>
                </a:solidFill>
              </a:rPr>
              <a:t>（可視・近中間赤外）</a:t>
            </a:r>
            <a:endParaRPr lang="ja-JP" altLang="ja-JP" sz="1600" b="1" dirty="0">
              <a:solidFill>
                <a:srgbClr val="FF0000"/>
              </a:solidFill>
              <a:latin typeface="ＭＳ Ｐゴシック" charset="-128"/>
            </a:endParaRPr>
          </a:p>
        </p:txBody>
      </p:sp>
      <p:sp>
        <p:nvSpPr>
          <p:cNvPr id="18" name="AutoShape 23"/>
          <p:cNvSpPr>
            <a:spLocks noChangeArrowheads="1"/>
          </p:cNvSpPr>
          <p:nvPr/>
        </p:nvSpPr>
        <p:spPr bwMode="auto">
          <a:xfrm>
            <a:off x="1500188" y="428625"/>
            <a:ext cx="6286500" cy="4572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38100">
            <a:solidFill>
              <a:srgbClr val="0F02E5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/>
          <a:lstStyle/>
          <a:p>
            <a:pPr algn="ctr">
              <a:lnSpc>
                <a:spcPct val="95000"/>
              </a:lnSpc>
              <a:spcBef>
                <a:spcPct val="50000"/>
              </a:spcBef>
              <a:defRPr/>
            </a:pPr>
            <a:r>
              <a:rPr lang="ja-JP" altLang="en-US" sz="24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HGP創英角ｺﾞｼｯｸUB" pitchFamily="50" charset="-128"/>
                <a:ea typeface="ＭＳ Ｐゴシック" pitchFamily="50" charset="-128"/>
              </a:rPr>
              <a:t>現在の大学間連携観測ネットワーク</a:t>
            </a:r>
          </a:p>
        </p:txBody>
      </p:sp>
      <p:pic>
        <p:nvPicPr>
          <p:cNvPr id="4105" name="Picture 23" descr="日本地図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4300" y="971550"/>
            <a:ext cx="3186113" cy="318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6" name="Oval 24"/>
          <p:cNvSpPr>
            <a:spLocks noChangeArrowheads="1"/>
          </p:cNvSpPr>
          <p:nvPr/>
        </p:nvSpPr>
        <p:spPr bwMode="auto">
          <a:xfrm>
            <a:off x="1042988" y="3114675"/>
            <a:ext cx="128587" cy="1428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en-US"/>
          </a:p>
        </p:txBody>
      </p:sp>
      <p:sp>
        <p:nvSpPr>
          <p:cNvPr id="4107" name="Oval 26"/>
          <p:cNvSpPr>
            <a:spLocks noChangeArrowheads="1"/>
          </p:cNvSpPr>
          <p:nvPr/>
        </p:nvSpPr>
        <p:spPr bwMode="auto">
          <a:xfrm>
            <a:off x="1787525" y="2930525"/>
            <a:ext cx="128588" cy="1428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8" name="Oval 27"/>
          <p:cNvSpPr>
            <a:spLocks noChangeArrowheads="1"/>
          </p:cNvSpPr>
          <p:nvPr/>
        </p:nvSpPr>
        <p:spPr bwMode="auto">
          <a:xfrm>
            <a:off x="444500" y="1858963"/>
            <a:ext cx="128588" cy="1428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9" name="Oval 28"/>
          <p:cNvSpPr>
            <a:spLocks noChangeArrowheads="1"/>
          </p:cNvSpPr>
          <p:nvPr/>
        </p:nvSpPr>
        <p:spPr bwMode="auto">
          <a:xfrm>
            <a:off x="473075" y="3673475"/>
            <a:ext cx="128588" cy="1428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10" name="Text Box 30"/>
          <p:cNvSpPr txBox="1">
            <a:spLocks noChangeArrowheads="1"/>
          </p:cNvSpPr>
          <p:nvPr/>
        </p:nvSpPr>
        <p:spPr bwMode="auto">
          <a:xfrm>
            <a:off x="1065213" y="2803525"/>
            <a:ext cx="349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1">
                <a:solidFill>
                  <a:srgbClr val="FF0000"/>
                </a:solidFill>
              </a:rPr>
              <a:t>A</a:t>
            </a:r>
          </a:p>
        </p:txBody>
      </p:sp>
      <p:grpSp>
        <p:nvGrpSpPr>
          <p:cNvPr id="2" name="グループ化 22"/>
          <p:cNvGrpSpPr>
            <a:grpSpLocks/>
          </p:cNvGrpSpPr>
          <p:nvPr/>
        </p:nvGrpSpPr>
        <p:grpSpPr bwMode="auto">
          <a:xfrm>
            <a:off x="650875" y="2860675"/>
            <a:ext cx="365125" cy="441325"/>
            <a:chOff x="650875" y="2860675"/>
            <a:chExt cx="365125" cy="441325"/>
          </a:xfrm>
        </p:grpSpPr>
        <p:sp>
          <p:nvSpPr>
            <p:cNvPr id="4121" name="Oval 25"/>
            <p:cNvSpPr>
              <a:spLocks noChangeArrowheads="1"/>
            </p:cNvSpPr>
            <p:nvPr/>
          </p:nvSpPr>
          <p:spPr bwMode="auto">
            <a:xfrm>
              <a:off x="887413" y="3159125"/>
              <a:ext cx="128587" cy="14287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22" name="Text Box 31"/>
            <p:cNvSpPr txBox="1">
              <a:spLocks noChangeArrowheads="1"/>
            </p:cNvSpPr>
            <p:nvPr/>
          </p:nvSpPr>
          <p:spPr bwMode="auto">
            <a:xfrm>
              <a:off x="650875" y="2860675"/>
              <a:ext cx="34925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b="1">
                  <a:solidFill>
                    <a:srgbClr val="FF0000"/>
                  </a:solidFill>
                </a:rPr>
                <a:t>B</a:t>
              </a:r>
            </a:p>
          </p:txBody>
        </p:sp>
      </p:grpSp>
      <p:sp>
        <p:nvSpPr>
          <p:cNvPr id="4112" name="Text Box 32"/>
          <p:cNvSpPr txBox="1">
            <a:spLocks noChangeArrowheads="1"/>
          </p:cNvSpPr>
          <p:nvPr/>
        </p:nvSpPr>
        <p:spPr bwMode="auto">
          <a:xfrm>
            <a:off x="1808163" y="2646363"/>
            <a:ext cx="349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1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4113" name="Text Box 33"/>
          <p:cNvSpPr txBox="1">
            <a:spLocks noChangeArrowheads="1"/>
          </p:cNvSpPr>
          <p:nvPr/>
        </p:nvSpPr>
        <p:spPr bwMode="auto">
          <a:xfrm>
            <a:off x="550863" y="3417888"/>
            <a:ext cx="349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1">
                <a:solidFill>
                  <a:srgbClr val="FF0000"/>
                </a:solidFill>
              </a:rPr>
              <a:t>D</a:t>
            </a:r>
          </a:p>
        </p:txBody>
      </p:sp>
      <p:sp>
        <p:nvSpPr>
          <p:cNvPr id="4114" name="Text Box 34"/>
          <p:cNvSpPr txBox="1">
            <a:spLocks noChangeArrowheads="1"/>
          </p:cNvSpPr>
          <p:nvPr/>
        </p:nvSpPr>
        <p:spPr bwMode="auto">
          <a:xfrm>
            <a:off x="307975" y="1531938"/>
            <a:ext cx="336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1">
                <a:solidFill>
                  <a:srgbClr val="FF0000"/>
                </a:solidFill>
              </a:rPr>
              <a:t>E</a:t>
            </a:r>
          </a:p>
        </p:txBody>
      </p:sp>
      <p:grpSp>
        <p:nvGrpSpPr>
          <p:cNvPr id="3" name="グループ化 23"/>
          <p:cNvGrpSpPr>
            <a:grpSpLocks/>
          </p:cNvGrpSpPr>
          <p:nvPr/>
        </p:nvGrpSpPr>
        <p:grpSpPr bwMode="auto">
          <a:xfrm>
            <a:off x="1470025" y="2579688"/>
            <a:ext cx="365125" cy="441325"/>
            <a:chOff x="650875" y="2860675"/>
            <a:chExt cx="365125" cy="441325"/>
          </a:xfrm>
        </p:grpSpPr>
        <p:sp>
          <p:nvSpPr>
            <p:cNvPr id="4119" name="Oval 25"/>
            <p:cNvSpPr>
              <a:spLocks noChangeArrowheads="1"/>
            </p:cNvSpPr>
            <p:nvPr/>
          </p:nvSpPr>
          <p:spPr bwMode="auto">
            <a:xfrm>
              <a:off x="887413" y="3159125"/>
              <a:ext cx="128587" cy="14287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20" name="Text Box 31"/>
            <p:cNvSpPr txBox="1">
              <a:spLocks noChangeArrowheads="1"/>
            </p:cNvSpPr>
            <p:nvPr/>
          </p:nvSpPr>
          <p:spPr bwMode="auto">
            <a:xfrm>
              <a:off x="650875" y="2860675"/>
              <a:ext cx="32573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b="1">
                  <a:solidFill>
                    <a:srgbClr val="FF0000"/>
                  </a:solidFill>
                </a:rPr>
                <a:t>F</a:t>
              </a:r>
            </a:p>
          </p:txBody>
        </p:sp>
      </p:grpSp>
      <p:grpSp>
        <p:nvGrpSpPr>
          <p:cNvPr id="4" name="グループ化 23"/>
          <p:cNvGrpSpPr>
            <a:grpSpLocks/>
          </p:cNvGrpSpPr>
          <p:nvPr/>
        </p:nvGrpSpPr>
        <p:grpSpPr bwMode="auto">
          <a:xfrm>
            <a:off x="2032000" y="998538"/>
            <a:ext cx="365125" cy="441325"/>
            <a:chOff x="650875" y="2860675"/>
            <a:chExt cx="365125" cy="441325"/>
          </a:xfrm>
        </p:grpSpPr>
        <p:sp>
          <p:nvSpPr>
            <p:cNvPr id="4117" name="Oval 25"/>
            <p:cNvSpPr>
              <a:spLocks noChangeArrowheads="1"/>
            </p:cNvSpPr>
            <p:nvPr/>
          </p:nvSpPr>
          <p:spPr bwMode="auto">
            <a:xfrm>
              <a:off x="887413" y="3159125"/>
              <a:ext cx="128587" cy="14287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18" name="Text Box 31"/>
            <p:cNvSpPr txBox="1">
              <a:spLocks noChangeArrowheads="1"/>
            </p:cNvSpPr>
            <p:nvPr/>
          </p:nvSpPr>
          <p:spPr bwMode="auto">
            <a:xfrm>
              <a:off x="650875" y="2860675"/>
              <a:ext cx="364202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b="1">
                  <a:solidFill>
                    <a:srgbClr val="FF0000"/>
                  </a:solidFill>
                </a:rPr>
                <a:t>G</a:t>
              </a:r>
            </a:p>
          </p:txBody>
        </p:sp>
      </p:grpSp>
      <p:sp>
        <p:nvSpPr>
          <p:cNvPr id="27" name="Text Box 10"/>
          <p:cNvSpPr txBox="1">
            <a:spLocks noChangeArrowheads="1"/>
          </p:cNvSpPr>
          <p:nvPr/>
        </p:nvSpPr>
        <p:spPr bwMode="auto">
          <a:xfrm>
            <a:off x="8169625" y="4811982"/>
            <a:ext cx="438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ja-JP" sz="2000" dirty="0">
                <a:solidFill>
                  <a:srgbClr val="FF0000"/>
                </a:solidFill>
                <a:latin typeface="ＭＳ Ｐゴシック" charset="-128"/>
              </a:rPr>
              <a:t>★</a:t>
            </a:r>
          </a:p>
        </p:txBody>
      </p:sp>
      <p:sp>
        <p:nvSpPr>
          <p:cNvPr id="28" name="AutoShape 25"/>
          <p:cNvSpPr>
            <a:spLocks noChangeArrowheads="1"/>
          </p:cNvSpPr>
          <p:nvPr/>
        </p:nvSpPr>
        <p:spPr bwMode="auto">
          <a:xfrm>
            <a:off x="4855894" y="4305463"/>
            <a:ext cx="3761164" cy="584775"/>
          </a:xfrm>
          <a:prstGeom prst="wedgeRectCallout">
            <a:avLst>
              <a:gd name="adj1" fmla="val 18294"/>
              <a:gd name="adj2" fmla="val -30046"/>
            </a:avLst>
          </a:prstGeom>
          <a:solidFill>
            <a:srgbClr val="FFFF00"/>
          </a:solidFill>
          <a:ln w="25400">
            <a:solidFill>
              <a:srgbClr val="0000FF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600" b="1" smtClean="0">
                <a:latin typeface="ＭＳ Ｐゴシック" charset="-128"/>
              </a:rPr>
              <a:t>京都産業大学、ぐんま</a:t>
            </a:r>
            <a:r>
              <a:rPr lang="ja-JP" altLang="en-US" sz="1600" b="1" dirty="0" smtClean="0">
                <a:latin typeface="ＭＳ Ｐゴシック" charset="-128"/>
              </a:rPr>
              <a:t>天文台、西はりま天文台、美星スペースガードセンター</a:t>
            </a:r>
            <a:endParaRPr lang="ja-JP" altLang="ja-JP" sz="1600" b="1" dirty="0">
              <a:latin typeface="ＭＳ Ｐゴシック" charset="-128"/>
            </a:endParaRPr>
          </a:p>
        </p:txBody>
      </p:sp>
      <p:sp>
        <p:nvSpPr>
          <p:cNvPr id="30" name="Oval 24"/>
          <p:cNvSpPr>
            <a:spLocks noChangeArrowheads="1"/>
          </p:cNvSpPr>
          <p:nvPr/>
        </p:nvSpPr>
        <p:spPr bwMode="auto">
          <a:xfrm>
            <a:off x="1347788" y="3038475"/>
            <a:ext cx="128587" cy="1428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DS Aladin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7104" y="1182891"/>
            <a:ext cx="5472717" cy="5472717"/>
          </a:xfrm>
          <a:prstGeom prst="rect">
            <a:avLst/>
          </a:prstGeom>
          <a:noFill/>
        </p:spPr>
      </p:pic>
      <p:sp>
        <p:nvSpPr>
          <p:cNvPr id="5" name="テキスト ボックス 4"/>
          <p:cNvSpPr txBox="1"/>
          <p:nvPr/>
        </p:nvSpPr>
        <p:spPr>
          <a:xfrm>
            <a:off x="2490952" y="243840"/>
            <a:ext cx="47138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IP </a:t>
            </a:r>
            <a:r>
              <a:rPr kumimoji="1" lang="en-US" altLang="ja-JP" sz="2400" dirty="0" err="1" smtClean="0"/>
              <a:t>Vir</a:t>
            </a:r>
            <a:r>
              <a:rPr kumimoji="1" lang="en-US" altLang="ja-JP" sz="2400" dirty="0" smtClean="0"/>
              <a:t>  (</a:t>
            </a:r>
            <a:r>
              <a:rPr lang="en-US" altLang="ja-JP" sz="2400" dirty="0" smtClean="0"/>
              <a:t>delta </a:t>
            </a:r>
            <a:r>
              <a:rPr lang="en-US" altLang="ja-JP" sz="2400" dirty="0" err="1" smtClean="0"/>
              <a:t>Sct</a:t>
            </a:r>
            <a:r>
              <a:rPr lang="en-US" altLang="ja-JP" sz="2400" dirty="0" smtClean="0"/>
              <a:t>-type pulsating star</a:t>
            </a:r>
            <a:r>
              <a:rPr kumimoji="1" lang="en-US" altLang="ja-JP" sz="2400" dirty="0" smtClean="0"/>
              <a:t>)</a:t>
            </a:r>
            <a:endParaRPr kumimoji="1" lang="ja-JP" altLang="en-US" sz="2400" dirty="0"/>
          </a:p>
        </p:txBody>
      </p:sp>
      <p:cxnSp>
        <p:nvCxnSpPr>
          <p:cNvPr id="7" name="直線コネクタ 6"/>
          <p:cNvCxnSpPr/>
          <p:nvPr/>
        </p:nvCxnSpPr>
        <p:spPr>
          <a:xfrm>
            <a:off x="2362200" y="3916680"/>
            <a:ext cx="441960" cy="1524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 rot="5400000">
            <a:off x="2903220" y="3619500"/>
            <a:ext cx="320040" cy="12192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円/楕円 9"/>
          <p:cNvSpPr/>
          <p:nvPr/>
        </p:nvSpPr>
        <p:spPr>
          <a:xfrm>
            <a:off x="3794760" y="2377440"/>
            <a:ext cx="350520" cy="381000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697130" y="1203960"/>
            <a:ext cx="3485249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Coordinates (J2000)</a:t>
            </a:r>
          </a:p>
          <a:p>
            <a:r>
              <a:rPr kumimoji="1" lang="en-US" altLang="ja-JP" sz="2400" dirty="0" smtClean="0"/>
              <a:t>RA: 14 40 07</a:t>
            </a:r>
          </a:p>
          <a:p>
            <a:r>
              <a:rPr lang="en-US" altLang="ja-JP" sz="2400" dirty="0" smtClean="0"/>
              <a:t>Dec: +00 01 45</a:t>
            </a:r>
          </a:p>
          <a:p>
            <a:endParaRPr kumimoji="1" lang="en-US" altLang="ja-JP" sz="2400" dirty="0" smtClean="0"/>
          </a:p>
          <a:p>
            <a:r>
              <a:rPr lang="en-US" altLang="ja-JP" sz="2400" dirty="0" smtClean="0"/>
              <a:t>B=11.87, V=11.56</a:t>
            </a:r>
            <a:endParaRPr kumimoji="1" lang="en-US" altLang="ja-JP" sz="2400" dirty="0" smtClean="0"/>
          </a:p>
          <a:p>
            <a:r>
              <a:rPr lang="en-US" altLang="ja-JP" sz="2400" dirty="0" smtClean="0"/>
              <a:t>J=10.89, H=10.81, K=10.77</a:t>
            </a:r>
          </a:p>
          <a:p>
            <a:endParaRPr lang="en-US" altLang="ja-JP" sz="2400" dirty="0"/>
          </a:p>
          <a:p>
            <a:r>
              <a:rPr lang="en-US" altLang="ja-JP" sz="2400" dirty="0" smtClean="0"/>
              <a:t>Comparison Star</a:t>
            </a:r>
          </a:p>
          <a:p>
            <a:r>
              <a:rPr lang="en-US" altLang="ja-JP" sz="2400" dirty="0" smtClean="0"/>
              <a:t>GSC 00325-01345</a:t>
            </a:r>
          </a:p>
          <a:p>
            <a:r>
              <a:rPr lang="en-US" altLang="ja-JP" sz="2400" dirty="0" smtClean="0"/>
              <a:t>B=13.2, V=12.8</a:t>
            </a:r>
          </a:p>
          <a:p>
            <a:r>
              <a:rPr lang="en-US" altLang="ja-JP" sz="2400" dirty="0" smtClean="0"/>
              <a:t>J=10.87, H=10.39, K=10.24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773680" y="1219200"/>
            <a:ext cx="333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FF00"/>
                </a:solidFill>
              </a:rPr>
              <a:t>N</a:t>
            </a:r>
            <a:endParaRPr kumimoji="1" lang="ja-JP" altLang="en-US" dirty="0">
              <a:solidFill>
                <a:srgbClr val="FFFF00"/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59080" y="3794760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FF00"/>
                </a:solidFill>
              </a:rPr>
              <a:t>E</a:t>
            </a:r>
            <a:endParaRPr kumimoji="1" lang="ja-JP" altLang="en-US" dirty="0">
              <a:solidFill>
                <a:srgbClr val="FFFF00"/>
              </a:solidFill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417320" y="822960"/>
            <a:ext cx="25362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Finding chart  12.9'x12.9'</a:t>
            </a:r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169920" y="2026920"/>
            <a:ext cx="17367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rgbClr val="FFFF00"/>
                </a:solidFill>
              </a:rPr>
              <a:t>C</a:t>
            </a:r>
            <a:r>
              <a:rPr kumimoji="1" lang="en-US" altLang="ja-JP" dirty="0" smtClean="0">
                <a:solidFill>
                  <a:srgbClr val="FFFF00"/>
                </a:solidFill>
              </a:rPr>
              <a:t>omparison Star</a:t>
            </a:r>
            <a:endParaRPr kumimoji="1" lang="ja-JP" alt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5263" y="704860"/>
            <a:ext cx="8753475" cy="605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テキスト ボックス 5"/>
          <p:cNvSpPr txBox="1"/>
          <p:nvPr/>
        </p:nvSpPr>
        <p:spPr>
          <a:xfrm>
            <a:off x="3352800" y="55408"/>
            <a:ext cx="30171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全ての観測結果</a:t>
            </a:r>
            <a:endParaRPr kumimoji="1" lang="ja-JP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観測結果の例</a:t>
            </a:r>
            <a:r>
              <a:rPr lang="en-US" altLang="ja-JP" dirty="0" smtClean="0"/>
              <a:t>(OAO/</a:t>
            </a:r>
            <a:r>
              <a:rPr lang="en-US" altLang="ja-JP" dirty="0" err="1" smtClean="0"/>
              <a:t>MITSuME</a:t>
            </a:r>
            <a:r>
              <a:rPr lang="en-US" altLang="ja-JP" dirty="0" smtClean="0"/>
              <a:t>)</a:t>
            </a:r>
            <a:endParaRPr kumimoji="1" lang="ja-JP" altLang="en-US" dirty="0"/>
          </a:p>
        </p:txBody>
      </p:sp>
      <p:pic>
        <p:nvPicPr>
          <p:cNvPr id="1026" name="Picture 2" descr="C:\cygwin\home\nogami\data\IPVir\all\OAOMITSuME\OAOMITSuME11043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23581"/>
            <a:ext cx="7065818" cy="5299364"/>
          </a:xfrm>
          <a:prstGeom prst="rect">
            <a:avLst/>
          </a:prstGeom>
          <a:noFill/>
        </p:spPr>
      </p:pic>
      <p:sp>
        <p:nvSpPr>
          <p:cNvPr id="5" name="テキスト ボックス 4"/>
          <p:cNvSpPr txBox="1"/>
          <p:nvPr/>
        </p:nvSpPr>
        <p:spPr>
          <a:xfrm>
            <a:off x="6813388" y="2061275"/>
            <a:ext cx="23247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OAO</a:t>
            </a:r>
            <a:r>
              <a:rPr kumimoji="1" lang="ja-JP" altLang="en-US" dirty="0" smtClean="0"/>
              <a:t>５０</a:t>
            </a:r>
            <a:r>
              <a:rPr kumimoji="1" lang="en-US" altLang="ja-JP" dirty="0" smtClean="0"/>
              <a:t>cm</a:t>
            </a:r>
            <a:r>
              <a:rPr kumimoji="1" lang="ja-JP" altLang="en-US" dirty="0" smtClean="0"/>
              <a:t>／</a:t>
            </a:r>
            <a:r>
              <a:rPr kumimoji="1" lang="en-US" altLang="ja-JP" dirty="0" err="1" smtClean="0"/>
              <a:t>MITSuME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lang="en-US" altLang="ja-JP" dirty="0" smtClean="0"/>
              <a:t>g</a:t>
            </a:r>
            <a:r>
              <a:rPr kumimoji="1" lang="en-US" altLang="ja-JP" dirty="0" smtClean="0"/>
              <a:t>', r, </a:t>
            </a:r>
            <a:r>
              <a:rPr kumimoji="1" lang="en-US" altLang="ja-JP" dirty="0" err="1" smtClean="0"/>
              <a:t>i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2852" y="434961"/>
            <a:ext cx="7929987" cy="63697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テキスト ボックス 4"/>
          <p:cNvSpPr txBox="1"/>
          <p:nvPr/>
        </p:nvSpPr>
        <p:spPr>
          <a:xfrm>
            <a:off x="1773395" y="346364"/>
            <a:ext cx="5795176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>
                <a:latin typeface="+mj-ea"/>
                <a:ea typeface="+mj-ea"/>
              </a:rPr>
              <a:t>IP </a:t>
            </a:r>
            <a:r>
              <a:rPr kumimoji="1" lang="en-US" altLang="ja-JP" sz="2800" dirty="0" err="1" smtClean="0">
                <a:latin typeface="+mj-ea"/>
                <a:ea typeface="+mj-ea"/>
              </a:rPr>
              <a:t>Vir</a:t>
            </a:r>
            <a:r>
              <a:rPr kumimoji="1" lang="en-US" altLang="ja-JP" sz="2800" dirty="0" smtClean="0">
                <a:latin typeface="+mj-ea"/>
                <a:ea typeface="+mj-ea"/>
              </a:rPr>
              <a:t>  </a:t>
            </a:r>
            <a:r>
              <a:rPr kumimoji="1" lang="ja-JP" altLang="en-US" sz="2800" dirty="0" smtClean="0">
                <a:latin typeface="+mj-ea"/>
                <a:ea typeface="+mj-ea"/>
              </a:rPr>
              <a:t>キャンペーン観測＠コアタイム</a:t>
            </a:r>
            <a:endParaRPr kumimoji="1" lang="ja-JP" altLang="en-US" sz="2800" dirty="0"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911</TotalTime>
  <Words>150</Words>
  <Application>Microsoft Office PowerPoint</Application>
  <PresentationFormat>画面に合わせる (4:3)</PresentationFormat>
  <Paragraphs>56</Paragraphs>
  <Slides>6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7" baseType="lpstr">
      <vt:lpstr>Office テーマ</vt:lpstr>
      <vt:lpstr>大学間連携第１回キャンペーン観測： δ Sct型脈動星IP Virの連続観測</vt:lpstr>
      <vt:lpstr>スライド 2</vt:lpstr>
      <vt:lpstr>スライド 3</vt:lpstr>
      <vt:lpstr>スライド 4</vt:lpstr>
      <vt:lpstr>観測結果の例(OAO/MITSuME)</vt:lpstr>
      <vt:lpstr>スライド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IP Virキャンペーン観測の報告</dc:title>
  <dc:creator>nogami</dc:creator>
  <cp:lastModifiedBy>nogami</cp:lastModifiedBy>
  <cp:revision>10</cp:revision>
  <dcterms:created xsi:type="dcterms:W3CDTF">2011-05-18T20:17:36Z</dcterms:created>
  <dcterms:modified xsi:type="dcterms:W3CDTF">2011-09-05T18:34:45Z</dcterms:modified>
</cp:coreProperties>
</file>