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70" r:id="rId4"/>
    <p:sldId id="272" r:id="rId5"/>
    <p:sldId id="277" r:id="rId6"/>
    <p:sldId id="275" r:id="rId7"/>
    <p:sldId id="274" r:id="rId8"/>
    <p:sldId id="257" r:id="rId9"/>
    <p:sldId id="258" r:id="rId10"/>
    <p:sldId id="260" r:id="rId11"/>
    <p:sldId id="261" r:id="rId12"/>
    <p:sldId id="263" r:id="rId13"/>
    <p:sldId id="262" r:id="rId14"/>
    <p:sldId id="265" r:id="rId15"/>
    <p:sldId id="266" r:id="rId16"/>
    <p:sldId id="280" r:id="rId17"/>
    <p:sldId id="276" r:id="rId18"/>
    <p:sldId id="278" r:id="rId19"/>
    <p:sldId id="283" r:id="rId20"/>
    <p:sldId id="282" r:id="rId21"/>
    <p:sldId id="285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3360" autoAdjust="0"/>
  </p:normalViewPr>
  <p:slideViewPr>
    <p:cSldViewPr snapToGrid="0" snapToObjects="1">
      <p:cViewPr>
        <p:scale>
          <a:sx n="75" d="100"/>
          <a:sy n="75" d="100"/>
        </p:scale>
        <p:origin x="-130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8D17-A487-024A-830B-5E1B834A63EE}" type="datetimeFigureOut">
              <a:rPr lang="ja-JP" altLang="en-US" smtClean="0">
                <a:latin typeface="ＤＦＰ太丸ゴシック体"/>
                <a:ea typeface="ＤＦＰ太丸ゴシック体"/>
              </a:rPr>
              <a:pPr/>
              <a:t>11.9.6</a:t>
            </a:fld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63859-6138-FC40-B29C-2B05E4814D88}" type="slidenum">
              <a:rPr lang="ja-JP" altLang="en-US" smtClean="0">
                <a:latin typeface="ＤＦＰ太丸ゴシック体"/>
                <a:ea typeface="ＤＦＰ太丸ゴシック体"/>
              </a:rPr>
              <a:pPr/>
              <a:t>‹#›</a:t>
            </a:fld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ＤＦＰ太丸ゴシック体"/>
                <a:ea typeface="ＤＦＰ太丸ゴシック体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ＤＦＰ太丸ゴシック体"/>
                <a:ea typeface="ＤＦＰ太丸ゴシック体"/>
              </a:defRPr>
            </a:lvl1pPr>
          </a:lstStyle>
          <a:p>
            <a:fld id="{4A6D8A8A-A173-5045-BFD9-D21B4912ABE8}" type="datetimeFigureOut">
              <a:rPr lang="ja-JP" altLang="en-US" smtClean="0"/>
              <a:pPr/>
              <a:t>11.9.6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ＤＦＰ太丸ゴシック体"/>
                <a:ea typeface="ＤＦＰ太丸ゴシック体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ＤＦＰ太丸ゴシック体"/>
                <a:ea typeface="ＤＦＰ太丸ゴシック体"/>
              </a:defRPr>
            </a:lvl1pPr>
          </a:lstStyle>
          <a:p>
            <a:fld id="{985F62A0-5C9F-0C46-AF2A-26D3CB9C7B6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ＤＦＰ太丸ゴシック体"/>
        <a:ea typeface="ＤＦＰ太丸ゴシック体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ＤＦＰ太丸ゴシック体"/>
        <a:ea typeface="ＤＦＰ太丸ゴシック体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ＤＦＰ太丸ゴシック体"/>
        <a:ea typeface="ＤＦＰ太丸ゴシック体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ＤＦＰ太丸ゴシック体"/>
        <a:ea typeface="ＤＦＰ太丸ゴシック体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ＤＦＰ太丸ゴシック体"/>
        <a:ea typeface="ＤＦＰ太丸ゴシック体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62A0-5C9F-0C46-AF2A-26D3CB9C7B6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自己資金で望遠鏡使用時間を</a:t>
            </a:r>
            <a:r>
              <a:rPr lang="en-US" altLang="ja-JP" dirty="0" smtClean="0"/>
              <a:t>10</a:t>
            </a:r>
            <a:r>
              <a:rPr lang="ja-JP" altLang="en-US" dirty="0" smtClean="0"/>
              <a:t>晩程度（全夜数の約半分）を確保</a:t>
            </a:r>
          </a:p>
          <a:p>
            <a:endParaRPr lang="ja-JP" altLang="en-US" dirty="0" smtClean="0"/>
          </a:p>
          <a:p>
            <a:r>
              <a:rPr lang="en-US" altLang="ja-JP" dirty="0" smtClean="0"/>
              <a:t>speed    3 fields/</a:t>
            </a:r>
            <a:r>
              <a:rPr lang="en-US" altLang="ja-JP" dirty="0" err="1" smtClean="0"/>
              <a:t>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5h = 15 fields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62A0-5C9F-0C46-AF2A-26D3CB9C7B6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乱流状態にある磁気分子雲</a:t>
            </a:r>
            <a:endParaRPr kumimoji="1" lang="en-US" altLang="ja-JP" sz="1200" kern="1200" dirty="0" smtClean="0">
              <a:solidFill>
                <a:schemeClr val="tx1"/>
              </a:solidFill>
              <a:latin typeface="ＤＦＰ太丸ゴシック体"/>
              <a:ea typeface="ＤＦＰ太丸ゴシック体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乱流が相対的に強い場合　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outflow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がビリアル平衡状態を持続</a:t>
            </a:r>
            <a:endParaRPr kumimoji="1" lang="en-US" altLang="ja-JP" sz="1200" kern="1200" dirty="0" smtClean="0">
              <a:solidFill>
                <a:schemeClr val="tx1"/>
              </a:solidFill>
              <a:latin typeface="ＤＦＰ太丸ゴシック体"/>
              <a:ea typeface="ＤＦＰ太丸ゴシック体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latin typeface="ＤＦＰ太丸ゴシック体"/>
              <a:ea typeface="ＤＦＰ太丸ゴシック体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・アウトフローにより、フィラメント状またはシェル状の分子ガス構造</a:t>
            </a:r>
            <a:endParaRPr kumimoji="1" lang="en-US" altLang="ja-JP" sz="1200" kern="1200" dirty="0" smtClean="0">
              <a:solidFill>
                <a:schemeClr val="tx1"/>
              </a:solidFill>
              <a:latin typeface="ＤＦＰ太丸ゴシック体"/>
              <a:ea typeface="ＤＦＰ太丸ゴシック体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・アウトフローは全体的には星形成を抑制する</a:t>
            </a:r>
            <a:endParaRPr kumimoji="1" lang="en-US" altLang="ja-JP" sz="1200" kern="1200" dirty="0" smtClean="0">
              <a:solidFill>
                <a:schemeClr val="tx1"/>
              </a:solidFill>
              <a:latin typeface="ＤＦＰ太丸ゴシック体"/>
              <a:ea typeface="ＤＦＰ太丸ゴシック体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ＤＦＰ太丸ゴシック体"/>
                <a:ea typeface="ＤＦＰ太丸ゴシック体"/>
                <a:cs typeface="+mn-cs"/>
              </a:rPr>
              <a:t>・アウトフローは超音速の乱流場を生成・維持可能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62A0-5C9F-0C46-AF2A-26D3CB9C7B6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ＤＦＰ太丸ゴシック体"/>
                <a:ea typeface="ＤＦＰ太丸ゴシック体"/>
              </a:defRPr>
            </a:lvl1pPr>
          </a:lstStyle>
          <a:p>
            <a:r>
              <a:rPr lang="en-US" altLang="ja-JP" dirty="0" smtClean="0"/>
              <a:t>11.9.7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ＤＦＰ太丸ゴシック体"/>
                <a:ea typeface="ＤＦＰ太丸ゴシック体"/>
              </a:defRPr>
            </a:lvl1pPr>
          </a:lstStyle>
          <a:p>
            <a:fld id="{217E9C98-A27A-9046-AC45-0759394204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ＤＦＰ太丸ゴシック体"/>
          <a:ea typeface="ＤＦＰ太丸ゴシック体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ＤＦＰ太丸ゴシック体"/>
          <a:ea typeface="ＤＦＰ太丸ゴシック体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ＤＦＰ太丸ゴシック体"/>
          <a:ea typeface="ＤＦＰ太丸ゴシック体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ＤＦＰ太丸ゴシック体"/>
          <a:ea typeface="ＤＦＰ太丸ゴシック体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ＤＦＰ太丸ゴシック体"/>
          <a:ea typeface="ＤＦＰ太丸ゴシック体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ＤＦＰ太丸ゴシック体"/>
          <a:ea typeface="ＤＦＰ太丸ゴシック体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0569" y="1358900"/>
            <a:ext cx="7541475" cy="2584451"/>
          </a:xfrm>
          <a:solidFill>
            <a:srgbClr val="CCFFCC">
              <a:alpha val="49000"/>
            </a:srgb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星形成領域の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広域輝線星サーベイ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(2008-2009)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4787900"/>
            <a:ext cx="8204200" cy="17526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仲野　誠（大分大学）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</a:rPr>
              <a:t>杉谷光司（名市大）、渡辺誠（北大）、福田尚也（岡山理大）、石原大助（名大）、上野宗孝</a:t>
            </a:r>
            <a:r>
              <a:rPr lang="en-US" altLang="ja-JP" sz="2200" dirty="0" smtClean="0">
                <a:solidFill>
                  <a:schemeClr val="tx1"/>
                </a:solidFill>
              </a:rPr>
              <a:t>(JAXA)</a:t>
            </a:r>
            <a:endParaRPr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f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2680619" y="441129"/>
            <a:ext cx="12831774" cy="705698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AKARI/</a:t>
            </a:r>
            <a:r>
              <a:rPr lang="ja-JP" altLang="en-US" dirty="0" smtClean="0"/>
              <a:t>輝線星</a:t>
            </a:r>
            <a:r>
              <a:rPr lang="en-US" altLang="ja-JP" dirty="0" smtClean="0"/>
              <a:t>/O-</a:t>
            </a:r>
            <a:r>
              <a:rPr lang="en-US" altLang="ja-JP" dirty="0" err="1" smtClean="0"/>
              <a:t>Fstar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9634" y="3911600"/>
            <a:ext cx="22621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背景：</a:t>
            </a:r>
            <a:r>
              <a:rPr lang="en-US" altLang="ja-JP" dirty="0" smtClean="0"/>
              <a:t>AKARI</a:t>
            </a:r>
          </a:p>
          <a:p>
            <a:r>
              <a:rPr kumimoji="1" lang="en-US" altLang="ja-JP" dirty="0" smtClean="0"/>
              <a:t>[9,18μm]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コントア：輝線星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水色丸：</a:t>
            </a:r>
            <a:r>
              <a:rPr kumimoji="1" lang="en-US" altLang="ja-JP" dirty="0" smtClean="0"/>
              <a:t>O-F members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9634" y="1278051"/>
            <a:ext cx="230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ＤＦＰ太丸ゴシック体"/>
                <a:ea typeface="ＤＦＰ太丸ゴシック体"/>
              </a:rPr>
              <a:t>27</a:t>
            </a:r>
            <a:r>
              <a:rPr kumimoji="1" lang="ja-JP" altLang="en-US" sz="2000" dirty="0" smtClean="0">
                <a:latin typeface="ＤＦＰ太丸ゴシック体"/>
                <a:ea typeface="ＤＦＰ太丸ゴシック体"/>
              </a:rPr>
              <a:t>天体</a:t>
            </a:r>
            <a:r>
              <a:rPr lang="ja-JP" altLang="en-US" sz="2000" dirty="0" smtClean="0">
                <a:latin typeface="ＤＦＰ太丸ゴシック体"/>
                <a:ea typeface="ＤＦＰ太丸ゴシック体"/>
              </a:rPr>
              <a:t>を</a:t>
            </a:r>
            <a:r>
              <a:rPr kumimoji="1" lang="en-US" altLang="ja-JP" sz="2000" dirty="0" smtClean="0">
                <a:latin typeface="ＤＦＰ太丸ゴシック体"/>
                <a:ea typeface="ＤＦＰ太丸ゴシック体"/>
              </a:rPr>
              <a:t>AKARI PSC</a:t>
            </a:r>
            <a:r>
              <a:rPr kumimoji="1" lang="ja-JP" altLang="en-US" sz="2000" dirty="0" smtClean="0">
                <a:latin typeface="ＤＦＰ太丸ゴシック体"/>
                <a:ea typeface="ＤＦＰ太丸ゴシック体"/>
              </a:rPr>
              <a:t>で同定</a:t>
            </a:r>
            <a:endParaRPr kumimoji="1" lang="en-US" altLang="ja-JP" sz="2000" dirty="0" smtClean="0">
              <a:latin typeface="ＤＦＰ太丸ゴシック体"/>
              <a:ea typeface="ＤＦＰ太丸ゴシック体"/>
            </a:endParaRPr>
          </a:p>
          <a:p>
            <a:r>
              <a:rPr lang="en-US" altLang="ja-JP" sz="2000" dirty="0" smtClean="0">
                <a:latin typeface="ＤＦＰ太丸ゴシック体"/>
                <a:ea typeface="ＤＦＰ太丸ゴシック体"/>
              </a:rPr>
              <a:t>(3/4</a:t>
            </a:r>
            <a:r>
              <a:rPr lang="ja-JP" altLang="en-US" sz="2000" dirty="0" smtClean="0">
                <a:latin typeface="ＤＦＰ太丸ゴシック体"/>
                <a:ea typeface="ＤＦＰ太丸ゴシック体"/>
              </a:rPr>
              <a:t>は</a:t>
            </a:r>
            <a:r>
              <a:rPr lang="en-US" altLang="ja-JP" sz="2000" dirty="0" smtClean="0">
                <a:latin typeface="ＤＦＰ太丸ゴシック体"/>
                <a:ea typeface="ＤＦＰ太丸ゴシック体"/>
              </a:rPr>
              <a:t>TTS)</a:t>
            </a:r>
            <a:endParaRPr kumimoji="1" lang="ja-JP" altLang="en-US" sz="2000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2MASS  NIR CCD</a:t>
            </a:r>
            <a:endParaRPr lang="ja-JP" altLang="en-US" dirty="0"/>
          </a:p>
        </p:txBody>
      </p:sp>
      <p:pic>
        <p:nvPicPr>
          <p:cNvPr id="6" name="コンテンツ プレースホルダ 5" descr="f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656" r="-37656"/>
          <a:stretch>
            <a:fillRect/>
          </a:stretch>
        </p:blipFill>
        <p:spPr>
          <a:xfrm>
            <a:off x="-1859005" y="1193800"/>
            <a:ext cx="10017210" cy="550908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7233" y="1455279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ＤＦＰ太丸ゴシック体"/>
                <a:ea typeface="ＤＦＰ太丸ゴシック体"/>
              </a:rPr>
              <a:t>617 stars</a:t>
            </a:r>
            <a:endParaRPr kumimoji="1" lang="ja-JP" altLang="en-US" sz="36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0401" y="2101610"/>
            <a:ext cx="421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500" dirty="0" smtClean="0">
                <a:latin typeface="ＤＦＰ太丸ゴシック体"/>
                <a:ea typeface="ＤＦＰ太丸ゴシック体"/>
              </a:rPr>
              <a:t>統計的に前景背景の</a:t>
            </a:r>
            <a:r>
              <a:rPr lang="en-US" altLang="ja-JP" sz="3500" dirty="0" err="1" smtClean="0">
                <a:latin typeface="ＤＦＰ太丸ゴシック体"/>
                <a:ea typeface="ＤＦＰ太丸ゴシック体"/>
              </a:rPr>
              <a:t>dMe</a:t>
            </a:r>
            <a:r>
              <a:rPr lang="ja-JP" altLang="en-US" sz="3500" dirty="0" smtClean="0">
                <a:latin typeface="ＤＦＰ太丸ゴシック体"/>
                <a:ea typeface="ＤＦＰ太丸ゴシック体"/>
              </a:rPr>
              <a:t>星は約</a:t>
            </a:r>
            <a:r>
              <a:rPr lang="en-US" altLang="ja-JP" sz="3500" dirty="0" smtClean="0">
                <a:latin typeface="ＤＦＰ太丸ゴシック体"/>
                <a:ea typeface="ＤＦＰ太丸ゴシック体"/>
              </a:rPr>
              <a:t>200</a:t>
            </a:r>
            <a:r>
              <a:rPr lang="ja-JP" altLang="en-US" sz="3500" dirty="0" smtClean="0">
                <a:latin typeface="ＤＦＰ太丸ゴシック体"/>
                <a:ea typeface="ＤＦＰ太丸ゴシック体"/>
              </a:rPr>
              <a:t>個</a:t>
            </a:r>
            <a:endParaRPr kumimoji="1" lang="ja-JP" altLang="en-US" sz="35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0187" y="3774583"/>
            <a:ext cx="4106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500" dirty="0" smtClean="0">
                <a:latin typeface="ＤＦＰ太丸ゴシック体"/>
                <a:ea typeface="ＤＦＰ太丸ゴシック体"/>
              </a:rPr>
              <a:t>Av </a:t>
            </a:r>
            <a:r>
              <a:rPr lang="ja-JP" altLang="en-US" sz="3500" dirty="0" smtClean="0">
                <a:latin typeface="ＤＦＰ太丸ゴシック体"/>
                <a:ea typeface="ＤＦＰ太丸ゴシック体"/>
              </a:rPr>
              <a:t>で</a:t>
            </a:r>
            <a:r>
              <a:rPr lang="en-US" altLang="ja-JP" sz="3500" dirty="0" smtClean="0">
                <a:latin typeface="ＤＦＰ太丸ゴシック体"/>
                <a:ea typeface="ＤＦＰ太丸ゴシック体"/>
              </a:rPr>
              <a:t>member</a:t>
            </a:r>
            <a:r>
              <a:rPr lang="ja-JP" altLang="en-US" sz="3500" dirty="0" smtClean="0">
                <a:latin typeface="ＤＦＰ太丸ゴシック体"/>
                <a:ea typeface="ＤＦＰ太丸ゴシック体"/>
              </a:rPr>
              <a:t>決定</a:t>
            </a:r>
            <a:endParaRPr kumimoji="1" lang="ja-JP" altLang="en-US" sz="3500" dirty="0">
              <a:latin typeface="ＤＦＰ太丸ゴシック体"/>
              <a:ea typeface="ＤＦＰ太丸ゴシック体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010688" y="3482404"/>
            <a:ext cx="1455103" cy="923121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f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641" r="-13641"/>
          <a:stretch>
            <a:fillRect/>
          </a:stretch>
        </p:blipFill>
        <p:spPr>
          <a:xfrm>
            <a:off x="-646833" y="274638"/>
            <a:ext cx="6127807" cy="3370058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8" name="図 7" descr="f9_Si8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66" y="1145788"/>
            <a:ext cx="5152667" cy="52105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91683" y="4733437"/>
            <a:ext cx="6480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ＤＦＰ太丸ゴシック体"/>
                <a:ea typeface="ＤＦＰ太丸ゴシック体"/>
              </a:rPr>
              <a:t>Av</a:t>
            </a:r>
            <a:r>
              <a:rPr kumimoji="1" lang="ja-JP" altLang="en-US" sz="3200" dirty="0" smtClean="0">
                <a:latin typeface="ＤＦＰ太丸ゴシック体"/>
                <a:ea typeface="ＤＦＰ太丸ゴシック体"/>
              </a:rPr>
              <a:t>で</a:t>
            </a:r>
            <a:r>
              <a:rPr lang="ja-JP" altLang="en-US" sz="3200" dirty="0" smtClean="0">
                <a:latin typeface="ＤＦＰ太丸ゴシック体"/>
                <a:ea typeface="ＤＦＰ太丸ゴシック体"/>
              </a:rPr>
              <a:t>決定した</a:t>
            </a:r>
            <a:r>
              <a:rPr lang="en-US" altLang="ja-JP" sz="3200" dirty="0" smtClean="0">
                <a:latin typeface="ＤＦＰ太丸ゴシック体"/>
                <a:ea typeface="ＤＦＰ太丸ゴシック体"/>
              </a:rPr>
              <a:t>member  </a:t>
            </a:r>
            <a:r>
              <a:rPr lang="ja-JP" altLang="en-US" sz="3200" dirty="0" smtClean="0">
                <a:latin typeface="ＤＦＰ太丸ゴシック体"/>
                <a:ea typeface="ＤＦＰ太丸ゴシック体"/>
              </a:rPr>
              <a:t>約</a:t>
            </a:r>
            <a:r>
              <a:rPr lang="en-US" altLang="ja-JP" sz="3200" dirty="0" smtClean="0">
                <a:latin typeface="ＤＦＰ太丸ゴシック体"/>
                <a:ea typeface="ＤＦＰ太丸ゴシック体"/>
              </a:rPr>
              <a:t>200</a:t>
            </a:r>
            <a:r>
              <a:rPr lang="ja-JP" altLang="en-US" sz="3200" dirty="0" smtClean="0">
                <a:latin typeface="ＤＦＰ太丸ゴシック体"/>
                <a:ea typeface="ＤＦＰ太丸ゴシック体"/>
              </a:rPr>
              <a:t>個</a:t>
            </a:r>
            <a:endParaRPr kumimoji="1" lang="ja-JP" altLang="en-US" sz="32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1683" y="29591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ＤＦＰ太丸ゴシック体"/>
                <a:ea typeface="ＤＦＰ太丸ゴシック体"/>
              </a:rPr>
              <a:t>Palla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 &amp; </a:t>
            </a:r>
            <a:r>
              <a:rPr lang="en-US" altLang="ja-JP" dirty="0" err="1" smtClean="0">
                <a:latin typeface="ＤＦＰ太丸ゴシック体"/>
                <a:ea typeface="ＤＦＰ太丸ゴシック体"/>
              </a:rPr>
              <a:t>Stahler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 model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55165" y="5473700"/>
            <a:ext cx="157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Siess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 model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8330" y="2788"/>
            <a:ext cx="5258469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CMD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PMS tracks</a:t>
            </a:r>
            <a:endParaRPr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10" name="コンテンツ プレースホルダ 9" descr="f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498" r="-43498"/>
          <a:stretch>
            <a:fillRect/>
          </a:stretch>
        </p:blipFill>
        <p:spPr>
          <a:xfrm>
            <a:off x="-2541517" y="0"/>
            <a:ext cx="13832423" cy="760730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590800" y="228396"/>
            <a:ext cx="403235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100" dirty="0" smtClean="0">
                <a:latin typeface="ＤＦＰ太丸ゴシック体"/>
                <a:ea typeface="ＤＦＰ太丸ゴシック体"/>
              </a:rPr>
              <a:t>Member </a:t>
            </a:r>
            <a:r>
              <a:rPr kumimoji="1" lang="ja-JP" altLang="en-US" sz="4100" dirty="0" smtClean="0">
                <a:latin typeface="ＤＦＰ太丸ゴシック体"/>
                <a:ea typeface="ＤＦＰ太丸ゴシック体"/>
              </a:rPr>
              <a:t>の分布</a:t>
            </a:r>
            <a:endParaRPr kumimoji="1" lang="ja-JP" altLang="en-US" sz="41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457700" y="3501736"/>
            <a:ext cx="219364" cy="219364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8226" y="3880366"/>
            <a:ext cx="56938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East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37613" y="3886200"/>
            <a:ext cx="661434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West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領域ごとの特徴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8" name="コンテンツ プレースホルダ 7" descr="f10_Si87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33" r="-18133"/>
          <a:stretch>
            <a:fillRect/>
          </a:stretch>
        </p:blipFill>
        <p:spPr>
          <a:xfrm>
            <a:off x="-256583" y="1143000"/>
            <a:ext cx="9793942" cy="5386291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067853" y="99540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 smtClean="0">
                <a:latin typeface="ＤＦＰ太丸ゴシック体"/>
                <a:ea typeface="ＤＦＰ太丸ゴシック体"/>
              </a:rPr>
              <a:t>年齢</a:t>
            </a:r>
            <a:endParaRPr kumimoji="1" lang="ja-JP" altLang="en-US" sz="30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73800" y="99540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 smtClean="0">
                <a:latin typeface="ＤＦＰ太丸ゴシック体"/>
                <a:ea typeface="ＤＦＰ太丸ゴシック体"/>
              </a:rPr>
              <a:t>質量</a:t>
            </a:r>
            <a:endParaRPr kumimoji="1" lang="ja-JP" altLang="en-US" sz="3000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Spatial Distribution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1900" y="56388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ＤＦＰ太丸ゴシック体"/>
                <a:ea typeface="ＤＦＰ太丸ゴシック体"/>
              </a:rPr>
              <a:t>＜１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Myr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78300" y="560653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1-3 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Myr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7200" y="5606534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&gt; 3 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Myr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11" name="コンテンツ プレースホルダ 10" descr="スクリーンショット（2011-09-04 15.18.40）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7753" b="-27753"/>
          <a:stretch>
            <a:fillRect/>
          </a:stretch>
        </p:blipFill>
        <p:spPr>
          <a:xfrm>
            <a:off x="125246" y="1404938"/>
            <a:ext cx="9018754" cy="4959967"/>
          </a:xfrm>
        </p:spPr>
      </p:pic>
      <p:grpSp>
        <p:nvGrpSpPr>
          <p:cNvPr id="16" name="図形グループ 15"/>
          <p:cNvGrpSpPr/>
          <p:nvPr/>
        </p:nvGrpSpPr>
        <p:grpSpPr>
          <a:xfrm>
            <a:off x="444500" y="2343944"/>
            <a:ext cx="2857500" cy="2857500"/>
            <a:chOff x="444500" y="2343944"/>
            <a:chExt cx="2857500" cy="2857500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444500" y="37338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16200000">
              <a:off x="317500" y="37719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16"/>
          <p:cNvGrpSpPr/>
          <p:nvPr/>
        </p:nvGrpSpPr>
        <p:grpSpPr>
          <a:xfrm>
            <a:off x="3302000" y="2343944"/>
            <a:ext cx="2857500" cy="2857500"/>
            <a:chOff x="444500" y="2343944"/>
            <a:chExt cx="2857500" cy="2857500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444500" y="37338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6200000">
              <a:off x="317500" y="37719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図形グループ 19"/>
          <p:cNvGrpSpPr/>
          <p:nvPr/>
        </p:nvGrpSpPr>
        <p:grpSpPr>
          <a:xfrm>
            <a:off x="6159500" y="2343944"/>
            <a:ext cx="2857500" cy="2857500"/>
            <a:chOff x="444500" y="2343944"/>
            <a:chExt cx="2857500" cy="2857500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444500" y="37338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6200000">
              <a:off x="317500" y="3771900"/>
              <a:ext cx="2857500" cy="1588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Outflow-regulated Cluster Formation</a:t>
            </a:r>
            <a:endParaRPr lang="ja-JP" altLang="en-US" dirty="0"/>
          </a:p>
        </p:txBody>
      </p:sp>
      <p:pic>
        <p:nvPicPr>
          <p:cNvPr id="6" name="コンテンツ プレースホルダ 5" descr="スクリーンショット（2011-09-01 18.48.39）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3903" r="-53903"/>
          <a:stretch>
            <a:fillRect/>
          </a:stretch>
        </p:blipFill>
        <p:spPr>
          <a:xfrm>
            <a:off x="1628478" y="1417638"/>
            <a:ext cx="9560306" cy="525780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245" y="5583198"/>
            <a:ext cx="279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Nakamura &amp; Li  2007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1700" y="1599291"/>
            <a:ext cx="18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3D 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Simulation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0178" y="5663168"/>
            <a:ext cx="3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1.5 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tg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 : gr. collapse time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69920" y="1599291"/>
            <a:ext cx="4184808" cy="3799241"/>
            <a:chOff x="4902151" y="1599291"/>
            <a:chExt cx="4184808" cy="3799241"/>
          </a:xfrm>
        </p:grpSpPr>
        <p:pic>
          <p:nvPicPr>
            <p:cNvPr id="7" name="図 6" descr="スクリーンショット（2011-09-01 19.09.47）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151" y="1599291"/>
              <a:ext cx="4184808" cy="379924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320476" y="1761266"/>
              <a:ext cx="3621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ＤＦＰ太丸ゴシック体"/>
                  <a:ea typeface="ＤＦＰ太丸ゴシック体"/>
                </a:rPr>
                <a:t>evolution of gr. energy/mass</a:t>
              </a:r>
              <a:endParaRPr kumimoji="1" lang="ja-JP" altLang="en-US" dirty="0">
                <a:latin typeface="ＤＦＰ太丸ゴシック体"/>
                <a:ea typeface="ＤＦＰ太丸ゴシック体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88677" y="3683000"/>
              <a:ext cx="266870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星形成は</a:t>
              </a:r>
              <a:r>
                <a:rPr kumimoji="1" lang="en-US" altLang="ja-JP" dirty="0" smtClean="0"/>
                <a:t>slow</a:t>
              </a:r>
              <a:r>
                <a:rPr kumimoji="1" lang="ja-JP" altLang="en-US" dirty="0" smtClean="0"/>
                <a:t>で非効率的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803405" y="4595562"/>
            <a:ext cx="388339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初期に誕生した星と後期に誕生した星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- IC1396 -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700" y="1600200"/>
            <a:ext cx="887730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O6 star </a:t>
            </a:r>
            <a:r>
              <a:rPr lang="ja-JP" altLang="en-US" dirty="0" smtClean="0"/>
              <a:t>の周囲に多くの</a:t>
            </a:r>
            <a:r>
              <a:rPr lang="en-US" altLang="ja-JP" dirty="0" smtClean="0"/>
              <a:t>TTS (a few </a:t>
            </a:r>
            <a:r>
              <a:rPr lang="en-US" altLang="ja-JP" dirty="0" err="1" smtClean="0"/>
              <a:t>Myr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Bright-rim</a:t>
            </a:r>
            <a:r>
              <a:rPr lang="ja-JP" altLang="en-US" dirty="0" smtClean="0"/>
              <a:t>周辺に多くの</a:t>
            </a:r>
            <a:r>
              <a:rPr lang="en-US" altLang="ja-JP" dirty="0" smtClean="0"/>
              <a:t>younger TTS</a:t>
            </a:r>
          </a:p>
          <a:p>
            <a:r>
              <a:rPr lang="en-US" altLang="ja-JP" dirty="0" smtClean="0"/>
              <a:t>Trigger</a:t>
            </a:r>
            <a:r>
              <a:rPr lang="ja-JP" altLang="en-US" dirty="0" smtClean="0"/>
              <a:t>による低質量星形成</a:t>
            </a:r>
            <a:r>
              <a:rPr lang="en-US" altLang="ja-JP" dirty="0" smtClean="0"/>
              <a:t> 80Mo</a:t>
            </a:r>
          </a:p>
          <a:p>
            <a:r>
              <a:rPr lang="en-US" altLang="ja-JP" dirty="0" smtClean="0"/>
              <a:t>10Myr</a:t>
            </a:r>
            <a:r>
              <a:rPr lang="ja-JP" altLang="en-US" dirty="0" smtClean="0"/>
              <a:t>以上にわたる継続的星形成</a:t>
            </a:r>
            <a:endParaRPr lang="en-US" altLang="ja-JP" dirty="0" smtClean="0"/>
          </a:p>
          <a:p>
            <a:r>
              <a:rPr lang="en-US" altLang="ja-JP" dirty="0" smtClean="0"/>
              <a:t>O6 star</a:t>
            </a:r>
            <a:r>
              <a:rPr lang="ja-JP" altLang="en-US" dirty="0" smtClean="0"/>
              <a:t>の年齢は</a:t>
            </a:r>
            <a:r>
              <a:rPr lang="en-US" altLang="ja-JP" dirty="0" smtClean="0"/>
              <a:t> &lt; 3Myr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集団的星形成の理論的なシナリオ</a:t>
            </a:r>
            <a:endParaRPr lang="en-US" altLang="ja-JP" dirty="0" smtClean="0"/>
          </a:p>
          <a:p>
            <a:r>
              <a:rPr lang="ja-JP" altLang="en-US" dirty="0" smtClean="0"/>
              <a:t>今後は中分散分光によるフォローが必要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3-2. </a:t>
            </a:r>
            <a:r>
              <a:rPr lang="en-US" altLang="ja-JP" dirty="0" err="1" smtClean="0"/>
              <a:t>Cep</a:t>
            </a:r>
            <a:r>
              <a:rPr lang="en-US" altLang="ja-JP" dirty="0" smtClean="0"/>
              <a:t> OB3</a:t>
            </a:r>
            <a:r>
              <a:rPr lang="ja-JP" altLang="en-US" dirty="0" smtClean="0"/>
              <a:t>領域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8" name="コンテンツ プレースホルダ 7" descr="スクリーンショット（2011-09-01 11.14.45）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228" r="-36228"/>
          <a:stretch>
            <a:fillRect/>
          </a:stretch>
        </p:blipFill>
        <p:spPr>
          <a:xfrm>
            <a:off x="-2173950" y="910766"/>
            <a:ext cx="10596299" cy="5827556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6396772" y="4498134"/>
            <a:ext cx="2617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ＤＦＰ太丸ゴシック体"/>
                <a:ea typeface="ＤＦＰ太丸ゴシック体"/>
              </a:rPr>
              <a:t>□ 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メンバー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OB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型星</a:t>
            </a:r>
            <a:endParaRPr lang="en-US" altLang="ja-JP" dirty="0" smtClean="0">
              <a:latin typeface="ＤＦＰ太丸ゴシック体"/>
              <a:ea typeface="ＤＦＰ太丸ゴシック体"/>
            </a:endParaRPr>
          </a:p>
          <a:p>
            <a:r>
              <a:rPr lang="ja-JP" altLang="ja-JP" dirty="0" smtClean="0">
                <a:latin typeface="ＤＦＰ太丸ゴシック体"/>
                <a:ea typeface="ＤＦＰ太丸ゴシック体"/>
              </a:rPr>
              <a:t>　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(</a:t>
            </a:r>
            <a:r>
              <a:rPr lang="en-US" altLang="ja-JP" dirty="0" err="1" smtClean="0">
                <a:latin typeface="ＤＦＰ太丸ゴシック体"/>
                <a:ea typeface="ＤＦＰ太丸ゴシック体"/>
              </a:rPr>
              <a:t>Jordi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 et al. 1996)</a:t>
            </a:r>
          </a:p>
          <a:p>
            <a:r>
              <a:rPr kumimoji="1" lang="ja-JP" altLang="en-US" dirty="0" smtClean="0">
                <a:latin typeface="ＤＦＰ太丸ゴシック体"/>
                <a:ea typeface="ＤＦＰ太丸ゴシック体"/>
              </a:rPr>
              <a:t>＋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 IPHAS survey</a:t>
            </a:r>
          </a:p>
          <a:p>
            <a:r>
              <a:rPr lang="en-US" altLang="ja-JP" dirty="0" smtClean="0">
                <a:latin typeface="ＤＦＰ太丸ゴシック体"/>
                <a:ea typeface="ＤＦＰ太丸ゴシック体"/>
              </a:rPr>
              <a:t>   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(Drew et al. 2005)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1036" y="1385455"/>
            <a:ext cx="163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ＤＦＰ太丸ゴシック体"/>
                <a:ea typeface="ＤＦＰ太丸ゴシック体"/>
              </a:rPr>
              <a:t>4-6 </a:t>
            </a:r>
            <a:r>
              <a:rPr lang="en-US" altLang="ja-JP" sz="2800" dirty="0" err="1" smtClean="0">
                <a:latin typeface="ＤＦＰ太丸ゴシック体"/>
                <a:ea typeface="ＤＦＰ太丸ゴシック体"/>
              </a:rPr>
              <a:t>Myr</a:t>
            </a:r>
            <a:endParaRPr kumimoji="1" lang="en-US" altLang="ja-JP" sz="2800" dirty="0" smtClean="0">
              <a:latin typeface="ＤＦＰ太丸ゴシック体"/>
              <a:ea typeface="ＤＦＰ太丸ゴシック体"/>
            </a:endParaRPr>
          </a:p>
          <a:p>
            <a:r>
              <a:rPr kumimoji="1" lang="en-US" altLang="ja-JP" sz="2800" dirty="0" smtClean="0">
                <a:latin typeface="ＤＦＰ太丸ゴシック体"/>
                <a:ea typeface="ＤＦＰ太丸ゴシック体"/>
              </a:rPr>
              <a:t>750 pc</a:t>
            </a:r>
            <a:endParaRPr kumimoji="1" lang="ja-JP" altLang="en-US" sz="28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1036" y="2624667"/>
            <a:ext cx="1888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ＤＦＰ太丸ゴシック体"/>
                <a:ea typeface="ＤＦＰ太丸ゴシック体"/>
              </a:rPr>
              <a:t>HII region</a:t>
            </a:r>
          </a:p>
          <a:p>
            <a:r>
              <a:rPr lang="en-US" altLang="ja-JP" sz="2800" dirty="0" smtClean="0">
                <a:latin typeface="ＤＦＰ太丸ゴシック体"/>
                <a:ea typeface="ＤＦＰ太丸ゴシック体"/>
              </a:rPr>
              <a:t>S155</a:t>
            </a:r>
            <a:endParaRPr kumimoji="1" lang="en-US" altLang="ja-JP" sz="2800" dirty="0" smtClean="0">
              <a:latin typeface="ＤＦＰ太丸ゴシック体"/>
              <a:ea typeface="ＤＦＰ太丸ゴシック体"/>
            </a:endParaRPr>
          </a:p>
          <a:p>
            <a:r>
              <a:rPr kumimoji="1" lang="en-US" altLang="ja-JP" sz="2800" dirty="0" smtClean="0">
                <a:latin typeface="ＤＦＰ太丸ゴシック体"/>
                <a:ea typeface="ＤＦＰ太丸ゴシック体"/>
              </a:rPr>
              <a:t>O7 star</a:t>
            </a:r>
            <a:endParaRPr kumimoji="1" lang="ja-JP" altLang="en-US" sz="2800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スクリーンショット（2011-09-03 23.00.08）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434" r="-21434"/>
          <a:stretch>
            <a:fillRect/>
          </a:stretch>
        </p:blipFill>
        <p:spPr>
          <a:xfrm>
            <a:off x="-1003300" y="228600"/>
            <a:ext cx="11142144" cy="612775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149600" y="2206336"/>
            <a:ext cx="219364" cy="219364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pic>
        <p:nvPicPr>
          <p:cNvPr id="10" name="図 9" descr="スクリーンショット（2011-09-04 15.10.0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62" y="2206336"/>
            <a:ext cx="3558637" cy="4150014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343400" cy="966386"/>
          </a:xfrm>
        </p:spPr>
        <p:txBody>
          <a:bodyPr/>
          <a:lstStyle/>
          <a:p>
            <a:r>
              <a:rPr lang="en-US" altLang="ja-JP" dirty="0" err="1" smtClean="0"/>
              <a:t>Cep</a:t>
            </a:r>
            <a:r>
              <a:rPr lang="en-US" altLang="ja-JP" dirty="0" smtClean="0"/>
              <a:t> B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17600"/>
            <a:ext cx="7962900" cy="4660900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比較的近傍</a:t>
            </a:r>
            <a:r>
              <a:rPr lang="en-US" altLang="ja-JP" dirty="0" smtClean="0"/>
              <a:t>(1kpc</a:t>
            </a:r>
            <a:r>
              <a:rPr lang="ja-JP" altLang="en-US" dirty="0" smtClean="0"/>
              <a:t>以内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にある星団形成領域を</a:t>
            </a:r>
            <a:r>
              <a:rPr lang="en-US" altLang="ja-JP" dirty="0" smtClean="0"/>
              <a:t>UH88+WFGS2</a:t>
            </a:r>
            <a:r>
              <a:rPr lang="ja-JP" altLang="en-US" dirty="0" smtClean="0"/>
              <a:t>で</a:t>
            </a:r>
            <a:r>
              <a:rPr lang="ja-JP" altLang="en-US" dirty="0" smtClean="0"/>
              <a:t>観測</a:t>
            </a:r>
            <a:r>
              <a:rPr lang="en-US" altLang="ja-JP" dirty="0" smtClean="0"/>
              <a:t>(</a:t>
            </a:r>
            <a:r>
              <a:rPr lang="ja-JP" altLang="en-US" dirty="0" smtClean="0"/>
              <a:t>自己資金で約</a:t>
            </a:r>
            <a:r>
              <a:rPr lang="en-US" altLang="ja-JP" dirty="0" smtClean="0"/>
              <a:t>50%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</a:t>
            </a:r>
            <a:r>
              <a:rPr lang="ja-JP" altLang="en-US" dirty="0" smtClean="0"/>
              <a:t>行った</a:t>
            </a:r>
            <a:endParaRPr lang="en-US" altLang="ja-JP" dirty="0" smtClean="0"/>
          </a:p>
          <a:p>
            <a:r>
              <a:rPr lang="ja-JP" altLang="en-US" dirty="0" smtClean="0"/>
              <a:t>狭い領域の試行観測</a:t>
            </a:r>
            <a:r>
              <a:rPr lang="en-US" altLang="ja-JP" dirty="0" smtClean="0"/>
              <a:t>(W5E)</a:t>
            </a:r>
            <a:r>
              <a:rPr lang="ja-JP" altLang="en-US" dirty="0" smtClean="0"/>
              <a:t>を元に広い領域</a:t>
            </a:r>
            <a:r>
              <a:rPr lang="en-US" altLang="ja-JP" dirty="0" smtClean="0"/>
              <a:t>(IC1396,CepOB3)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サーベイを実施した</a:t>
            </a:r>
            <a:endParaRPr lang="en-US" altLang="ja-JP" dirty="0" smtClean="0"/>
          </a:p>
          <a:p>
            <a:r>
              <a:rPr lang="ja-JP" altLang="en-US" dirty="0" smtClean="0"/>
              <a:t>合計で</a:t>
            </a:r>
            <a:r>
              <a:rPr lang="en-US" altLang="ja-JP" dirty="0" smtClean="0"/>
              <a:t>1300</a:t>
            </a:r>
            <a:r>
              <a:rPr lang="ja-JP" altLang="en-US" dirty="0" smtClean="0"/>
              <a:t>を超える輝線星の検出と</a:t>
            </a:r>
            <a:r>
              <a:rPr lang="en-US" altLang="ja-JP" dirty="0" smtClean="0"/>
              <a:t>TTS</a:t>
            </a:r>
            <a:r>
              <a:rPr lang="ja-JP" altLang="en-US" dirty="0" smtClean="0"/>
              <a:t>候補の選出、年齢、質量を評価</a:t>
            </a:r>
            <a:endParaRPr lang="en-US" altLang="ja-JP" dirty="0" smtClean="0"/>
          </a:p>
          <a:p>
            <a:r>
              <a:rPr lang="en-US" altLang="ja-JP" dirty="0" smtClean="0"/>
              <a:t>IC1396</a:t>
            </a:r>
            <a:r>
              <a:rPr lang="ja-JP" altLang="en-US" dirty="0" smtClean="0"/>
              <a:t>においては</a:t>
            </a:r>
            <a:r>
              <a:rPr lang="en-US" altLang="ja-JP" dirty="0" smtClean="0"/>
              <a:t>10Myr</a:t>
            </a:r>
            <a:r>
              <a:rPr lang="ja-JP" altLang="en-US" dirty="0" smtClean="0"/>
              <a:t>程度の継続的星形成の終盤において低質量星を伴う</a:t>
            </a:r>
            <a:r>
              <a:rPr lang="en-US" altLang="ja-JP" dirty="0" smtClean="0"/>
              <a:t>OB</a:t>
            </a:r>
            <a:r>
              <a:rPr lang="ja-JP" altLang="en-US" dirty="0" smtClean="0"/>
              <a:t>型星が形成、それによるトリガーでさらに低質量星が形成されたことが示唆された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４つのクラスター</a:t>
            </a:r>
            <a:endParaRPr lang="ja-JP" altLang="en-US" dirty="0"/>
          </a:p>
        </p:txBody>
      </p:sp>
      <p:pic>
        <p:nvPicPr>
          <p:cNvPr id="6" name="コンテンツ プレースホルダ 5" descr="スクリーンショット（2011-09-03 22.50.19）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414" r="-38414"/>
          <a:stretch>
            <a:fillRect/>
          </a:stretch>
        </p:blipFill>
        <p:spPr>
          <a:xfrm>
            <a:off x="-2000250" y="1084975"/>
            <a:ext cx="10248900" cy="563650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6273" y="36953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ＤＦＰ太丸ゴシック体"/>
                <a:ea typeface="ＤＦＰ太丸ゴシック体"/>
              </a:rPr>
              <a:t>CepF</a:t>
            </a:r>
            <a:endParaRPr kumimoji="1" lang="ja-JP" altLang="en-US" dirty="0">
              <a:solidFill>
                <a:schemeClr val="bg1"/>
              </a:solidFill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4821" y="3084750"/>
            <a:ext cx="8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ＤＦＰ太丸ゴシック体"/>
                <a:ea typeface="ＤＦＰ太丸ゴシック体"/>
              </a:rPr>
              <a:t>CepB</a:t>
            </a:r>
            <a:endParaRPr kumimoji="1" lang="ja-JP" altLang="en-US" dirty="0">
              <a:solidFill>
                <a:schemeClr val="bg1"/>
              </a:solidFill>
              <a:latin typeface="ＤＦＰ太丸ゴシック体"/>
              <a:ea typeface="ＤＦＰ太丸ゴシック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9478" y="51633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ＤＦＰ太丸ゴシック体"/>
                <a:ea typeface="ＤＦＰ太丸ゴシック体"/>
              </a:rPr>
              <a:t>CepA</a:t>
            </a:r>
            <a:endParaRPr kumimoji="1" lang="ja-JP" altLang="en-US" dirty="0">
              <a:solidFill>
                <a:schemeClr val="bg1"/>
              </a:solidFill>
              <a:latin typeface="ＤＦＰ太丸ゴシック体"/>
              <a:ea typeface="ＤＦＰ太丸ゴシック体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77267" y="4750051"/>
            <a:ext cx="116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ＤＦＰ太丸ゴシック体"/>
                <a:ea typeface="ＤＦＰ太丸ゴシック体"/>
              </a:rPr>
              <a:t>vbB155</a:t>
            </a:r>
            <a:endParaRPr kumimoji="1" lang="ja-JP" altLang="en-US" dirty="0">
              <a:solidFill>
                <a:schemeClr val="bg1"/>
              </a:solidFill>
              <a:latin typeface="ＤＦＰ太丸ゴシック体"/>
              <a:ea typeface="ＤＦＰ太丸ゴシック体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6773" y="1769005"/>
            <a:ext cx="3677227" cy="376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kumimoji="1" lang="en-US" altLang="ja-JP" sz="2400" dirty="0" err="1" smtClean="0">
                <a:latin typeface="ＤＦＰ太丸ゴシック体"/>
                <a:ea typeface="ＤＦＰ太丸ゴシック体"/>
              </a:rPr>
              <a:t>CepB</a:t>
            </a:r>
            <a:r>
              <a:rPr kumimoji="1" lang="en-US" altLang="ja-JP" sz="2400" dirty="0" smtClean="0">
                <a:latin typeface="ＤＦＰ太丸ゴシック体"/>
                <a:ea typeface="ＤＦＰ太丸ゴシック体"/>
              </a:rPr>
              <a:t> </a:t>
            </a:r>
          </a:p>
          <a:p>
            <a:pPr marL="971550" lvl="1" indent="-514350"/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	</a:t>
            </a:r>
            <a:r>
              <a:rPr kumimoji="1" lang="en-US" altLang="ja-JP" sz="2400" dirty="0" smtClean="0">
                <a:latin typeface="ＤＦＰ太丸ゴシック体"/>
                <a:ea typeface="ＤＦＰ太丸ゴシック体"/>
              </a:rPr>
              <a:t>around O7 star</a:t>
            </a:r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 </a:t>
            </a:r>
            <a:r>
              <a:rPr kumimoji="1" lang="en-US" altLang="ja-JP" sz="2400" dirty="0" smtClean="0">
                <a:latin typeface="ＤＦＰ太丸ゴシック体"/>
                <a:ea typeface="ＤＦＰ太丸ゴシック体"/>
              </a:rPr>
              <a:t>or </a:t>
            </a:r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Rim of S155</a:t>
            </a:r>
            <a:endParaRPr kumimoji="1" lang="en-US" altLang="ja-JP" sz="2400" dirty="0" smtClean="0">
              <a:latin typeface="ＤＦＰ太丸ゴシック体"/>
              <a:ea typeface="ＤＦＰ太丸ゴシック体"/>
            </a:endParaRPr>
          </a:p>
          <a:p>
            <a:pPr marL="971550" lvl="1" indent="-514350"/>
            <a:r>
              <a:rPr lang="en-US" altLang="ja-JP" sz="2400" dirty="0" err="1" smtClean="0">
                <a:latin typeface="ＤＦＰ太丸ゴシック体"/>
                <a:ea typeface="ＤＦＰ太丸ゴシック体"/>
              </a:rPr>
              <a:t>CepF</a:t>
            </a:r>
            <a:endParaRPr lang="en-US" altLang="ja-JP" sz="2400" dirty="0" smtClean="0">
              <a:latin typeface="ＤＦＰ太丸ゴシック体"/>
              <a:ea typeface="ＤＦＰ太丸ゴシック体"/>
            </a:endParaRPr>
          </a:p>
          <a:p>
            <a:pPr marL="971550" lvl="1" indent="-514350"/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	concentrated</a:t>
            </a:r>
          </a:p>
          <a:p>
            <a:pPr marL="971550" lvl="1" indent="-514350"/>
            <a:r>
              <a:rPr kumimoji="1" lang="en-US" altLang="ja-JP" sz="2400" dirty="0" smtClean="0">
                <a:latin typeface="ＤＦＰ太丸ゴシック体"/>
                <a:ea typeface="ＤＦＰ太丸ゴシック体"/>
              </a:rPr>
              <a:t>vbB155</a:t>
            </a:r>
          </a:p>
          <a:p>
            <a:pPr marL="971550" lvl="1" indent="-514350"/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	</a:t>
            </a:r>
            <a:r>
              <a:rPr lang="en-US" altLang="ja-JP" sz="2400" dirty="0" err="1" smtClean="0">
                <a:latin typeface="ＤＦＰ太丸ゴシック体"/>
                <a:ea typeface="ＤＦＰ太丸ゴシック体"/>
              </a:rPr>
              <a:t>Herbig</a:t>
            </a:r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 Be</a:t>
            </a:r>
            <a:endParaRPr kumimoji="1" lang="en-US" altLang="ja-JP" sz="2400" dirty="0" smtClean="0">
              <a:latin typeface="ＤＦＰ太丸ゴシック体"/>
              <a:ea typeface="ＤＦＰ太丸ゴシック体"/>
            </a:endParaRPr>
          </a:p>
          <a:p>
            <a:pPr marL="971550" lvl="1" indent="-514350"/>
            <a:r>
              <a:rPr lang="en-US" altLang="ja-JP" sz="2400" dirty="0" err="1" smtClean="0">
                <a:latin typeface="ＤＦＰ太丸ゴシック体"/>
                <a:ea typeface="ＤＦＰ太丸ゴシック体"/>
              </a:rPr>
              <a:t>CepA</a:t>
            </a:r>
            <a:endParaRPr lang="en-US" altLang="ja-JP" sz="2400" dirty="0" smtClean="0">
              <a:latin typeface="ＤＦＰ太丸ゴシック体"/>
              <a:ea typeface="ＤＦＰ太丸ゴシック体"/>
            </a:endParaRPr>
          </a:p>
          <a:p>
            <a:pPr marL="971550" lvl="1" indent="-514350"/>
            <a:r>
              <a:rPr lang="en-US" altLang="ja-JP" sz="2400" dirty="0" smtClean="0">
                <a:latin typeface="ＤＦＰ太丸ゴシック体"/>
                <a:ea typeface="ＤＦＰ太丸ゴシック体"/>
              </a:rPr>
              <a:t>    deeply embedded</a:t>
            </a:r>
            <a:endParaRPr kumimoji="1" lang="ja-JP" altLang="en-US" sz="24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1750" y="5879296"/>
            <a:ext cx="2070699" cy="4770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726 stars/2□°</a:t>
            </a:r>
            <a:endParaRPr kumimoji="1" lang="ja-JP" altLang="en-US"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 </a:t>
            </a:r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7638"/>
            <a:ext cx="7962900" cy="4355494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比較的近傍</a:t>
            </a:r>
            <a:r>
              <a:rPr lang="en-US" altLang="ja-JP" dirty="0" smtClean="0"/>
              <a:t>(1kpc</a:t>
            </a:r>
            <a:r>
              <a:rPr lang="ja-JP" altLang="en-US" dirty="0" smtClean="0"/>
              <a:t>以内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にある星団形成領域を</a:t>
            </a:r>
            <a:r>
              <a:rPr lang="en-US" altLang="ja-JP" dirty="0" smtClean="0"/>
              <a:t>UH88+WFGS2</a:t>
            </a:r>
            <a:r>
              <a:rPr lang="ja-JP" altLang="en-US" dirty="0" smtClean="0"/>
              <a:t>で観測を行った</a:t>
            </a:r>
            <a:endParaRPr lang="en-US" altLang="ja-JP" dirty="0" smtClean="0"/>
          </a:p>
          <a:p>
            <a:r>
              <a:rPr lang="ja-JP" altLang="en-US" dirty="0" smtClean="0"/>
              <a:t>狭い領域の試行観測</a:t>
            </a:r>
            <a:r>
              <a:rPr lang="en-US" altLang="ja-JP" dirty="0" smtClean="0"/>
              <a:t>(W5E)</a:t>
            </a:r>
            <a:r>
              <a:rPr lang="ja-JP" altLang="en-US" dirty="0" smtClean="0"/>
              <a:t>を元に広い領域</a:t>
            </a:r>
            <a:r>
              <a:rPr lang="en-US" altLang="ja-JP" dirty="0" smtClean="0"/>
              <a:t>(IC1396,CepOB3)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サーベイを実施</a:t>
            </a:r>
            <a:endParaRPr lang="en-US" altLang="ja-JP" dirty="0" smtClean="0"/>
          </a:p>
          <a:p>
            <a:r>
              <a:rPr lang="en-US" altLang="ja-JP" dirty="0" smtClean="0"/>
              <a:t>1300</a:t>
            </a:r>
            <a:r>
              <a:rPr lang="ja-JP" altLang="en-US" dirty="0" smtClean="0"/>
              <a:t>を超える輝線星から</a:t>
            </a:r>
            <a:r>
              <a:rPr lang="en-US" altLang="ja-JP" dirty="0" smtClean="0"/>
              <a:t>TTS</a:t>
            </a:r>
            <a:r>
              <a:rPr lang="ja-JP" altLang="en-US" dirty="0" smtClean="0"/>
              <a:t>候補の検出と年齢、質量の評価から星形成史を考察した</a:t>
            </a:r>
            <a:endParaRPr lang="en-US" altLang="ja-JP" dirty="0" smtClean="0"/>
          </a:p>
          <a:p>
            <a:r>
              <a:rPr lang="ja-JP" altLang="en-US" dirty="0" smtClean="0"/>
              <a:t>地方大学スタッフが主体の少人数による計画であったが、自己資金の獲得、安定した天候と機器、高い観測効率によって一定の成果を得ることができた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 </a:t>
            </a:r>
            <a:r>
              <a:rPr lang="ja-JP" altLang="en-US" dirty="0" smtClean="0"/>
              <a:t>星団形成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7988300" cy="452596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星は主にグループで生まれる</a:t>
            </a:r>
            <a:endParaRPr lang="en-US" altLang="ja-JP" dirty="0" smtClean="0"/>
          </a:p>
          <a:p>
            <a:r>
              <a:rPr lang="ja-JP" altLang="en-US" dirty="0" smtClean="0"/>
              <a:t>連続的、継続的な星形成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) Orion Nebula</a:t>
            </a:r>
          </a:p>
          <a:p>
            <a:pPr lvl="2"/>
            <a:r>
              <a:rPr lang="en-US" altLang="ja-JP" dirty="0" smtClean="0"/>
              <a:t>&lt; 0.3 pc   </a:t>
            </a:r>
            <a:r>
              <a:rPr lang="ja-JP" altLang="en-US" dirty="0" smtClean="0"/>
              <a:t>トラペジウム</a:t>
            </a:r>
            <a:r>
              <a:rPr lang="en-US" altLang="ja-JP" dirty="0" smtClean="0"/>
              <a:t>  ( &lt; 0.3 </a:t>
            </a:r>
            <a:r>
              <a:rPr lang="en-US" altLang="ja-JP" dirty="0" err="1" smtClean="0"/>
              <a:t>Myr</a:t>
            </a:r>
            <a:r>
              <a:rPr lang="en-US" altLang="ja-JP" dirty="0" smtClean="0"/>
              <a:t>  )</a:t>
            </a:r>
          </a:p>
          <a:p>
            <a:pPr lvl="2"/>
            <a:r>
              <a:rPr lang="en-US" altLang="ja-JP" dirty="0" smtClean="0"/>
              <a:t>&lt; 3 pc    Orion Nebula Cluster</a:t>
            </a:r>
          </a:p>
          <a:p>
            <a:r>
              <a:rPr lang="ja-JP" altLang="en-US" dirty="0" smtClean="0"/>
              <a:t>大質量星の形成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) CepOB3  </a:t>
            </a:r>
            <a:r>
              <a:rPr lang="en-US" altLang="ja-JP" dirty="0" err="1" smtClean="0"/>
              <a:t>Cep</a:t>
            </a:r>
            <a:r>
              <a:rPr lang="en-US" altLang="ja-JP" dirty="0" smtClean="0"/>
              <a:t> A HW2</a:t>
            </a:r>
          </a:p>
          <a:p>
            <a:pPr lvl="2"/>
            <a:r>
              <a:rPr lang="en-US" altLang="ja-JP" dirty="0" smtClean="0"/>
              <a:t>internally heated hot core/rotating disk </a:t>
            </a:r>
            <a:r>
              <a:rPr lang="ja-JP" altLang="en-US" dirty="0" smtClean="0">
                <a:sym typeface="Wingdings"/>
              </a:rPr>
              <a:t></a:t>
            </a:r>
            <a:r>
              <a:rPr lang="en-US" altLang="ja-JP" dirty="0" smtClean="0">
                <a:sym typeface="Wingdings"/>
              </a:rPr>
              <a:t> 7mm,SO</a:t>
            </a:r>
            <a:r>
              <a:rPr lang="en-US" altLang="ja-JP" baseline="-25000" dirty="0" smtClean="0">
                <a:sym typeface="Wingdings"/>
              </a:rPr>
              <a:t>2</a:t>
            </a:r>
            <a:endParaRPr lang="en-US" altLang="ja-JP" baseline="-25000" dirty="0" smtClean="0"/>
          </a:p>
          <a:p>
            <a:pPr lvl="2"/>
            <a:r>
              <a:rPr lang="en-US" altLang="ja-JP" dirty="0" smtClean="0"/>
              <a:t>low mass </a:t>
            </a:r>
            <a:r>
              <a:rPr lang="en-US" altLang="ja-JP" dirty="0" err="1" smtClean="0"/>
              <a:t>YSOs</a:t>
            </a:r>
            <a:r>
              <a:rPr lang="en-US" altLang="ja-JP" dirty="0" smtClean="0"/>
              <a:t>   </a:t>
            </a:r>
            <a:r>
              <a:rPr lang="ja-JP" altLang="en-US" dirty="0" smtClean="0">
                <a:sym typeface="Wingdings"/>
              </a:rPr>
              <a:t>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X-ray Obs.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5297" y="274638"/>
            <a:ext cx="6623267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ONC    Age</a:t>
            </a:r>
            <a:r>
              <a:rPr lang="ja-JP" altLang="en-US" dirty="0" smtClean="0"/>
              <a:t>による分布　</a:t>
            </a:r>
            <a:r>
              <a:rPr lang="en-US" altLang="ja-JP" dirty="0" smtClean="0"/>
              <a:t>(M &lt; 1.5Mo)</a:t>
            </a:r>
            <a:endParaRPr lang="ja-JP" altLang="en-US" dirty="0"/>
          </a:p>
        </p:txBody>
      </p:sp>
      <p:pic>
        <p:nvPicPr>
          <p:cNvPr id="6" name="コンテンツ プレースホルダ 5" descr="Hillen97-f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174" r="-37174"/>
          <a:stretch>
            <a:fillRect/>
          </a:stretch>
        </p:blipFill>
        <p:spPr>
          <a:xfrm>
            <a:off x="-1761904" y="1417638"/>
            <a:ext cx="9418064" cy="517957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48699" y="5778837"/>
            <a:ext cx="24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Hillenbrand (1997)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3337" y="3294292"/>
            <a:ext cx="15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/>
              <a:t>&lt; 0.1 </a:t>
            </a:r>
            <a:r>
              <a:rPr kumimoji="1" lang="en-US" altLang="ja-JP" sz="2700" dirty="0" err="1" smtClean="0"/>
              <a:t>Myr</a:t>
            </a:r>
            <a:endParaRPr kumimoji="1" lang="ja-JP" altLang="en-US" sz="27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306" y="3294292"/>
            <a:ext cx="15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/>
              <a:t>0.1-1 </a:t>
            </a:r>
            <a:r>
              <a:rPr kumimoji="1" lang="en-US" altLang="ja-JP" sz="2700" dirty="0" err="1" smtClean="0"/>
              <a:t>Myr</a:t>
            </a:r>
            <a:endParaRPr kumimoji="1" lang="ja-JP" altLang="en-US" sz="27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3337" y="5490241"/>
            <a:ext cx="15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/>
              <a:t>1-10 </a:t>
            </a:r>
            <a:r>
              <a:rPr kumimoji="1" lang="en-US" altLang="ja-JP" sz="2700" dirty="0" err="1" smtClean="0"/>
              <a:t>Myr</a:t>
            </a:r>
            <a:endParaRPr kumimoji="1" lang="ja-JP" altLang="en-US" sz="27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306" y="5517129"/>
            <a:ext cx="15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/>
              <a:t>&gt; 10 </a:t>
            </a:r>
            <a:r>
              <a:rPr kumimoji="1" lang="en-US" altLang="ja-JP" sz="2700" dirty="0" err="1" smtClean="0"/>
              <a:t>Myr</a:t>
            </a:r>
            <a:endParaRPr kumimoji="1" lang="ja-JP" altLang="en-US" sz="27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5887" y="2070100"/>
            <a:ext cx="27359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>
                <a:latin typeface="ＤＦＰ太丸ゴシック体"/>
                <a:ea typeface="ＤＦＰ太丸ゴシック体"/>
              </a:rPr>
              <a:t>4 </a:t>
            </a:r>
            <a:r>
              <a:rPr kumimoji="1" lang="en-US" altLang="ja-JP" sz="2700" dirty="0" err="1" smtClean="0">
                <a:latin typeface="ＤＦＰ太丸ゴシック体"/>
                <a:ea typeface="ＤＦＰ太丸ゴシック体"/>
              </a:rPr>
              <a:t>x</a:t>
            </a:r>
            <a:r>
              <a:rPr kumimoji="1" lang="en-US" altLang="ja-JP" sz="2700" dirty="0" smtClean="0">
                <a:latin typeface="ＤＦＰ太丸ゴシック体"/>
                <a:ea typeface="ＤＦＰ太丸ゴシック体"/>
              </a:rPr>
              <a:t> 5 pc</a:t>
            </a:r>
            <a:r>
              <a:rPr kumimoji="1" lang="ja-JP" altLang="en-US" sz="2700" dirty="0" smtClean="0">
                <a:latin typeface="ＤＦＰ太丸ゴシック体"/>
                <a:ea typeface="ＤＦＰ太丸ゴシック体"/>
              </a:rPr>
              <a:t>内</a:t>
            </a:r>
            <a:endParaRPr kumimoji="1" lang="en-US" altLang="ja-JP" sz="2700" dirty="0" smtClean="0">
              <a:latin typeface="ＤＦＰ太丸ゴシック体"/>
              <a:ea typeface="ＤＦＰ太丸ゴシック体"/>
            </a:endParaRPr>
          </a:p>
          <a:p>
            <a:r>
              <a:rPr kumimoji="1" lang="en-US" altLang="ja-JP" sz="2700" dirty="0" smtClean="0">
                <a:latin typeface="ＤＦＰ太丸ゴシック体"/>
                <a:ea typeface="ＤＦＰ太丸ゴシック体"/>
              </a:rPr>
              <a:t> I &lt; 17.5</a:t>
            </a:r>
          </a:p>
          <a:p>
            <a:r>
              <a:rPr kumimoji="1" lang="en-US" altLang="ja-JP" sz="2700" dirty="0" smtClean="0">
                <a:latin typeface="ＤＦＰ太丸ゴシック体"/>
                <a:ea typeface="ＤＦＰ太丸ゴシック体"/>
              </a:rPr>
              <a:t>1600stars</a:t>
            </a:r>
          </a:p>
          <a:p>
            <a:endParaRPr lang="en-US" altLang="ja-JP" sz="2700" dirty="0" smtClean="0">
              <a:latin typeface="ＤＦＰ太丸ゴシック体"/>
              <a:ea typeface="ＤＦＰ太丸ゴシック体"/>
            </a:endParaRPr>
          </a:p>
          <a:p>
            <a:r>
              <a:rPr kumimoji="1" lang="ja-JP" altLang="en-US" sz="2700" dirty="0" smtClean="0">
                <a:latin typeface="ＤＦＰ太丸ゴシック体"/>
                <a:ea typeface="ＤＦＰ太丸ゴシック体"/>
              </a:rPr>
              <a:t>中心から離れるほど若い星が減る</a:t>
            </a:r>
            <a:endParaRPr kumimoji="1" lang="ja-JP" altLang="en-US" sz="2700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</a:t>
            </a:r>
            <a:r>
              <a:rPr lang="ja-JP" altLang="en-US" dirty="0" smtClean="0"/>
              <a:t>可視光による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サーベイ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1999" y="1803400"/>
            <a:ext cx="7646055" cy="4082618"/>
          </a:xfrm>
        </p:spPr>
        <p:txBody>
          <a:bodyPr/>
          <a:lstStyle/>
          <a:p>
            <a:r>
              <a:rPr lang="en-US" altLang="ja-JP" dirty="0" smtClean="0"/>
              <a:t>Hα</a:t>
            </a:r>
            <a:r>
              <a:rPr lang="ja-JP" altLang="en-US" dirty="0" smtClean="0"/>
              <a:t>輝線による検出が容易</a:t>
            </a:r>
            <a:endParaRPr lang="en-US" altLang="ja-JP" dirty="0" smtClean="0"/>
          </a:p>
          <a:p>
            <a:r>
              <a:rPr lang="en-US" altLang="ja-JP" dirty="0" smtClean="0"/>
              <a:t>IR Excess</a:t>
            </a:r>
            <a:r>
              <a:rPr lang="ja-JP" altLang="en-US" dirty="0" smtClean="0"/>
              <a:t>の小さい</a:t>
            </a:r>
            <a:r>
              <a:rPr lang="en-US" altLang="ja-JP" dirty="0" smtClean="0"/>
              <a:t>PMS</a:t>
            </a:r>
            <a:r>
              <a:rPr lang="ja-JP" altLang="en-US" dirty="0" smtClean="0"/>
              <a:t>の検出</a:t>
            </a:r>
            <a:endParaRPr lang="en-US" altLang="ja-JP" dirty="0" smtClean="0"/>
          </a:p>
          <a:p>
            <a:r>
              <a:rPr lang="en-US" altLang="ja-JP" dirty="0" smtClean="0"/>
              <a:t>1 </a:t>
            </a:r>
            <a:r>
              <a:rPr lang="en-US" altLang="ja-JP" dirty="0" err="1" smtClean="0"/>
              <a:t>Myr</a:t>
            </a:r>
            <a:r>
              <a:rPr lang="en-US" altLang="ja-JP" dirty="0" smtClean="0"/>
              <a:t> -10 </a:t>
            </a:r>
            <a:r>
              <a:rPr lang="en-US" altLang="ja-JP" dirty="0" err="1" smtClean="0"/>
              <a:t>Myr</a:t>
            </a:r>
            <a:r>
              <a:rPr lang="en-US" altLang="ja-JP" dirty="0" smtClean="0"/>
              <a:t> </a:t>
            </a:r>
            <a:r>
              <a:rPr lang="ja-JP" altLang="en-US" dirty="0" smtClean="0"/>
              <a:t>以上の年齢の</a:t>
            </a:r>
            <a:r>
              <a:rPr lang="en-US" altLang="ja-JP" dirty="0" smtClean="0"/>
              <a:t>PMS</a:t>
            </a:r>
          </a:p>
          <a:p>
            <a:r>
              <a:rPr lang="ja-JP" altLang="en-US" dirty="0" smtClean="0"/>
              <a:t>しかし、分子雲内や背後は困難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2MASS, Spitzer, AKARI</a:t>
            </a:r>
          </a:p>
          <a:p>
            <a:pPr lvl="1"/>
            <a:r>
              <a:rPr lang="ja-JP" altLang="en-US" dirty="0" smtClean="0"/>
              <a:t>赤外線、分子線観測と相補的</a:t>
            </a:r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UH88+WFGS2 survey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2048x2048 CCD</a:t>
            </a:r>
          </a:p>
          <a:p>
            <a:pPr lvl="1"/>
            <a:r>
              <a:rPr lang="en-US" altLang="ja-JP" dirty="0" smtClean="0"/>
              <a:t>0.34”/pixel   11.5’x11.5’</a:t>
            </a:r>
          </a:p>
          <a:p>
            <a:r>
              <a:rPr lang="en-US" altLang="ja-JP" dirty="0" err="1" smtClean="0"/>
              <a:t>Slitless</a:t>
            </a:r>
            <a:r>
              <a:rPr lang="en-US" altLang="ja-JP" dirty="0" smtClean="0"/>
              <a:t> spectroscopy</a:t>
            </a:r>
          </a:p>
          <a:p>
            <a:pPr lvl="1"/>
            <a:r>
              <a:rPr lang="en-US" altLang="ja-JP" dirty="0" smtClean="0"/>
              <a:t>300 line/mm(3.8A/pixel)</a:t>
            </a:r>
          </a:p>
          <a:p>
            <a:pPr lvl="1"/>
            <a:r>
              <a:rPr lang="en-US" altLang="ja-JP" dirty="0" smtClean="0"/>
              <a:t>300 sec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3,    30 sec (direct </a:t>
            </a:r>
            <a:r>
              <a:rPr lang="en-US" altLang="ja-JP" dirty="0" err="1" smtClean="0"/>
              <a:t>wHα</a:t>
            </a:r>
            <a:r>
              <a:rPr lang="en-US" altLang="ja-JP" dirty="0" smtClean="0"/>
              <a:t>)</a:t>
            </a:r>
          </a:p>
          <a:p>
            <a:r>
              <a:rPr lang="en-US" altLang="ja-JP" dirty="0" err="1" smtClean="0"/>
              <a:t>i</a:t>
            </a:r>
            <a:r>
              <a:rPr lang="en-US" altLang="ja-JP" dirty="0" smtClean="0">
                <a:latin typeface="+mj-lt"/>
              </a:rPr>
              <a:t>’</a:t>
            </a:r>
            <a:r>
              <a:rPr lang="en-US" altLang="ja-JP" dirty="0" smtClean="0"/>
              <a:t>-band photometry</a:t>
            </a:r>
          </a:p>
          <a:p>
            <a:pPr lvl="1"/>
            <a:r>
              <a:rPr lang="en-US" altLang="ja-JP" dirty="0" smtClean="0"/>
              <a:t>30 sec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3</a:t>
            </a:r>
          </a:p>
          <a:p>
            <a:pPr lvl="1"/>
            <a:r>
              <a:rPr lang="en-US" altLang="ja-JP" dirty="0" err="1" smtClean="0"/>
              <a:t>i</a:t>
            </a:r>
            <a:r>
              <a:rPr lang="en-US" altLang="ja-JP" dirty="0" smtClean="0">
                <a:latin typeface="+mj-lt"/>
              </a:rPr>
              <a:t>’</a:t>
            </a:r>
            <a:r>
              <a:rPr lang="en-US" altLang="ja-JP" dirty="0" smtClean="0"/>
              <a:t> &lt; 19.3 </a:t>
            </a:r>
            <a:r>
              <a:rPr lang="en-US" altLang="ja-JP" dirty="0" err="1" smtClean="0"/>
              <a:t>mag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159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3. </a:t>
            </a:r>
            <a:r>
              <a:rPr lang="ja-JP" altLang="en-US" dirty="0" smtClean="0"/>
              <a:t>広域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サーベイ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5533" y="1041402"/>
            <a:ext cx="8915400" cy="422030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</a:rPr>
              <a:t>W5-East@2.3kpc</a:t>
            </a:r>
          </a:p>
          <a:p>
            <a:pPr lvl="1"/>
            <a:r>
              <a:rPr lang="en-US" altLang="ja-JP" sz="2000" dirty="0" smtClean="0"/>
              <a:t>Sep 2006		</a:t>
            </a:r>
            <a:r>
              <a:rPr lang="en-US" altLang="ja-JP" sz="2000" dirty="0" smtClean="0">
                <a:solidFill>
                  <a:srgbClr val="FF0000"/>
                </a:solidFill>
              </a:rPr>
              <a:t>139 stars/ 4 fields</a:t>
            </a:r>
          </a:p>
          <a:p>
            <a:pPr lvl="1"/>
            <a:r>
              <a:rPr lang="en-US" altLang="ja-JP" sz="2000" dirty="0" smtClean="0"/>
              <a:t>PASJ 60, 739 (2008)</a:t>
            </a:r>
          </a:p>
          <a:p>
            <a:r>
              <a:rPr lang="en-US" altLang="ja-JP" sz="3300" dirty="0" smtClean="0">
                <a:solidFill>
                  <a:srgbClr val="008000"/>
                </a:solidFill>
              </a:rPr>
              <a:t>IC 1396 (</a:t>
            </a:r>
            <a:r>
              <a:rPr lang="en-US" altLang="ja-JP" sz="3300" dirty="0" err="1" smtClean="0">
                <a:solidFill>
                  <a:srgbClr val="008000"/>
                </a:solidFill>
              </a:rPr>
              <a:t>Trumpler</a:t>
            </a:r>
            <a:r>
              <a:rPr lang="en-US" altLang="ja-JP" sz="3300" dirty="0" smtClean="0">
                <a:solidFill>
                  <a:srgbClr val="008000"/>
                </a:solidFill>
              </a:rPr>
              <a:t> 37)</a:t>
            </a:r>
            <a:r>
              <a:rPr lang="ja-JP" altLang="en-US" sz="3300" dirty="0" smtClean="0">
                <a:solidFill>
                  <a:srgbClr val="008000"/>
                </a:solidFill>
              </a:rPr>
              <a:t>　</a:t>
            </a:r>
            <a:endParaRPr lang="en-US" altLang="ja-JP" sz="3300" dirty="0" smtClean="0">
              <a:solidFill>
                <a:srgbClr val="008000"/>
              </a:solidFill>
            </a:endParaRPr>
          </a:p>
          <a:p>
            <a:pPr lvl="1"/>
            <a:r>
              <a:rPr lang="en-US" altLang="ja-JP" sz="2500" dirty="0" smtClean="0"/>
              <a:t>Aug</a:t>
            </a:r>
            <a:r>
              <a:rPr lang="en-US" altLang="ja-JP" sz="2500" dirty="0" smtClean="0"/>
              <a:t>/Nov 2008, Aug 2009   </a:t>
            </a:r>
            <a:r>
              <a:rPr lang="en-US" altLang="ja-JP" sz="2500" dirty="0" smtClean="0">
                <a:solidFill>
                  <a:srgbClr val="FF0000"/>
                </a:solidFill>
              </a:rPr>
              <a:t>639 stars/157 fields (4.2 □°)</a:t>
            </a:r>
          </a:p>
          <a:p>
            <a:pPr lvl="1"/>
            <a:r>
              <a:rPr lang="en-US" altLang="ja-JP" sz="2500" dirty="0" smtClean="0"/>
              <a:t>Submitted to AJ (2011)</a:t>
            </a:r>
          </a:p>
          <a:p>
            <a:r>
              <a:rPr lang="en-US" altLang="ja-JP" sz="3300" dirty="0" err="1" smtClean="0">
                <a:solidFill>
                  <a:srgbClr val="008000"/>
                </a:solidFill>
              </a:rPr>
              <a:t>Cep</a:t>
            </a:r>
            <a:r>
              <a:rPr lang="en-US" altLang="ja-JP" sz="3300" dirty="0" smtClean="0">
                <a:solidFill>
                  <a:srgbClr val="008000"/>
                </a:solidFill>
              </a:rPr>
              <a:t> OB3ab</a:t>
            </a:r>
            <a:endParaRPr lang="en-US" altLang="ja-JP" sz="3300" dirty="0" smtClean="0">
              <a:solidFill>
                <a:srgbClr val="008000"/>
              </a:solidFill>
            </a:endParaRPr>
          </a:p>
          <a:p>
            <a:pPr lvl="1"/>
            <a:r>
              <a:rPr lang="en-US" altLang="ja-JP" sz="2500" dirty="0" smtClean="0"/>
              <a:t>Aug</a:t>
            </a:r>
            <a:r>
              <a:rPr lang="en-US" altLang="ja-JP" sz="2500" dirty="0" smtClean="0"/>
              <a:t>/Sep 2009		</a:t>
            </a:r>
            <a:r>
              <a:rPr lang="en-US" altLang="ja-JP" sz="2500" dirty="0" smtClean="0">
                <a:solidFill>
                  <a:srgbClr val="FF0000"/>
                </a:solidFill>
              </a:rPr>
              <a:t>726 stars/79 fields(2 □°)</a:t>
            </a:r>
          </a:p>
          <a:p>
            <a:pPr lvl="1"/>
            <a:r>
              <a:rPr lang="en-US" altLang="ja-JP" sz="2500" dirty="0" smtClean="0"/>
              <a:t>Under reduction</a:t>
            </a:r>
          </a:p>
          <a:p>
            <a:endParaRPr lang="ja-JP" altLang="en-US" sz="25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DSS2_R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28" y="975729"/>
            <a:ext cx="5212544" cy="5212544"/>
          </a:xfrm>
          <a:prstGeom prst="rect">
            <a:avLst/>
          </a:prstGeom>
        </p:spPr>
      </p:pic>
      <p:pic>
        <p:nvPicPr>
          <p:cNvPr id="6" name="コンテンツ プレースホルダ 5" descr="f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195" r="-23195"/>
          <a:stretch>
            <a:fillRect/>
          </a:stretch>
        </p:blipFill>
        <p:spPr>
          <a:xfrm>
            <a:off x="-2860943" y="-216575"/>
            <a:ext cx="14078485" cy="7742624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3-1.  IC1396 @ 0.9 </a:t>
            </a:r>
            <a:r>
              <a:rPr lang="en-US" altLang="ja-JP" dirty="0" err="1" smtClean="0"/>
              <a:t>kpc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0911" y="1581727"/>
            <a:ext cx="2077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latin typeface="ＤＦＰ太丸ゴシック体"/>
                <a:ea typeface="ＤＦＰ太丸ゴシック体"/>
              </a:rPr>
              <a:t>O-F stars</a:t>
            </a:r>
          </a:p>
          <a:p>
            <a:r>
              <a:rPr lang="en-US" altLang="ja-JP" sz="3000" dirty="0" smtClean="0">
                <a:latin typeface="ＤＦＰ太丸ゴシック体"/>
                <a:ea typeface="ＤＦＰ太丸ゴシック体"/>
              </a:rPr>
              <a:t>4-7 </a:t>
            </a:r>
            <a:r>
              <a:rPr lang="en-US" altLang="ja-JP" sz="3000" dirty="0" err="1" smtClean="0">
                <a:latin typeface="ＤＦＰ太丸ゴシック体"/>
                <a:ea typeface="ＤＦＰ太丸ゴシック体"/>
              </a:rPr>
              <a:t>Myr</a:t>
            </a:r>
            <a:endParaRPr kumimoji="1" lang="en-US" altLang="ja-JP" sz="3000" dirty="0" smtClean="0">
              <a:latin typeface="ＤＦＰ太丸ゴシック体"/>
              <a:ea typeface="ＤＦＰ太丸ゴシック体"/>
            </a:endParaRPr>
          </a:p>
          <a:p>
            <a:r>
              <a:rPr kumimoji="1" lang="en-US" altLang="ja-JP" sz="3000" dirty="0" smtClean="0">
                <a:latin typeface="ＤＦＰ太丸ゴシック体"/>
                <a:ea typeface="ＤＦＰ太丸ゴシック体"/>
              </a:rPr>
              <a:t>870 pc</a:t>
            </a:r>
            <a:endParaRPr kumimoji="1" lang="ja-JP" altLang="en-US" sz="3000" dirty="0">
              <a:latin typeface="ＤＦＰ太丸ゴシック体"/>
              <a:ea typeface="ＤＦＰ太丸ゴシック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0911" y="3759200"/>
            <a:ext cx="2278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latin typeface="ＤＦＰ太丸ゴシック体"/>
                <a:ea typeface="ＤＦＰ太丸ゴシック体"/>
              </a:rPr>
              <a:t>HII region</a:t>
            </a:r>
          </a:p>
          <a:p>
            <a:r>
              <a:rPr lang="en-US" altLang="ja-JP" sz="3000" dirty="0" smtClean="0">
                <a:latin typeface="ＤＦＰ太丸ゴシック体"/>
                <a:ea typeface="ＤＦＰ太丸ゴシック体"/>
              </a:rPr>
              <a:t>40 pc size</a:t>
            </a:r>
            <a:endParaRPr kumimoji="1" lang="en-US" altLang="ja-JP" sz="3000" dirty="0" smtClean="0">
              <a:latin typeface="ＤＦＰ太丸ゴシック体"/>
              <a:ea typeface="ＤＦＰ太丸ゴシック体"/>
            </a:endParaRPr>
          </a:p>
          <a:p>
            <a:r>
              <a:rPr lang="en-US" altLang="ja-JP" sz="3000" dirty="0" smtClean="0">
                <a:latin typeface="ＤＦＰ太丸ゴシック体"/>
                <a:ea typeface="ＤＦＰ太丸ゴシック体"/>
              </a:rPr>
              <a:t>O6 star</a:t>
            </a:r>
            <a:endParaRPr kumimoji="1" lang="en-US" altLang="ja-JP" sz="3000" dirty="0" smtClean="0">
              <a:latin typeface="ＤＦＰ太丸ゴシック体"/>
              <a:ea typeface="ＤＦＰ太丸ゴシック体"/>
            </a:endParaRPr>
          </a:p>
          <a:p>
            <a:r>
              <a:rPr kumimoji="1" lang="en-US" altLang="ja-JP" sz="3000" dirty="0" smtClean="0">
                <a:latin typeface="ＤＦＰ太丸ゴシック体"/>
                <a:ea typeface="ＤＦＰ太丸ゴシック体"/>
              </a:rPr>
              <a:t>BRC</a:t>
            </a:r>
            <a:endParaRPr kumimoji="1" lang="ja-JP" altLang="en-US" sz="3000" dirty="0">
              <a:latin typeface="ＤＦＰ太丸ゴシック体"/>
              <a:ea typeface="ＤＦＰ太丸ゴシック体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251200" y="1905000"/>
            <a:ext cx="1409700" cy="3584863"/>
            <a:chOff x="3251200" y="1905000"/>
            <a:chExt cx="1409700" cy="3584863"/>
          </a:xfrm>
        </p:grpSpPr>
        <p:sp>
          <p:nvSpPr>
            <p:cNvPr id="10" name="円/楕円 9"/>
            <p:cNvSpPr/>
            <p:nvPr/>
          </p:nvSpPr>
          <p:spPr>
            <a:xfrm>
              <a:off x="3835400" y="3489637"/>
              <a:ext cx="219364" cy="21936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ＤＦＰ太丸ゴシック体"/>
                <a:ea typeface="ＤＦＰ太丸ゴシック体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251200" y="1905000"/>
              <a:ext cx="4191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241800" y="3378200"/>
              <a:ext cx="4191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365500" y="5293590"/>
              <a:ext cx="215900" cy="1962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UH88</a:t>
            </a:r>
            <a:r>
              <a:rPr lang="ja-JP" altLang="en-US" dirty="0" smtClean="0"/>
              <a:t>サーベイ結果</a:t>
            </a:r>
            <a:endParaRPr lang="ja-JP" altLang="en-US" dirty="0"/>
          </a:p>
        </p:txBody>
      </p:sp>
      <p:pic>
        <p:nvPicPr>
          <p:cNvPr id="6" name="コンテンツ プレースホルダ 5" descr="f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52" b="-2952"/>
          <a:stretch>
            <a:fillRect/>
          </a:stretch>
        </p:blipFill>
        <p:spPr>
          <a:xfrm>
            <a:off x="0" y="1502305"/>
            <a:ext cx="8990050" cy="4944181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11.9.7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</a:rPr>
              <a:t>光赤天連シンポ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@</a:t>
            </a:r>
            <a:r>
              <a:rPr lang="ja-JP" altLang="en-US" dirty="0" smtClean="0">
                <a:latin typeface="ＤＦＰ太丸ゴシック体"/>
                <a:ea typeface="ＤＦＰ太丸ゴシック体"/>
              </a:rPr>
              <a:t>京都大学</a:t>
            </a:r>
            <a:endParaRPr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2564" y="6261820"/>
            <a:ext cx="346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min=100/□°, 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</a:rPr>
              <a:t>int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</a:rPr>
              <a:t>=150</a:t>
            </a:r>
            <a:r>
              <a:rPr lang="en-US" altLang="ja-JP" dirty="0" smtClean="0">
                <a:latin typeface="ＤＦＰ太丸ゴシック体"/>
                <a:ea typeface="ＤＦＰ太丸ゴシック体"/>
              </a:rPr>
              <a:t>/□°</a:t>
            </a:r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97300" y="5276334"/>
            <a:ext cx="2314124" cy="4770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639 stars/4.2□°</a:t>
            </a:r>
            <a:endParaRPr kumimoji="1" lang="ja-JP" altLang="en-US" sz="2500" dirty="0"/>
          </a:p>
        </p:txBody>
      </p:sp>
      <p:sp>
        <p:nvSpPr>
          <p:cNvPr id="9" name="円/楕円 8"/>
          <p:cNvSpPr/>
          <p:nvPr/>
        </p:nvSpPr>
        <p:spPr>
          <a:xfrm>
            <a:off x="6921500" y="3565236"/>
            <a:ext cx="219364" cy="219364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ＤＦＰ太丸ゴシック体"/>
              <a:ea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1129</Words>
  <Application>Microsoft Macintosh PowerPoint</Application>
  <PresentationFormat>画面に合わせる (4:3)</PresentationFormat>
  <Paragraphs>192</Paragraphs>
  <Slides>21</Slides>
  <Notes>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星形成領域の 広域輝線星サーベイ (2008-2009)</vt:lpstr>
      <vt:lpstr>スライド 2</vt:lpstr>
      <vt:lpstr>1. 星団形成</vt:lpstr>
      <vt:lpstr>ONC    Ageによる分布　(M &lt; 1.5Mo)</vt:lpstr>
      <vt:lpstr>2. 可視光によるTTSサーベイ</vt:lpstr>
      <vt:lpstr>UH88+WFGS2 survey</vt:lpstr>
      <vt:lpstr>3. 広域TTSサーベイ</vt:lpstr>
      <vt:lpstr>3-1.  IC1396 @ 0.9 kpc</vt:lpstr>
      <vt:lpstr>UH88サーベイ結果</vt:lpstr>
      <vt:lpstr>AKARI/輝線星/O-Fstar</vt:lpstr>
      <vt:lpstr>2MASS  NIR CCD</vt:lpstr>
      <vt:lpstr>CMDとPMS tracks</vt:lpstr>
      <vt:lpstr>スライド 13</vt:lpstr>
      <vt:lpstr>領域ごとの特徴</vt:lpstr>
      <vt:lpstr>Spatial Distribution</vt:lpstr>
      <vt:lpstr>Outflow-regulated Cluster Formation</vt:lpstr>
      <vt:lpstr>Summary - IC1396 -</vt:lpstr>
      <vt:lpstr>3-2. Cep OB3領域</vt:lpstr>
      <vt:lpstr>Cep B</vt:lpstr>
      <vt:lpstr>４つのクラスター</vt:lpstr>
      <vt:lpstr>4. まとめ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星形成領域の 広域輝線星サーベイ</dc:title>
  <dc:creator>仲野 誠</dc:creator>
  <cp:lastModifiedBy>仲野 誠</cp:lastModifiedBy>
  <cp:revision>37</cp:revision>
  <dcterms:created xsi:type="dcterms:W3CDTF">2011-09-05T22:42:10Z</dcterms:created>
  <dcterms:modified xsi:type="dcterms:W3CDTF">2011-09-05T23:59:40Z</dcterms:modified>
</cp:coreProperties>
</file>