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7" r:id="rId3"/>
    <p:sldId id="289" r:id="rId4"/>
    <p:sldId id="259" r:id="rId5"/>
    <p:sldId id="258" r:id="rId6"/>
    <p:sldId id="263" r:id="rId7"/>
    <p:sldId id="275" r:id="rId8"/>
    <p:sldId id="261" r:id="rId9"/>
    <p:sldId id="262" r:id="rId10"/>
    <p:sldId id="297" r:id="rId11"/>
    <p:sldId id="290" r:id="rId12"/>
    <p:sldId id="273" r:id="rId13"/>
    <p:sldId id="276" r:id="rId14"/>
    <p:sldId id="278" r:id="rId15"/>
    <p:sldId id="299" r:id="rId16"/>
    <p:sldId id="281" r:id="rId17"/>
    <p:sldId id="293" r:id="rId18"/>
    <p:sldId id="282" r:id="rId19"/>
    <p:sldId id="294" r:id="rId20"/>
    <p:sldId id="295" r:id="rId21"/>
    <p:sldId id="269" r:id="rId22"/>
    <p:sldId id="266" r:id="rId23"/>
    <p:sldId id="283" r:id="rId24"/>
    <p:sldId id="284" r:id="rId25"/>
    <p:sldId id="285" r:id="rId26"/>
    <p:sldId id="286" r:id="rId27"/>
    <p:sldId id="301" r:id="rId28"/>
    <p:sldId id="302" r:id="rId29"/>
    <p:sldId id="296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3936"/>
            <a:ext cx="8229600" cy="1004664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7B1009-565C-4282-A887-28101EEE4A67}" type="datetimeFigureOut">
              <a:rPr kumimoji="1" lang="ja-JP" altLang="en-US" smtClean="0"/>
              <a:pPr/>
              <a:t>2010/9/2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93ADE0-92BA-401E-BC3B-5E0C04811E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821608" cy="18002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 smtClean="0"/>
              <a:t>画像・カタログアーカイブを利用した新天体探索とその性質の探究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424936" cy="787152"/>
          </a:xfrm>
        </p:spPr>
        <p:txBody>
          <a:bodyPr>
            <a:noAutofit/>
          </a:bodyPr>
          <a:lstStyle/>
          <a:p>
            <a:pPr algn="ctr"/>
            <a:r>
              <a:rPr lang="ja-JP" altLang="en-US" sz="3200" dirty="0" smtClean="0"/>
              <a:t>高妻 真次郎</a:t>
            </a:r>
            <a:r>
              <a:rPr lang="ja-JP" altLang="en-US" sz="4000" dirty="0" smtClean="0"/>
              <a:t>（中京大）</a:t>
            </a:r>
            <a:r>
              <a:rPr lang="ja-JP" altLang="en-US" sz="3200" dirty="0" smtClean="0"/>
              <a:t>、山岡 均（九大理）</a:t>
            </a:r>
            <a:endParaRPr kumimoji="1" lang="ja-JP" altLang="en-US" sz="3200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467544" y="4442048"/>
            <a:ext cx="8136904" cy="787152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 smtClean="0"/>
              <a:t>高妻 真次郎、山岡 均（九大理）</a:t>
            </a:r>
            <a:endParaRPr lang="ja-JP" altLang="en-US" sz="3200" dirty="0"/>
          </a:p>
        </p:txBody>
      </p:sp>
      <p:sp>
        <p:nvSpPr>
          <p:cNvPr id="5" name="円/楕円 4"/>
          <p:cNvSpPr/>
          <p:nvPr/>
        </p:nvSpPr>
        <p:spPr>
          <a:xfrm>
            <a:off x="1403648" y="4509120"/>
            <a:ext cx="2376264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323528" y="3501008"/>
            <a:ext cx="8676456" cy="787152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 smtClean="0"/>
              <a:t>平成</a:t>
            </a:r>
            <a:r>
              <a:rPr lang="en-US" altLang="ja-JP" sz="2800" dirty="0" smtClean="0"/>
              <a:t>22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8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19</a:t>
            </a:r>
            <a:r>
              <a:rPr lang="ja-JP" altLang="en-US" sz="2800" dirty="0" smtClean="0"/>
              <a:t>日（木）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光赤天連シンポジウム「データ解析の新展開」</a:t>
            </a:r>
            <a:endParaRPr lang="en-US" altLang="ja-JP" sz="2800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2843808" y="5805264"/>
            <a:ext cx="2088232" cy="7200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3059832" y="5301208"/>
            <a:ext cx="21602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901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まとめ（前半）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55679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2MASS</a:t>
            </a:r>
            <a:r>
              <a:rPr lang="ja-JP" altLang="en-US" sz="2400" dirty="0" smtClean="0"/>
              <a:t>公開画像のオーバーラップ領域を利用した変光天体探索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95736" y="2742019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139</a:t>
            </a:r>
            <a:r>
              <a:rPr kumimoji="1" lang="ja-JP" altLang="en-US" sz="2400" dirty="0" smtClean="0"/>
              <a:t>の変光天体を検出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・銀河系中心方向で多数（</a:t>
            </a:r>
            <a:r>
              <a:rPr lang="en-US" altLang="ja-JP" sz="2400" dirty="0" smtClean="0"/>
              <a:t>118</a:t>
            </a:r>
            <a:r>
              <a:rPr lang="ja-JP" altLang="en-US" sz="2400" dirty="0" smtClean="0"/>
              <a:t>天体）検出</a:t>
            </a:r>
            <a:endParaRPr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43354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銀河系中心方向の空間分布に非対称性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504627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バー構造を反映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1259632" y="2852936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1259632" y="4941168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5856" y="580526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※</a:t>
            </a:r>
            <a:r>
              <a:rPr kumimoji="1" lang="ja-JP" altLang="en-US" sz="2000" dirty="0" smtClean="0"/>
              <a:t>詳しくは</a:t>
            </a:r>
            <a:endParaRPr kumimoji="1" lang="en-US" altLang="ja-JP" sz="2000" dirty="0" smtClean="0"/>
          </a:p>
          <a:p>
            <a:r>
              <a:rPr kumimoji="1" lang="en-US" altLang="ja-JP" sz="2000" dirty="0" err="1" smtClean="0"/>
              <a:t>Kouzuma</a:t>
            </a:r>
            <a:r>
              <a:rPr kumimoji="1" lang="en-US" altLang="ja-JP" sz="2000" dirty="0" smtClean="0"/>
              <a:t> &amp; Yamaoka, 2009, </a:t>
            </a:r>
            <a:r>
              <a:rPr kumimoji="1" lang="en-US" altLang="ja-JP" sz="2000" i="1" dirty="0" smtClean="0"/>
              <a:t>AJ</a:t>
            </a:r>
            <a:r>
              <a:rPr kumimoji="1" lang="en-US" altLang="ja-JP" sz="2000" dirty="0" smtClean="0"/>
              <a:t>, 138, 1508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538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36104" y="2837254"/>
            <a:ext cx="81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―</a:t>
            </a:r>
            <a:r>
              <a:rPr lang="ja-JP" altLang="en-US" sz="2800" dirty="0" smtClean="0"/>
              <a:t>カタログ（</a:t>
            </a:r>
            <a:r>
              <a:rPr lang="en-US" altLang="ja-JP" sz="2800" dirty="0" smtClean="0"/>
              <a:t>2MASS</a:t>
            </a:r>
            <a:r>
              <a:rPr lang="ja-JP" altLang="en-US" sz="2800" dirty="0" err="1" smtClean="0"/>
              <a:t>、</a:t>
            </a:r>
            <a:r>
              <a:rPr lang="en-US" altLang="ja-JP" sz="2800" dirty="0" smtClean="0"/>
              <a:t>ROSAT</a:t>
            </a:r>
            <a:r>
              <a:rPr lang="ja-JP" altLang="en-US" sz="2800" dirty="0" err="1" smtClean="0"/>
              <a:t>、</a:t>
            </a:r>
            <a:r>
              <a:rPr lang="en-US" altLang="ja-JP" sz="2800" dirty="0" smtClean="0"/>
              <a:t>AGN</a:t>
            </a:r>
            <a:r>
              <a:rPr lang="ja-JP" altLang="en-US" sz="2800" dirty="0" smtClean="0"/>
              <a:t>など）を利用</a:t>
            </a:r>
            <a:endParaRPr lang="en-US" altLang="ja-JP" sz="2800" dirty="0" smtClean="0"/>
          </a:p>
          <a:p>
            <a:r>
              <a:rPr lang="en-US" altLang="ja-JP" sz="2800" dirty="0" smtClean="0"/>
              <a:t>―</a:t>
            </a:r>
            <a:r>
              <a:rPr lang="ja-JP" altLang="en-US" sz="2800" dirty="0" smtClean="0"/>
              <a:t>活動銀河中心核（</a:t>
            </a:r>
            <a:r>
              <a:rPr lang="en-US" altLang="ja-JP" sz="2800" dirty="0" smtClean="0"/>
              <a:t>AGN</a:t>
            </a:r>
            <a:r>
              <a:rPr lang="ja-JP" altLang="en-US" sz="2800" dirty="0" smtClean="0"/>
              <a:t>）の近赤外線での探索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手法を提案</a:t>
            </a:r>
            <a:endParaRPr lang="en-US" altLang="ja-JP" sz="2800" dirty="0" smtClean="0"/>
          </a:p>
          <a:p>
            <a:r>
              <a:rPr lang="en-US" altLang="ja-JP" sz="2800" dirty="0" smtClean="0"/>
              <a:t>―AGN</a:t>
            </a:r>
            <a:r>
              <a:rPr lang="ja-JP" altLang="en-US" sz="2800" dirty="0" smtClean="0"/>
              <a:t>候補天体の抽出</a:t>
            </a:r>
            <a:endParaRPr lang="en-US" altLang="ja-JP" sz="2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44216" y="4902259"/>
            <a:ext cx="687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（</a:t>
            </a:r>
            <a:r>
              <a:rPr kumimoji="1" lang="en-US" altLang="ja-JP" sz="2400" dirty="0" err="1" smtClean="0"/>
              <a:t>Kouzuma</a:t>
            </a:r>
            <a:r>
              <a:rPr kumimoji="1" lang="en-US" altLang="ja-JP" sz="2400" dirty="0" smtClean="0"/>
              <a:t> &amp; Yamaoka, 2010, </a:t>
            </a:r>
            <a:r>
              <a:rPr kumimoji="1" lang="en-US" altLang="ja-JP" sz="2400" i="1" dirty="0" smtClean="0"/>
              <a:t>A&amp;A</a:t>
            </a:r>
            <a:r>
              <a:rPr kumimoji="1" lang="en-US" altLang="ja-JP" sz="2400" dirty="0" smtClean="0"/>
              <a:t>, 509A, 64K</a:t>
            </a:r>
          </a:p>
          <a:p>
            <a:r>
              <a:rPr lang="ja-JP" altLang="en-US" sz="2400" dirty="0" smtClean="0"/>
              <a:t>　</a:t>
            </a:r>
            <a:r>
              <a:rPr lang="en-US" altLang="ja-JP" sz="2400" dirty="0" err="1" smtClean="0"/>
              <a:t>Kouzuma</a:t>
            </a:r>
            <a:r>
              <a:rPr lang="en-US" altLang="ja-JP" sz="2400" dirty="0" smtClean="0"/>
              <a:t> &amp; Yamaoka, 2010, </a:t>
            </a:r>
            <a:r>
              <a:rPr lang="en-US" altLang="ja-JP" sz="2400" i="1" dirty="0" smtClean="0"/>
              <a:t>MNRAS</a:t>
            </a:r>
            <a:r>
              <a:rPr lang="en-US" altLang="ja-JP" sz="2400" dirty="0" smtClean="0"/>
              <a:t>, 405, 2062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99058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Ⅱ. </a:t>
            </a:r>
            <a:r>
              <a:rPr lang="ja-JP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カタログ</a:t>
            </a:r>
            <a:r>
              <a:rPr kumimoji="1" lang="ja-JP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アーカイブ</a:t>
            </a:r>
            <a:r>
              <a:rPr kumimoji="1" lang="ja-JP" altLang="en-US" sz="3600" dirty="0" smtClean="0"/>
              <a:t>を利用した研究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8886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9528"/>
            <a:ext cx="7775575" cy="711200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天体カタログ</a:t>
            </a:r>
            <a:endParaRPr lang="en-US" altLang="ja-JP" dirty="0"/>
          </a:p>
        </p:txBody>
      </p:sp>
      <p:pic>
        <p:nvPicPr>
          <p:cNvPr id="27853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4904"/>
            <a:ext cx="85613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2" name="Rectangle 7"/>
          <p:cNvSpPr>
            <a:spLocks noChangeArrowheads="1"/>
          </p:cNvSpPr>
          <p:nvPr/>
        </p:nvSpPr>
        <p:spPr bwMode="auto">
          <a:xfrm>
            <a:off x="1331913" y="4149080"/>
            <a:ext cx="1511300" cy="18716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78533" name="Rectangle 8"/>
          <p:cNvSpPr>
            <a:spLocks noChangeArrowheads="1"/>
          </p:cNvSpPr>
          <p:nvPr/>
        </p:nvSpPr>
        <p:spPr bwMode="auto">
          <a:xfrm>
            <a:off x="2916238" y="4149080"/>
            <a:ext cx="1223962" cy="18716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78534" name="Rectangle 9"/>
          <p:cNvSpPr>
            <a:spLocks noChangeArrowheads="1"/>
          </p:cNvSpPr>
          <p:nvPr/>
        </p:nvSpPr>
        <p:spPr bwMode="auto">
          <a:xfrm>
            <a:off x="4211638" y="4149626"/>
            <a:ext cx="2447925" cy="18716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78535" name="Rectangle 10"/>
          <p:cNvSpPr>
            <a:spLocks noChangeArrowheads="1"/>
          </p:cNvSpPr>
          <p:nvPr/>
        </p:nvSpPr>
        <p:spPr bwMode="auto">
          <a:xfrm>
            <a:off x="7019925" y="4149080"/>
            <a:ext cx="1728788" cy="18716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78536" name="Text Box 11"/>
          <p:cNvSpPr txBox="1">
            <a:spLocks noChangeArrowheads="1"/>
          </p:cNvSpPr>
          <p:nvPr/>
        </p:nvSpPr>
        <p:spPr bwMode="auto">
          <a:xfrm>
            <a:off x="1330325" y="5934522"/>
            <a:ext cx="1296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ja-JP" altLang="en-US" b="1" dirty="0">
                <a:latin typeface="+mj-ea"/>
                <a:ea typeface="+mj-ea"/>
              </a:rPr>
              <a:t>位置</a:t>
            </a:r>
          </a:p>
        </p:txBody>
      </p:sp>
      <p:sp>
        <p:nvSpPr>
          <p:cNvPr id="278537" name="Text Box 12"/>
          <p:cNvSpPr txBox="1">
            <a:spLocks noChangeArrowheads="1"/>
          </p:cNvSpPr>
          <p:nvPr/>
        </p:nvSpPr>
        <p:spPr bwMode="auto">
          <a:xfrm>
            <a:off x="2843213" y="5934522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ja-JP" altLang="en-US" b="1">
                <a:latin typeface="+mj-ea"/>
                <a:ea typeface="+mj-ea"/>
              </a:rPr>
              <a:t>名前</a:t>
            </a:r>
          </a:p>
        </p:txBody>
      </p:sp>
      <p:sp>
        <p:nvSpPr>
          <p:cNvPr id="278538" name="Text Box 13"/>
          <p:cNvSpPr txBox="1">
            <a:spLocks noChangeArrowheads="1"/>
          </p:cNvSpPr>
          <p:nvPr/>
        </p:nvSpPr>
        <p:spPr bwMode="auto">
          <a:xfrm>
            <a:off x="4787900" y="5934522"/>
            <a:ext cx="1296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ja-JP" altLang="en-US" b="1" dirty="0">
                <a:latin typeface="+mj-ea"/>
                <a:ea typeface="+mj-ea"/>
              </a:rPr>
              <a:t>等級</a:t>
            </a:r>
          </a:p>
        </p:txBody>
      </p:sp>
      <p:sp>
        <p:nvSpPr>
          <p:cNvPr id="278539" name="Text Box 14"/>
          <p:cNvSpPr txBox="1">
            <a:spLocks noChangeArrowheads="1"/>
          </p:cNvSpPr>
          <p:nvPr/>
        </p:nvSpPr>
        <p:spPr bwMode="auto">
          <a:xfrm>
            <a:off x="7235825" y="5918647"/>
            <a:ext cx="1296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ja-JP" altLang="en-US" b="1">
                <a:latin typeface="+mj-ea"/>
                <a:ea typeface="+mj-ea"/>
              </a:rPr>
              <a:t>観測日</a:t>
            </a:r>
          </a:p>
        </p:txBody>
      </p:sp>
      <p:sp>
        <p:nvSpPr>
          <p:cNvPr id="278540" name="Text Box 11"/>
          <p:cNvSpPr txBox="1">
            <a:spLocks noChangeArrowheads="1"/>
          </p:cNvSpPr>
          <p:nvPr/>
        </p:nvSpPr>
        <p:spPr bwMode="auto">
          <a:xfrm>
            <a:off x="2413050" y="1419126"/>
            <a:ext cx="6264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ja-JP" altLang="en-US" sz="2200" dirty="0">
                <a:latin typeface="+mn-ea"/>
                <a:ea typeface="+mn-ea"/>
              </a:rPr>
              <a:t>天体の位置や明るさ、種類などをまとめたもの</a:t>
            </a:r>
          </a:p>
        </p:txBody>
      </p:sp>
      <p:sp>
        <p:nvSpPr>
          <p:cNvPr id="278541" name="AutoShape 13"/>
          <p:cNvSpPr>
            <a:spLocks noChangeArrowheads="1"/>
          </p:cNvSpPr>
          <p:nvPr/>
        </p:nvSpPr>
        <p:spPr bwMode="auto">
          <a:xfrm>
            <a:off x="971600" y="1412776"/>
            <a:ext cx="1296987" cy="504825"/>
          </a:xfrm>
          <a:prstGeom prst="rightArrow">
            <a:avLst>
              <a:gd name="adj1" fmla="val 50000"/>
              <a:gd name="adj2" fmla="val 64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98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41536"/>
            <a:ext cx="7775575" cy="711200"/>
          </a:xfrm>
        </p:spPr>
        <p:txBody>
          <a:bodyPr>
            <a:noAutofit/>
          </a:bodyPr>
          <a:lstStyle/>
          <a:p>
            <a:r>
              <a:rPr lang="en-US" altLang="ja-JP" dirty="0"/>
              <a:t>Cross-identification</a:t>
            </a:r>
          </a:p>
        </p:txBody>
      </p:sp>
      <p:graphicFrame>
        <p:nvGraphicFramePr>
          <p:cNvPr id="59628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9321319"/>
              </p:ext>
            </p:extLst>
          </p:nvPr>
        </p:nvGraphicFramePr>
        <p:xfrm>
          <a:off x="225425" y="2083395"/>
          <a:ext cx="3452813" cy="1933576"/>
        </p:xfrm>
        <a:graphic>
          <a:graphicData uri="http://schemas.openxmlformats.org/drawingml/2006/table">
            <a:tbl>
              <a:tblPr/>
              <a:tblGrid>
                <a:gridCol w="1703388"/>
                <a:gridCol w="1749425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RA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DEC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14h34m32.1s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+19d 9m23.4s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  1h23m45.6s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－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7d 8m  9.0s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10h  1m12.3s</a:t>
                      </a: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ea typeface="HGP教科書体" pitchFamily="18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+34d10m11.1s</a:t>
                      </a:r>
                      <a:endParaRPr kumimoji="1" lang="ja-JP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ea typeface="HGP教科書体" pitchFamily="18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915537"/>
              </p:ext>
            </p:extLst>
          </p:nvPr>
        </p:nvGraphicFramePr>
        <p:xfrm>
          <a:off x="5535613" y="2083395"/>
          <a:ext cx="3429000" cy="1933576"/>
        </p:xfrm>
        <a:graphic>
          <a:graphicData uri="http://schemas.openxmlformats.org/drawingml/2006/table">
            <a:tbl>
              <a:tblPr/>
              <a:tblGrid>
                <a:gridCol w="1716087"/>
                <a:gridCol w="1712913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RA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DEC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10h  1m11.0s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+34d10m 9.7s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14h36m33.3s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+19d  8m45.0s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  1h23m46.5s</a:t>
                      </a:r>
                      <a:endParaRPr kumimoji="1" lang="ja-JP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ea typeface="HGP教科書体" pitchFamily="18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－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HGP教科書体" pitchFamily="18" charset="-128"/>
                        </a:rPr>
                        <a:t>7d  8m  9.5s</a:t>
                      </a:r>
                      <a:endParaRPr kumimoji="1" lang="ja-JP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pitchFamily="18" charset="0"/>
                        <a:ea typeface="HGP教科書体" pitchFamily="18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右矢印 20"/>
          <p:cNvSpPr>
            <a:spLocks noChangeArrowheads="1"/>
          </p:cNvSpPr>
          <p:nvPr/>
        </p:nvSpPr>
        <p:spPr bwMode="auto">
          <a:xfrm>
            <a:off x="3821113" y="2654895"/>
            <a:ext cx="1643062" cy="285750"/>
          </a:xfrm>
          <a:prstGeom prst="rightArrow">
            <a:avLst>
              <a:gd name="adj1" fmla="val 37981"/>
              <a:gd name="adj2" fmla="val 620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2" name="右矢印 21"/>
          <p:cNvSpPr>
            <a:spLocks noChangeArrowheads="1"/>
          </p:cNvSpPr>
          <p:nvPr/>
        </p:nvSpPr>
        <p:spPr bwMode="auto">
          <a:xfrm rot="1182867">
            <a:off x="3822700" y="2929533"/>
            <a:ext cx="1685925" cy="307975"/>
          </a:xfrm>
          <a:prstGeom prst="rightArrow">
            <a:avLst>
              <a:gd name="adj1" fmla="val 37981"/>
              <a:gd name="adj2" fmla="val 617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3" name="右矢印 22"/>
          <p:cNvSpPr>
            <a:spLocks noChangeArrowheads="1"/>
          </p:cNvSpPr>
          <p:nvPr/>
        </p:nvSpPr>
        <p:spPr bwMode="auto">
          <a:xfrm rot="2107473">
            <a:off x="3706813" y="3147020"/>
            <a:ext cx="1908175" cy="327025"/>
          </a:xfrm>
          <a:prstGeom prst="rightArrow">
            <a:avLst>
              <a:gd name="adj1" fmla="val 37981"/>
              <a:gd name="adj2" fmla="val 618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5" name="右矢印 24"/>
          <p:cNvSpPr>
            <a:spLocks noChangeArrowheads="1"/>
          </p:cNvSpPr>
          <p:nvPr/>
        </p:nvSpPr>
        <p:spPr bwMode="auto">
          <a:xfrm rot="-946099">
            <a:off x="3751263" y="2910483"/>
            <a:ext cx="1685925" cy="306387"/>
          </a:xfrm>
          <a:prstGeom prst="rightArrow">
            <a:avLst>
              <a:gd name="adj1" fmla="val 37981"/>
              <a:gd name="adj2" fmla="val 62032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6" name="右矢印 25"/>
          <p:cNvSpPr>
            <a:spLocks noChangeArrowheads="1"/>
          </p:cNvSpPr>
          <p:nvPr/>
        </p:nvSpPr>
        <p:spPr bwMode="auto">
          <a:xfrm>
            <a:off x="3821113" y="3154958"/>
            <a:ext cx="1643062" cy="285750"/>
          </a:xfrm>
          <a:prstGeom prst="rightArrow">
            <a:avLst>
              <a:gd name="adj1" fmla="val 37981"/>
              <a:gd name="adj2" fmla="val 62025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4" name="右矢印 23"/>
          <p:cNvSpPr>
            <a:spLocks noChangeArrowheads="1"/>
          </p:cNvSpPr>
          <p:nvPr/>
        </p:nvSpPr>
        <p:spPr bwMode="auto">
          <a:xfrm rot="1182867">
            <a:off x="3751263" y="3429595"/>
            <a:ext cx="1685925" cy="307975"/>
          </a:xfrm>
          <a:prstGeom prst="rightArrow">
            <a:avLst>
              <a:gd name="adj1" fmla="val 37981"/>
              <a:gd name="adj2" fmla="val 61712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9" name="右矢印 28"/>
          <p:cNvSpPr>
            <a:spLocks noChangeArrowheads="1"/>
          </p:cNvSpPr>
          <p:nvPr/>
        </p:nvSpPr>
        <p:spPr bwMode="auto">
          <a:xfrm rot="-1774967">
            <a:off x="3705225" y="3139083"/>
            <a:ext cx="1909763" cy="325437"/>
          </a:xfrm>
          <a:prstGeom prst="rightArrow">
            <a:avLst>
              <a:gd name="adj1" fmla="val 37981"/>
              <a:gd name="adj2" fmla="val 62161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8" name="右矢印 27"/>
          <p:cNvSpPr>
            <a:spLocks noChangeArrowheads="1"/>
          </p:cNvSpPr>
          <p:nvPr/>
        </p:nvSpPr>
        <p:spPr bwMode="auto">
          <a:xfrm rot="-946099">
            <a:off x="3840163" y="3410545"/>
            <a:ext cx="1685925" cy="306388"/>
          </a:xfrm>
          <a:prstGeom prst="rightArrow">
            <a:avLst>
              <a:gd name="adj1" fmla="val 37981"/>
              <a:gd name="adj2" fmla="val 62031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7" name="右矢印 26"/>
          <p:cNvSpPr>
            <a:spLocks noChangeArrowheads="1"/>
          </p:cNvSpPr>
          <p:nvPr/>
        </p:nvSpPr>
        <p:spPr bwMode="auto">
          <a:xfrm>
            <a:off x="3821113" y="3655020"/>
            <a:ext cx="1643062" cy="285750"/>
          </a:xfrm>
          <a:prstGeom prst="rightArrow">
            <a:avLst>
              <a:gd name="adj1" fmla="val 37981"/>
              <a:gd name="adj2" fmla="val 62025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279598" name="下矢印 29"/>
          <p:cNvSpPr>
            <a:spLocks noChangeArrowheads="1"/>
          </p:cNvSpPr>
          <p:nvPr/>
        </p:nvSpPr>
        <p:spPr bwMode="auto">
          <a:xfrm>
            <a:off x="3035300" y="4445000"/>
            <a:ext cx="3071813" cy="8572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1800">
              <a:latin typeface="Arial" charset="0"/>
              <a:ea typeface="HGS教科書体" pitchFamily="18" charset="-128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49425" y="5370513"/>
            <a:ext cx="5715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0"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Cross-identification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0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（対応天体探査）</a:t>
            </a:r>
          </a:p>
        </p:txBody>
      </p:sp>
      <p:sp>
        <p:nvSpPr>
          <p:cNvPr id="279600" name="Text Box 11"/>
          <p:cNvSpPr txBox="1">
            <a:spLocks noChangeArrowheads="1"/>
          </p:cNvSpPr>
          <p:nvPr/>
        </p:nvSpPr>
        <p:spPr bwMode="auto">
          <a:xfrm>
            <a:off x="646113" y="1700808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ja-JP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カタログＡ</a:t>
            </a:r>
          </a:p>
        </p:txBody>
      </p:sp>
      <p:sp>
        <p:nvSpPr>
          <p:cNvPr id="279601" name="Text Box 11"/>
          <p:cNvSpPr txBox="1">
            <a:spLocks noChangeArrowheads="1"/>
          </p:cNvSpPr>
          <p:nvPr/>
        </p:nvSpPr>
        <p:spPr bwMode="auto">
          <a:xfrm>
            <a:off x="5975350" y="1713508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ja-JP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カタログＢ</a:t>
            </a:r>
          </a:p>
        </p:txBody>
      </p:sp>
    </p:spTree>
    <p:extLst>
      <p:ext uri="{BB962C8B-B14F-4D97-AF65-F5344CB8AC3E}">
        <p14:creationId xmlns:p14="http://schemas.microsoft.com/office/powerpoint/2010/main" xmlns="" val="36594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7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4" grpId="0" animBg="1"/>
      <p:bldP spid="29" grpId="0" animBg="1"/>
      <p:bldP spid="28" grpId="0" animBg="1"/>
      <p:bldP spid="27" grpId="0" animBg="1"/>
      <p:bldP spid="279598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2MASS/ROSAT </a:t>
            </a:r>
            <a:r>
              <a:rPr lang="ja-JP" altLang="en-US" dirty="0"/>
              <a:t>カタログ</a:t>
            </a:r>
            <a:endParaRPr lang="en-US" altLang="ja-JP" dirty="0"/>
          </a:p>
        </p:txBody>
      </p:sp>
      <p:graphicFrame>
        <p:nvGraphicFramePr>
          <p:cNvPr id="2621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982189"/>
              </p:ext>
            </p:extLst>
          </p:nvPr>
        </p:nvGraphicFramePr>
        <p:xfrm>
          <a:off x="466725" y="1484784"/>
          <a:ext cx="8208963" cy="4456176"/>
        </p:xfrm>
        <a:graphic>
          <a:graphicData uri="http://schemas.openxmlformats.org/drawingml/2006/table">
            <a:tbl>
              <a:tblPr/>
              <a:tblGrid>
                <a:gridCol w="3203575"/>
                <a:gridCol w="2052638"/>
                <a:gridCol w="2952750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2MASS</a:t>
                      </a:r>
                    </a:p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(Two Micron All Sky Survey)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endParaRPr kumimoji="1" lang="ja-JP" altLang="ja-JP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ROSAT</a:t>
                      </a:r>
                    </a:p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(Röntgen Satellite)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1997~2001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観測期間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J  (1.25 μm)</a:t>
                      </a:r>
                    </a:p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H  (1.65 μm)</a:t>
                      </a:r>
                    </a:p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Ks (2.17 μm</a:t>
                      </a: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ja-JP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観測波長帯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軟</a:t>
                      </a: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X</a:t>
                      </a: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線</a:t>
                      </a:r>
                    </a:p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（</a:t>
                      </a: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0.2~2.5 keV</a:t>
                      </a: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）</a:t>
                      </a:r>
                    </a:p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（</a:t>
                      </a: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0.4</a:t>
                      </a: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～</a:t>
                      </a: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3.0 nm</a:t>
                      </a: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470,992,970</a:t>
                      </a:r>
                    </a:p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ja-JP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収録天体数</a:t>
                      </a:r>
                    </a:p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ja-JP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FSC: 105,926</a:t>
                      </a:r>
                    </a:p>
                    <a:p>
                      <a:pPr marL="0" marR="0" lvl="0" indent="0" algn="l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BSC:  18,806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~2″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角度分解能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1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~30″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724128" y="61653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※FSC: Faint Source Catalog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BSC: Bright Source Catalog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48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79" y="-99392"/>
            <a:ext cx="8686801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2MASS/ROSAT</a:t>
            </a:r>
            <a:r>
              <a:rPr lang="ja-JP" altLang="en-US" dirty="0" smtClean="0"/>
              <a:t>の</a:t>
            </a:r>
            <a:r>
              <a:rPr lang="en-US" altLang="ja-JP" dirty="0" smtClean="0"/>
              <a:t>cross-identification</a:t>
            </a:r>
            <a:endParaRPr lang="ja-JP" altLang="en-US" dirty="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042988" y="2188409"/>
            <a:ext cx="2592387" cy="2014537"/>
          </a:xfrm>
          <a:prstGeom prst="roundRect">
            <a:avLst>
              <a:gd name="adj" fmla="val 16667"/>
            </a:avLst>
          </a:prstGeom>
          <a:solidFill>
            <a:srgbClr val="FFFFFF">
              <a:alpha val="30000"/>
            </a:srgbClr>
          </a:solidFill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31913" y="2305884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 u="sng">
                <a:solidFill>
                  <a:srgbClr val="00FF00"/>
                </a:solidFill>
              </a:rPr>
              <a:t>検出天体数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43438" y="5447546"/>
            <a:ext cx="42497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/>
              <a:t>2MASS PSC</a:t>
            </a:r>
            <a:r>
              <a:rPr lang="ja-JP" altLang="en-US" sz="2000" dirty="0"/>
              <a:t>の</a:t>
            </a:r>
            <a:r>
              <a:rPr lang="en-US" altLang="ja-JP" sz="2000" dirty="0"/>
              <a:t>photometric quality</a:t>
            </a:r>
            <a:r>
              <a:rPr lang="ja-JP" altLang="en-US" sz="2000" dirty="0"/>
              <a:t>が</a:t>
            </a:r>
          </a:p>
          <a:p>
            <a:pPr>
              <a:spcBef>
                <a:spcPct val="50000"/>
              </a:spcBef>
            </a:pPr>
            <a:r>
              <a:rPr lang="en-US" altLang="ja-JP" sz="2000" dirty="0"/>
              <a:t>J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H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Ks</a:t>
            </a:r>
            <a:r>
              <a:rPr lang="ja-JP" altLang="en-US" sz="2000" dirty="0"/>
              <a:t>の各バンドで</a:t>
            </a:r>
            <a:r>
              <a:rPr lang="en-US" altLang="ja-JP" sz="2000" dirty="0"/>
              <a:t>B</a:t>
            </a:r>
            <a:r>
              <a:rPr lang="ja-JP" altLang="en-US" sz="2000" dirty="0"/>
              <a:t>以上の天体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219700" y="2188409"/>
            <a:ext cx="3311525" cy="2016125"/>
          </a:xfrm>
          <a:prstGeom prst="wedgeRoundRectCallout">
            <a:avLst>
              <a:gd name="adj1" fmla="val -81111"/>
              <a:gd name="adj2" fmla="val -7560"/>
              <a:gd name="adj3" fmla="val 16667"/>
            </a:avLst>
          </a:prstGeom>
          <a:solidFill>
            <a:srgbClr val="FFFFFF">
              <a:alpha val="3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292352" y="2316996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 u="sng" dirty="0" smtClean="0">
                <a:solidFill>
                  <a:srgbClr val="FF0000"/>
                </a:solidFill>
              </a:rPr>
              <a:t>利用</a:t>
            </a:r>
            <a:r>
              <a:rPr lang="ja-JP" altLang="en-US" sz="2400" b="1" u="sng" dirty="0">
                <a:solidFill>
                  <a:srgbClr val="FF0000"/>
                </a:solidFill>
              </a:rPr>
              <a:t>した天体数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011863" y="2839284"/>
            <a:ext cx="21605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>
                <a:solidFill>
                  <a:schemeClr val="bg1"/>
                </a:solidFill>
              </a:rPr>
              <a:t>FSC</a:t>
            </a:r>
            <a:r>
              <a:rPr lang="ja-JP" altLang="en-US" sz="2400" b="1" dirty="0">
                <a:solidFill>
                  <a:schemeClr val="bg1"/>
                </a:solidFill>
              </a:rPr>
              <a:t>：</a:t>
            </a:r>
            <a:r>
              <a:rPr lang="en-US" altLang="ja-JP" sz="2400" b="1" dirty="0">
                <a:solidFill>
                  <a:schemeClr val="bg1"/>
                </a:solidFill>
              </a:rPr>
              <a:t>4,730</a:t>
            </a:r>
          </a:p>
          <a:p>
            <a:pPr>
              <a:spcBef>
                <a:spcPct val="50000"/>
              </a:spcBef>
            </a:pPr>
            <a:r>
              <a:rPr lang="en-US" altLang="ja-JP" sz="2400" b="1" dirty="0">
                <a:solidFill>
                  <a:schemeClr val="bg1"/>
                </a:solidFill>
              </a:rPr>
              <a:t>BSC</a:t>
            </a:r>
            <a:r>
              <a:rPr lang="ja-JP" altLang="en-US" sz="2400" b="1" dirty="0">
                <a:solidFill>
                  <a:schemeClr val="bg1"/>
                </a:solidFill>
              </a:rPr>
              <a:t>：</a:t>
            </a:r>
            <a:r>
              <a:rPr lang="en-US" altLang="ja-JP" sz="2400" b="1" dirty="0">
                <a:solidFill>
                  <a:schemeClr val="bg1"/>
                </a:solidFill>
              </a:rPr>
              <a:t>2,609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 flipV="1">
            <a:off x="5724525" y="4636334"/>
            <a:ext cx="230346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0" y="1268760"/>
            <a:ext cx="892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HGS教科書体" pitchFamily="18" charset="-128"/>
              </a:rPr>
              <a:t>位置座標が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HGS教科書体" pitchFamily="18" charset="-128"/>
              </a:rPr>
              <a:t>&lt;5”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HGS教科書体" pitchFamily="18" charset="-128"/>
              </a:rPr>
              <a:t>で一致する天体を対応天体として検出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331913" y="2839284"/>
            <a:ext cx="18002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>
                <a:solidFill>
                  <a:schemeClr val="bg1"/>
                </a:solidFill>
              </a:rPr>
              <a:t>FSC</a:t>
            </a:r>
            <a:r>
              <a:rPr lang="ja-JP" altLang="en-US" sz="2400" b="1" dirty="0">
                <a:solidFill>
                  <a:schemeClr val="bg1"/>
                </a:solidFill>
              </a:rPr>
              <a:t>：</a:t>
            </a:r>
            <a:r>
              <a:rPr lang="en-US" altLang="ja-JP" sz="2400" b="1" dirty="0">
                <a:solidFill>
                  <a:schemeClr val="bg1"/>
                </a:solidFill>
              </a:rPr>
              <a:t>7,865</a:t>
            </a:r>
          </a:p>
          <a:p>
            <a:pPr>
              <a:spcBef>
                <a:spcPct val="50000"/>
              </a:spcBef>
            </a:pPr>
            <a:r>
              <a:rPr lang="en-US" altLang="ja-JP" sz="2400" b="1" dirty="0">
                <a:solidFill>
                  <a:schemeClr val="bg1"/>
                </a:solidFill>
              </a:rPr>
              <a:t>BSC</a:t>
            </a:r>
            <a:r>
              <a:rPr lang="ja-JP" altLang="en-US" sz="2400" b="1" dirty="0">
                <a:solidFill>
                  <a:schemeClr val="bg1"/>
                </a:solidFill>
              </a:rPr>
              <a:t>：</a:t>
            </a:r>
            <a:r>
              <a:rPr lang="en-US" altLang="ja-JP" sz="2400" b="1" dirty="0">
                <a:solidFill>
                  <a:schemeClr val="bg1"/>
                </a:solidFill>
              </a:rPr>
              <a:t>3,633</a:t>
            </a:r>
          </a:p>
        </p:txBody>
      </p:sp>
    </p:spTree>
    <p:extLst>
      <p:ext uri="{BB962C8B-B14F-4D97-AF65-F5344CB8AC3E}">
        <p14:creationId xmlns:p14="http://schemas.microsoft.com/office/powerpoint/2010/main" xmlns="" val="412140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近赤外線二色図</a:t>
            </a:r>
            <a:endParaRPr kumimoji="1" lang="ja-JP" altLang="en-US" dirty="0"/>
          </a:p>
        </p:txBody>
      </p:sp>
      <p:pic>
        <p:nvPicPr>
          <p:cNvPr id="8" name="Picture 2" descr="out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6792"/>
            <a:ext cx="7129462" cy="49768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78250" y="1820317"/>
            <a:ext cx="4394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500" b="1">
                <a:latin typeface="Garamond" pitchFamily="18" charset="0"/>
                <a:ea typeface="HG正楷書体-PRO" pitchFamily="66" charset="-128"/>
              </a:rPr>
              <a:t>恒星の</a:t>
            </a:r>
            <a:r>
              <a:rPr lang="en-US" altLang="ja-JP" sz="1500" b="1">
                <a:latin typeface="Garamond" pitchFamily="18" charset="0"/>
                <a:ea typeface="HG正楷書体-PRO" pitchFamily="66" charset="-128"/>
              </a:rPr>
              <a:t>intrinsic</a:t>
            </a:r>
            <a:r>
              <a:rPr lang="ja-JP" altLang="en-US" sz="1500" b="1">
                <a:latin typeface="Garamond" pitchFamily="18" charset="0"/>
                <a:ea typeface="HG正楷書体-PRO" pitchFamily="66" charset="-128"/>
              </a:rPr>
              <a:t>な分布→</a:t>
            </a:r>
            <a:r>
              <a:rPr lang="en-US" altLang="ja-JP" sz="1500" b="1">
                <a:latin typeface="Garamond" pitchFamily="18" charset="0"/>
                <a:ea typeface="HG正楷書体-PRO" pitchFamily="66" charset="-128"/>
              </a:rPr>
              <a:t>Bessell &amp; Brett (1988)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 rot="19203621">
            <a:off x="1979613" y="3869779"/>
            <a:ext cx="3675062" cy="130492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2124075" y="4085679"/>
            <a:ext cx="1655763" cy="1511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19700" y="4804817"/>
            <a:ext cx="2449513" cy="1152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143788" y="3239086"/>
                <a:ext cx="856424" cy="27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/>
                        </a:rPr>
                        <m:t>𝐴</m:t>
                      </m:r>
                      <m:r>
                        <a:rPr kumimoji="1" lang="en-US" altLang="ja-JP" i="1" smtClean="0">
                          <a:latin typeface="Cambria Math"/>
                        </a:rPr>
                        <m:t>=</m:t>
                      </m:r>
                      <m:r>
                        <a:rPr kumimoji="1" lang="el-GR" altLang="ja-JP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788" y="3239086"/>
                <a:ext cx="856424" cy="2743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1429" b="-2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16016" y="457508"/>
                <a:ext cx="3384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𝐻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𝐾𝑠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/>
                        </a:rPr>
                        <m:t>‐(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𝐽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𝐻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57508"/>
                <a:ext cx="3384376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419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1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dss_qso-2mass-match-err5-phot_qualBBB-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0681" y="3488532"/>
            <a:ext cx="2778125" cy="396081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7891" name="Picture 3" descr="qso_agn-2mass-match-err1-phot_qualBBB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4081" y="3575844"/>
            <a:ext cx="2728913" cy="38893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(</a:t>
            </a:r>
            <a:r>
              <a:rPr lang="en-US" altLang="ja-JP" i="1" dirty="0"/>
              <a:t>H</a:t>
            </a:r>
            <a:r>
              <a:rPr lang="ja-JP" altLang="en-US" i="1" dirty="0"/>
              <a:t>－</a:t>
            </a:r>
            <a:r>
              <a:rPr lang="en-US" altLang="ja-JP" i="1" dirty="0"/>
              <a:t>K</a:t>
            </a:r>
            <a:r>
              <a:rPr lang="en-US" altLang="ja-JP" dirty="0"/>
              <a:t>s</a:t>
            </a:r>
            <a:r>
              <a:rPr lang="en-US" altLang="ja-JP" i="1" dirty="0"/>
              <a:t>)-(J</a:t>
            </a:r>
            <a:r>
              <a:rPr lang="ja-JP" altLang="en-US" i="1" dirty="0"/>
              <a:t>－</a:t>
            </a:r>
            <a:r>
              <a:rPr lang="en-US" altLang="ja-JP" i="1" dirty="0"/>
              <a:t>H)</a:t>
            </a:r>
            <a:r>
              <a:rPr lang="ja-JP" altLang="en-US" dirty="0"/>
              <a:t>二色図</a:t>
            </a:r>
          </a:p>
        </p:txBody>
      </p:sp>
      <p:pic>
        <p:nvPicPr>
          <p:cNvPr id="37893" name="Picture 5" descr="rosatbsc-2mass-match-err5-phot_qualBBB-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0519" y="816769"/>
            <a:ext cx="2803525" cy="399573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7894" name="Picture 6" descr="rosatfsc-2mass-match-err5-phot_qualBBB-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031" y="816769"/>
            <a:ext cx="2803525" cy="39957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7895" name="Oval 7"/>
          <p:cNvSpPr>
            <a:spLocks noChangeArrowheads="1"/>
          </p:cNvSpPr>
          <p:nvPr/>
        </p:nvSpPr>
        <p:spPr bwMode="auto">
          <a:xfrm rot="-1593903">
            <a:off x="1497013" y="3078163"/>
            <a:ext cx="1439862" cy="490537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 rot="2069931">
            <a:off x="1284288" y="2836863"/>
            <a:ext cx="360362" cy="102235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98525" y="4292600"/>
            <a:ext cx="3457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solidFill>
                  <a:schemeClr val="bg2"/>
                </a:solidFill>
                <a:latin typeface="Garamond" pitchFamily="18" charset="0"/>
                <a:ea typeface="HGS教科書体" pitchFamily="18" charset="-128"/>
              </a:rPr>
              <a:t>Quasars and AGN (12</a:t>
            </a:r>
            <a:r>
              <a:rPr lang="en-US" altLang="ja-JP" sz="1200" b="1" baseline="30000">
                <a:solidFill>
                  <a:schemeClr val="bg2"/>
                </a:solidFill>
                <a:latin typeface="Garamond" pitchFamily="18" charset="0"/>
                <a:ea typeface="HGS教科書体" pitchFamily="18" charset="-128"/>
              </a:rPr>
              <a:t>th</a:t>
            </a:r>
            <a:r>
              <a:rPr lang="en-US" altLang="ja-JP" sz="1200" b="1">
                <a:solidFill>
                  <a:schemeClr val="bg2"/>
                </a:solidFill>
                <a:latin typeface="Garamond" pitchFamily="18" charset="0"/>
                <a:ea typeface="HGS教科書体" pitchFamily="18" charset="-128"/>
              </a:rPr>
              <a:t> Ed.) (Veron+ 2006)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470525" y="4292600"/>
            <a:ext cx="3170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solidFill>
                  <a:schemeClr val="bg2"/>
                </a:solidFill>
                <a:latin typeface="Garamond" pitchFamily="18" charset="0"/>
                <a:ea typeface="HGS教科書体" pitchFamily="18" charset="-128"/>
              </a:rPr>
              <a:t>SDSS quasar catalog Ⅲ (Schneider+ 2005)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116013" y="4508500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>
                <a:solidFill>
                  <a:schemeClr val="bg2"/>
                </a:solidFill>
                <a:latin typeface="Garamond" pitchFamily="18" charset="0"/>
                <a:ea typeface="HGS教科書体" pitchFamily="18" charset="-128"/>
              </a:rPr>
              <a:t>※2MASS</a:t>
            </a:r>
            <a:r>
              <a:rPr lang="ja-JP" altLang="en-US" sz="1000" b="1">
                <a:solidFill>
                  <a:schemeClr val="bg2"/>
                </a:solidFill>
                <a:latin typeface="Garamond" pitchFamily="18" charset="0"/>
                <a:ea typeface="HGS教科書体" pitchFamily="18" charset="-128"/>
              </a:rPr>
              <a:t>等級を利用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688013" y="4508500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>
                <a:solidFill>
                  <a:schemeClr val="bg2"/>
                </a:solidFill>
                <a:latin typeface="Garamond" pitchFamily="18" charset="0"/>
                <a:ea typeface="HGS教科書体" pitchFamily="18" charset="-128"/>
              </a:rPr>
              <a:t>※2MASS</a:t>
            </a:r>
            <a:r>
              <a:rPr lang="ja-JP" altLang="en-US" sz="1000" b="1">
                <a:solidFill>
                  <a:schemeClr val="bg2"/>
                </a:solidFill>
                <a:latin typeface="Garamond" pitchFamily="18" charset="0"/>
                <a:ea typeface="HGS教科書体" pitchFamily="18" charset="-128"/>
              </a:rPr>
              <a:t>等級を利用</a:t>
            </a: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 rot="-1593903">
            <a:off x="6156325" y="3068638"/>
            <a:ext cx="1439863" cy="490537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 rot="2069931">
            <a:off x="5867400" y="2852738"/>
            <a:ext cx="360363" cy="102235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 rot="2069931">
            <a:off x="1331913" y="5516563"/>
            <a:ext cx="360362" cy="102235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 rot="2069931">
            <a:off x="5940425" y="5445125"/>
            <a:ext cx="360363" cy="102235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490913" y="3709988"/>
            <a:ext cx="2449512" cy="727075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クェーサー・</a:t>
            </a:r>
            <a:r>
              <a:rPr lang="en-US" altLang="ja-JP" sz="2000" b="1">
                <a:solidFill>
                  <a:schemeClr val="bg1"/>
                </a:solidFill>
              </a:rPr>
              <a:t>AGN</a:t>
            </a:r>
            <a:r>
              <a:rPr lang="ja-JP" altLang="en-US" sz="2000" b="1">
                <a:solidFill>
                  <a:schemeClr val="bg1"/>
                </a:solidFill>
              </a:rPr>
              <a:t>と類似した分布</a:t>
            </a: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 rot="-1593903">
            <a:off x="1547813" y="5805488"/>
            <a:ext cx="1439862" cy="490537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 rot="-1593903">
            <a:off x="6156325" y="5746750"/>
            <a:ext cx="1439863" cy="490538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3708400" y="1341438"/>
            <a:ext cx="1871663" cy="400110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計 約</a:t>
            </a:r>
            <a:r>
              <a:rPr lang="en-US" altLang="ja-JP" sz="2000" b="1">
                <a:solidFill>
                  <a:schemeClr val="bg1"/>
                </a:solidFill>
              </a:rPr>
              <a:t>1000</a:t>
            </a:r>
            <a:r>
              <a:rPr lang="ja-JP" altLang="en-US" sz="2000" b="1">
                <a:solidFill>
                  <a:schemeClr val="bg1"/>
                </a:solidFill>
              </a:rPr>
              <a:t>天体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636963" y="2311400"/>
            <a:ext cx="2087562" cy="1173163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ja-JP" altLang="en-US" b="1" u="sng">
                <a:solidFill>
                  <a:schemeClr val="bg1"/>
                </a:solidFill>
              </a:rPr>
              <a:t>約</a:t>
            </a:r>
            <a:r>
              <a:rPr lang="en-US" altLang="ja-JP" b="1" u="sng">
                <a:solidFill>
                  <a:schemeClr val="bg1"/>
                </a:solidFill>
              </a:rPr>
              <a:t>200</a:t>
            </a:r>
            <a:r>
              <a:rPr lang="ja-JP" altLang="en-US" b="1" u="sng">
                <a:solidFill>
                  <a:schemeClr val="bg1"/>
                </a:solidFill>
              </a:rPr>
              <a:t>天体</a:t>
            </a:r>
          </a:p>
          <a:p>
            <a:pPr algn="ctr">
              <a:spcBef>
                <a:spcPct val="10000"/>
              </a:spcBef>
            </a:pPr>
            <a:r>
              <a:rPr lang="ja-JP" altLang="en-US" sz="1600" b="1">
                <a:solidFill>
                  <a:schemeClr val="bg1"/>
                </a:solidFill>
              </a:rPr>
              <a:t>↓</a:t>
            </a:r>
          </a:p>
          <a:p>
            <a:pPr>
              <a:spcBef>
                <a:spcPct val="10000"/>
              </a:spcBef>
            </a:pPr>
            <a:r>
              <a:rPr lang="ja-JP" altLang="en-US" sz="1600" b="1">
                <a:solidFill>
                  <a:schemeClr val="bg1"/>
                </a:solidFill>
              </a:rPr>
              <a:t>クェーサー・</a:t>
            </a:r>
            <a:r>
              <a:rPr lang="en-US" altLang="ja-JP" sz="1600" b="1">
                <a:solidFill>
                  <a:schemeClr val="bg1"/>
                </a:solidFill>
              </a:rPr>
              <a:t>AGN</a:t>
            </a:r>
            <a:r>
              <a:rPr lang="ja-JP" altLang="en-US" sz="1600" b="1">
                <a:solidFill>
                  <a:schemeClr val="bg1"/>
                </a:solidFill>
              </a:rPr>
              <a:t>カタログに含まれる</a:t>
            </a:r>
          </a:p>
        </p:txBody>
      </p:sp>
      <p:sp>
        <p:nvSpPr>
          <p:cNvPr id="37912" name="AutoShape 24"/>
          <p:cNvSpPr>
            <a:spLocks noChangeArrowheads="1"/>
          </p:cNvSpPr>
          <p:nvPr/>
        </p:nvSpPr>
        <p:spPr bwMode="auto">
          <a:xfrm>
            <a:off x="4140200" y="1844675"/>
            <a:ext cx="1008063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 rot="-3207918">
            <a:off x="1789113" y="1703388"/>
            <a:ext cx="2081212" cy="576262"/>
          </a:xfrm>
          <a:prstGeom prst="curvedDownArrow">
            <a:avLst>
              <a:gd name="adj1" fmla="val 72231"/>
              <a:gd name="adj2" fmla="val 144463"/>
              <a:gd name="adj3" fmla="val 33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14" name="AutoShape 26"/>
          <p:cNvSpPr>
            <a:spLocks noChangeArrowheads="1"/>
          </p:cNvSpPr>
          <p:nvPr/>
        </p:nvSpPr>
        <p:spPr bwMode="auto">
          <a:xfrm rot="3377351" flipH="1">
            <a:off x="5765006" y="1475582"/>
            <a:ext cx="2009775" cy="944562"/>
          </a:xfrm>
          <a:prstGeom prst="curvedDownArrow">
            <a:avLst>
              <a:gd name="adj1" fmla="val 42555"/>
              <a:gd name="adj2" fmla="val 85109"/>
              <a:gd name="adj3" fmla="val 33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0" y="1027113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200" b="1">
                <a:latin typeface="Garamond" pitchFamily="18" charset="0"/>
                <a:ea typeface="HGS教科書体" pitchFamily="18" charset="-128"/>
              </a:rPr>
              <a:t>恒星の</a:t>
            </a:r>
            <a:r>
              <a:rPr lang="en-US" altLang="ja-JP" sz="1200" b="1">
                <a:latin typeface="Garamond" pitchFamily="18" charset="0"/>
                <a:ea typeface="HGS教科書体" pitchFamily="18" charset="-128"/>
              </a:rPr>
              <a:t>intrinsic</a:t>
            </a:r>
            <a:r>
              <a:rPr lang="ja-JP" altLang="en-US" sz="1200" b="1">
                <a:latin typeface="Garamond" pitchFamily="18" charset="0"/>
                <a:ea typeface="HGS教科書体" pitchFamily="18" charset="-128"/>
              </a:rPr>
              <a:t>な分布（色のついた曲線）</a:t>
            </a:r>
          </a:p>
          <a:p>
            <a:r>
              <a:rPr lang="ja-JP" altLang="en-US" sz="1200" b="1">
                <a:latin typeface="Garamond" pitchFamily="18" charset="0"/>
                <a:ea typeface="HGS教科書体" pitchFamily="18" charset="-128"/>
              </a:rPr>
              <a:t>　→</a:t>
            </a:r>
            <a:r>
              <a:rPr lang="en-US" altLang="ja-JP" sz="1200" b="1">
                <a:latin typeface="Garamond" pitchFamily="18" charset="0"/>
                <a:ea typeface="HGS教科書体" pitchFamily="18" charset="-128"/>
              </a:rPr>
              <a:t>Bessell &amp; Brett, 1988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971550" y="1628775"/>
            <a:ext cx="1079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>
                <a:solidFill>
                  <a:schemeClr val="bg2"/>
                </a:solidFill>
                <a:latin typeface="Garamond" pitchFamily="18" charset="0"/>
                <a:ea typeface="HGS教科書体" pitchFamily="18" charset="-128"/>
              </a:rPr>
              <a:t>ROSAT FSC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5508625" y="1628775"/>
            <a:ext cx="1079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>
                <a:solidFill>
                  <a:schemeClr val="bg2"/>
                </a:solidFill>
                <a:latin typeface="Garamond" pitchFamily="18" charset="0"/>
                <a:ea typeface="HGS教科書体" pitchFamily="18" charset="-128"/>
              </a:rPr>
              <a:t>ROSAT BSC</a:t>
            </a:r>
          </a:p>
        </p:txBody>
      </p:sp>
    </p:spTree>
    <p:extLst>
      <p:ext uri="{BB962C8B-B14F-4D97-AF65-F5344CB8AC3E}">
        <p14:creationId xmlns:p14="http://schemas.microsoft.com/office/powerpoint/2010/main" xmlns="" val="35972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7" grpId="0"/>
      <p:bldP spid="37898" grpId="0"/>
      <p:bldP spid="37899" grpId="0"/>
      <p:bldP spid="37900" grpId="0"/>
      <p:bldP spid="37901" grpId="0" animBg="1"/>
      <p:bldP spid="37902" grpId="0" animBg="1"/>
      <p:bldP spid="37903" grpId="0" animBg="1"/>
      <p:bldP spid="37904" grpId="0" animBg="1"/>
      <p:bldP spid="37907" grpId="0" animBg="1"/>
      <p:bldP spid="37905" grpId="0" animBg="1"/>
      <p:bldP spid="37906" grpId="0" animBg="1"/>
      <p:bldP spid="37910" grpId="0" animBg="1"/>
      <p:bldP spid="37911" grpId="0" animBg="1"/>
      <p:bldP spid="37912" grpId="0" animBg="1"/>
      <p:bldP spid="37913" grpId="0" animBg="1"/>
      <p:bldP spid="379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AGN</a:t>
            </a:r>
            <a:r>
              <a:rPr lang="ja-JP" altLang="en-US" dirty="0"/>
              <a:t>近</a:t>
            </a:r>
            <a:r>
              <a:rPr kumimoji="1" lang="ja-JP" altLang="en-US" dirty="0" smtClean="0"/>
              <a:t>赤外線色選択の条件</a:t>
            </a:r>
            <a:endParaRPr kumimoji="1" lang="ja-JP" alt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447378"/>
            <a:ext cx="6837362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471190"/>
            <a:ext cx="6840538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771774" y="2061740"/>
            <a:ext cx="1475581" cy="430887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200" b="1" dirty="0">
                <a:solidFill>
                  <a:schemeClr val="bg1"/>
                </a:solidFill>
                <a:ea typeface="HGS教科書体" pitchFamily="18" charset="-128"/>
              </a:rPr>
              <a:t>Region </a:t>
            </a:r>
            <a:r>
              <a:rPr lang="en-US" altLang="ja-JP" sz="2200" b="1" dirty="0" smtClean="0">
                <a:solidFill>
                  <a:schemeClr val="bg1"/>
                </a:solidFill>
                <a:ea typeface="HGS教科書体" pitchFamily="18" charset="-128"/>
              </a:rPr>
              <a:t>Ⅰ</a:t>
            </a:r>
            <a:endParaRPr lang="en-US" altLang="ja-JP" sz="2200" b="1" dirty="0">
              <a:solidFill>
                <a:schemeClr val="bg1"/>
              </a:solidFill>
              <a:ea typeface="HGS教科書体" pitchFamily="18" charset="-128"/>
            </a:endParaRPr>
          </a:p>
        </p:txBody>
      </p:sp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9697330"/>
              </p:ext>
            </p:extLst>
          </p:nvPr>
        </p:nvGraphicFramePr>
        <p:xfrm>
          <a:off x="5508625" y="3790528"/>
          <a:ext cx="2184400" cy="236537"/>
        </p:xfrm>
        <a:graphic>
          <a:graphicData uri="http://schemas.openxmlformats.org/presentationml/2006/ole">
            <p:oleObj spid="_x0000_s7220" name="数式" r:id="rId5" imgW="1866090" imgH="203112" progId="Equation.3">
              <p:embed/>
            </p:oleObj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0313914"/>
              </p:ext>
            </p:extLst>
          </p:nvPr>
        </p:nvGraphicFramePr>
        <p:xfrm>
          <a:off x="2195513" y="2998365"/>
          <a:ext cx="2374900" cy="249238"/>
        </p:xfrm>
        <a:graphic>
          <a:graphicData uri="http://schemas.openxmlformats.org/presentationml/2006/ole">
            <p:oleObj spid="_x0000_s7221" name="数式" r:id="rId6" imgW="1930400" imgH="203200" progId="Equation.3">
              <p:embed/>
            </p:oleObj>
          </a:graphicData>
        </a:graphic>
      </p:graphicFrame>
      <p:sp>
        <p:nvSpPr>
          <p:cNvPr id="41" name="Line 8"/>
          <p:cNvSpPr>
            <a:spLocks noChangeShapeType="1"/>
          </p:cNvSpPr>
          <p:nvPr/>
        </p:nvSpPr>
        <p:spPr bwMode="auto">
          <a:xfrm flipV="1">
            <a:off x="2627313" y="1629940"/>
            <a:ext cx="3240087" cy="403225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2195513" y="2422103"/>
            <a:ext cx="5472112" cy="2447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5148064" y="3469853"/>
            <a:ext cx="3024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S教科書体" pitchFamily="18" charset="-128"/>
              </a:rPr>
              <a:t>CTTS locus (Meyer et al. 1997) </a:t>
            </a: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2555875" y="4149303"/>
            <a:ext cx="1295400" cy="15843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V="1">
            <a:off x="3851275" y="2422103"/>
            <a:ext cx="3816350" cy="1727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3635375" y="4920828"/>
            <a:ext cx="1512888" cy="430887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200" b="1" dirty="0">
                <a:solidFill>
                  <a:schemeClr val="bg1"/>
                </a:solidFill>
                <a:ea typeface="HGS教科書体" pitchFamily="18" charset="-128"/>
              </a:rPr>
              <a:t>Region Ⅱ</a:t>
            </a:r>
          </a:p>
        </p:txBody>
      </p:sp>
    </p:spTree>
    <p:extLst>
      <p:ext uri="{BB962C8B-B14F-4D97-AF65-F5344CB8AC3E}">
        <p14:creationId xmlns:p14="http://schemas.microsoft.com/office/powerpoint/2010/main" xmlns="" val="7541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二色図上での</a:t>
            </a:r>
            <a:r>
              <a:rPr kumimoji="1" lang="en-US" altLang="ja-JP" dirty="0" smtClean="0"/>
              <a:t>AGN</a:t>
            </a:r>
            <a:r>
              <a:rPr kumimoji="1" lang="ja-JP" altLang="en-US" dirty="0" smtClean="0"/>
              <a:t>の分布</a:t>
            </a:r>
            <a:r>
              <a:rPr kumimoji="1" lang="en-US" altLang="ja-JP" dirty="0" smtClean="0"/>
              <a:t>Ⅰ</a:t>
            </a:r>
            <a:endParaRPr kumimoji="1" lang="ja-JP" alt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560" y="1340768"/>
            <a:ext cx="8064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ea typeface="HGS教科書体" pitchFamily="18" charset="-128"/>
              </a:rPr>
              <a:t>Quasars and Active Galactic Nulei (12</a:t>
            </a:r>
            <a:r>
              <a:rPr lang="en-US" altLang="ja-JP" sz="2000" b="1" baseline="30000">
                <a:ea typeface="HGS教科書体" pitchFamily="18" charset="-128"/>
              </a:rPr>
              <a:t>th</a:t>
            </a:r>
            <a:r>
              <a:rPr lang="en-US" altLang="ja-JP" sz="2000" b="1">
                <a:ea typeface="HGS教科書体" pitchFamily="18" charset="-128"/>
              </a:rPr>
              <a:t> Ed.) (Veron-Cettty &amp; Veron 2006)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748" y="1816546"/>
            <a:ext cx="64801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310" y="1870521"/>
            <a:ext cx="6351588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923" y="1798339"/>
            <a:ext cx="6675437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3059385" y="2157858"/>
            <a:ext cx="2592388" cy="3240088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3205435" y="3815208"/>
            <a:ext cx="1871663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342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91683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―</a:t>
            </a:r>
            <a:r>
              <a:rPr lang="en-US" altLang="ja-JP" sz="2400" dirty="0" smtClean="0"/>
              <a:t>2MASS</a:t>
            </a:r>
            <a:r>
              <a:rPr lang="ja-JP" altLang="en-US" sz="2400" dirty="0" smtClean="0"/>
              <a:t>公開画像を利用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―</a:t>
            </a:r>
            <a:r>
              <a:rPr lang="ja-JP" altLang="en-US" sz="2400" dirty="0" smtClean="0"/>
              <a:t>近赤外線波長での変光天体探索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―</a:t>
            </a:r>
            <a:r>
              <a:rPr kumimoji="1" lang="ja-JP" altLang="en-US" sz="2400" dirty="0" smtClean="0"/>
              <a:t>銀河系構造の探究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438891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―</a:t>
            </a:r>
            <a:r>
              <a:rPr lang="ja-JP" altLang="en-US" sz="2400" dirty="0" smtClean="0"/>
              <a:t>カタログ（</a:t>
            </a:r>
            <a:r>
              <a:rPr lang="en-US" altLang="ja-JP" sz="2400" dirty="0" smtClean="0"/>
              <a:t>2MASS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ROSAT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AGN</a:t>
            </a:r>
            <a:r>
              <a:rPr lang="ja-JP" altLang="en-US" sz="2400" dirty="0" smtClean="0"/>
              <a:t>など）を利用</a:t>
            </a:r>
            <a:endParaRPr lang="en-US" altLang="ja-JP" sz="2400" dirty="0" smtClean="0"/>
          </a:p>
          <a:p>
            <a:r>
              <a:rPr lang="en-US" altLang="ja-JP" sz="2400" dirty="0" smtClean="0"/>
              <a:t>―</a:t>
            </a:r>
            <a:r>
              <a:rPr lang="ja-JP" altLang="en-US" sz="2400" dirty="0" smtClean="0"/>
              <a:t>活動銀河中心核（</a:t>
            </a:r>
            <a:r>
              <a:rPr lang="en-US" altLang="ja-JP" sz="2400" dirty="0" smtClean="0"/>
              <a:t>AGN</a:t>
            </a:r>
            <a:r>
              <a:rPr lang="ja-JP" altLang="en-US" sz="2400" dirty="0" smtClean="0"/>
              <a:t>）の近赤外線での探索手法の確立</a:t>
            </a:r>
            <a:endParaRPr lang="en-US" altLang="ja-JP" sz="2400" dirty="0" smtClean="0"/>
          </a:p>
          <a:p>
            <a:r>
              <a:rPr lang="en-US" altLang="ja-JP" sz="2400" dirty="0" smtClean="0"/>
              <a:t>―AGN</a:t>
            </a:r>
            <a:r>
              <a:rPr lang="ja-JP" altLang="en-US" sz="2400" dirty="0" smtClean="0"/>
              <a:t>候補天体の抽出</a:t>
            </a:r>
            <a:endParaRPr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7744" y="306896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</a:t>
            </a:r>
            <a:r>
              <a:rPr kumimoji="1" lang="en-US" altLang="ja-JP" sz="2000" dirty="0" err="1" smtClean="0"/>
              <a:t>Kouzuma</a:t>
            </a:r>
            <a:r>
              <a:rPr kumimoji="1" lang="en-US" altLang="ja-JP" sz="2000" dirty="0" smtClean="0"/>
              <a:t> &amp; Yamaoka, 2009, </a:t>
            </a:r>
            <a:r>
              <a:rPr kumimoji="1" lang="en-US" altLang="ja-JP" sz="2000" i="1" dirty="0" smtClean="0"/>
              <a:t>AJ</a:t>
            </a:r>
            <a:r>
              <a:rPr kumimoji="1" lang="en-US" altLang="ja-JP" sz="2000" dirty="0" smtClean="0"/>
              <a:t>, 138, 1508</a:t>
            </a:r>
            <a:r>
              <a:rPr kumimoji="1"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7744" y="558924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（</a:t>
            </a:r>
            <a:r>
              <a:rPr kumimoji="1" lang="en-US" altLang="ja-JP" sz="2000" dirty="0" err="1" smtClean="0"/>
              <a:t>Kouzuma</a:t>
            </a:r>
            <a:r>
              <a:rPr kumimoji="1" lang="en-US" altLang="ja-JP" sz="2000" dirty="0" smtClean="0"/>
              <a:t> &amp; Yamaoka, 2010, </a:t>
            </a:r>
            <a:r>
              <a:rPr kumimoji="1" lang="en-US" altLang="ja-JP" sz="2000" i="1" dirty="0" smtClean="0"/>
              <a:t>A&amp;A</a:t>
            </a:r>
            <a:r>
              <a:rPr kumimoji="1" lang="en-US" altLang="ja-JP" sz="2000" dirty="0" smtClean="0"/>
              <a:t>, 509A, 64K</a:t>
            </a:r>
          </a:p>
          <a:p>
            <a:r>
              <a:rPr lang="ja-JP" altLang="en-US" sz="2000" dirty="0" smtClean="0"/>
              <a:t>　</a:t>
            </a:r>
            <a:r>
              <a:rPr lang="en-US" altLang="ja-JP" sz="2000" dirty="0" err="1" smtClean="0"/>
              <a:t>Kouzuma</a:t>
            </a:r>
            <a:r>
              <a:rPr lang="en-US" altLang="ja-JP" sz="2000" dirty="0" smtClean="0"/>
              <a:t> &amp; Yamaoka, 2010, </a:t>
            </a:r>
            <a:r>
              <a:rPr lang="en-US" altLang="ja-JP" sz="2000" i="1" dirty="0" smtClean="0"/>
              <a:t>MNRAS</a:t>
            </a:r>
            <a:r>
              <a:rPr lang="en-US" altLang="ja-JP" sz="2000" dirty="0" smtClean="0"/>
              <a:t>, 405, 2062</a:t>
            </a:r>
            <a:r>
              <a:rPr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32160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Ⅰ. </a:t>
            </a:r>
            <a:r>
              <a:rPr kumimoji="1"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画像アーカイブ</a:t>
            </a:r>
            <a:r>
              <a:rPr kumimoji="1" lang="ja-JP" altLang="en-US" sz="2800" dirty="0" smtClean="0"/>
              <a:t>を利用した研究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385349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Ⅱ. </a:t>
            </a:r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カタログ</a:t>
            </a:r>
            <a:r>
              <a:rPr kumimoji="1"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アーカイブ</a:t>
            </a:r>
            <a:r>
              <a:rPr kumimoji="1" lang="ja-JP" altLang="en-US" sz="2800" dirty="0" smtClean="0"/>
              <a:t>を利用した研究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682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二色図上での</a:t>
            </a:r>
            <a:r>
              <a:rPr lang="en-US" altLang="ja-JP" dirty="0" smtClean="0"/>
              <a:t>AGN</a:t>
            </a:r>
            <a:r>
              <a:rPr lang="ja-JP" altLang="en-US" dirty="0" smtClean="0"/>
              <a:t>の分布</a:t>
            </a:r>
            <a:r>
              <a:rPr lang="en-US" altLang="ja-JP" dirty="0"/>
              <a:t>Ⅱ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744116"/>
            <a:ext cx="6480175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798091"/>
            <a:ext cx="6351587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808311"/>
            <a:ext cx="648017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3059113" y="2085429"/>
            <a:ext cx="2592387" cy="324008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205163" y="3742779"/>
            <a:ext cx="1871662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15616" y="1196752"/>
            <a:ext cx="6912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HGS教科書体" pitchFamily="18" charset="-128"/>
              </a:rPr>
              <a:t>SDSS-DR5 quasar catalog (Schneider et al. 2007)</a:t>
            </a:r>
          </a:p>
        </p:txBody>
      </p:sp>
    </p:spTree>
    <p:extLst>
      <p:ext uri="{BB962C8B-B14F-4D97-AF65-F5344CB8AC3E}">
        <p14:creationId xmlns:p14="http://schemas.microsoft.com/office/powerpoint/2010/main" xmlns="" val="18091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9528"/>
            <a:ext cx="8027987" cy="711200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各領域での天体数</a:t>
            </a:r>
            <a:endParaRPr lang="en-US" altLang="ja-JP" dirty="0"/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7889875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651500" y="2349500"/>
            <a:ext cx="23050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b="1" dirty="0">
                <a:ea typeface="HGS教科書体" pitchFamily="18" charset="-128"/>
              </a:rPr>
              <a:t>SDSS-DR5 quasar catalog 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908175" y="2349500"/>
            <a:ext cx="38163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>
                <a:ea typeface="HGS教科書体" pitchFamily="18" charset="-128"/>
              </a:rPr>
              <a:t>Quasars and Active Galactic Nulei (12</a:t>
            </a:r>
            <a:r>
              <a:rPr lang="en-US" altLang="ja-JP" sz="1400" b="1" baseline="30000">
                <a:ea typeface="HGS教科書体" pitchFamily="18" charset="-128"/>
              </a:rPr>
              <a:t>th</a:t>
            </a:r>
            <a:r>
              <a:rPr lang="en-US" altLang="ja-JP" sz="1400" b="1">
                <a:ea typeface="HGS教科書体" pitchFamily="18" charset="-128"/>
              </a:rPr>
              <a:t> Ed.)</a:t>
            </a:r>
          </a:p>
        </p:txBody>
      </p:sp>
      <p:sp>
        <p:nvSpPr>
          <p:cNvPr id="232454" name="Oval 6"/>
          <p:cNvSpPr>
            <a:spLocks noChangeArrowheads="1"/>
          </p:cNvSpPr>
          <p:nvPr/>
        </p:nvSpPr>
        <p:spPr bwMode="auto">
          <a:xfrm>
            <a:off x="3203575" y="5229225"/>
            <a:ext cx="1223963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2455" name="Oval 7"/>
          <p:cNvSpPr>
            <a:spLocks noChangeArrowheads="1"/>
          </p:cNvSpPr>
          <p:nvPr/>
        </p:nvSpPr>
        <p:spPr bwMode="auto">
          <a:xfrm>
            <a:off x="6300788" y="5229225"/>
            <a:ext cx="1223962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346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 animBg="1"/>
      <p:bldP spid="2324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二色図上での</a:t>
            </a:r>
            <a:r>
              <a:rPr lang="en-US" altLang="ja-JP" dirty="0" smtClean="0"/>
              <a:t>AGN</a:t>
            </a:r>
            <a:r>
              <a:rPr lang="ja-JP" altLang="en-US" dirty="0" smtClean="0"/>
              <a:t>の分布</a:t>
            </a:r>
            <a:r>
              <a:rPr lang="en-US" altLang="ja-JP" dirty="0" smtClean="0"/>
              <a:t>Ⅲ</a:t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sz="4000" dirty="0" smtClean="0"/>
              <a:t>―</a:t>
            </a:r>
            <a:r>
              <a:rPr lang="ja-JP" altLang="en-US" sz="4000" dirty="0" smtClean="0"/>
              <a:t>モンテカルロ</a:t>
            </a:r>
            <a:r>
              <a:rPr lang="ja-JP" altLang="en-US" sz="4000" dirty="0"/>
              <a:t>シミュレーション</a:t>
            </a:r>
            <a:endParaRPr kumimoji="1" lang="ja-JP" alt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8" y="1340768"/>
            <a:ext cx="75152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12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7768"/>
            <a:ext cx="867658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近</a:t>
            </a:r>
            <a:r>
              <a:rPr lang="ja-JP" altLang="en-US" sz="3600" dirty="0" smtClean="0"/>
              <a:t>赤外線色選択を用いた</a:t>
            </a:r>
            <a:r>
              <a:rPr lang="en-US" altLang="ja-JP" sz="3600" dirty="0" smtClean="0"/>
              <a:t>AGN</a:t>
            </a:r>
            <a:r>
              <a:rPr lang="ja-JP" altLang="en-US" sz="3600" dirty="0" smtClean="0"/>
              <a:t>候補天体の抽出</a:t>
            </a:r>
            <a:endParaRPr lang="en-US" altLang="ja-JP" sz="3600" dirty="0"/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467617" y="1916113"/>
            <a:ext cx="79200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&lt;30″</a:t>
            </a:r>
            <a:r>
              <a:rPr lang="ja-JP" alt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で</a:t>
            </a:r>
            <a:r>
              <a:rPr lang="en-US" altLang="ja-JP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cross-identify</a:t>
            </a:r>
            <a:r>
              <a:rPr lang="ja-JP" alt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し、赤外線・</a:t>
            </a:r>
            <a:r>
              <a:rPr lang="en-US" altLang="ja-JP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ja-JP" alt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線で明るい天体を抽出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4717355" y="2492375"/>
            <a:ext cx="1943100" cy="968375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BSC:  46,205</a:t>
            </a:r>
          </a:p>
          <a:p>
            <a:pPr>
              <a:spcBef>
                <a:spcPct val="50000"/>
              </a:spcBef>
            </a:pPr>
            <a:r>
              <a:rPr lang="en-US" altLang="ja-JP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FSC: 217,033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467618" y="5162550"/>
            <a:ext cx="7632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AGN</a:t>
            </a:r>
            <a:r>
              <a:rPr lang="ja-JP" alt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の近赤外線色選別による、最終的な候補天体の選出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467618" y="3578225"/>
            <a:ext cx="82438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・分解能が違う（</a:t>
            </a:r>
            <a:r>
              <a:rPr lang="en-US" altLang="ja-JP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2MASS: 2″</a:t>
            </a:r>
            <a:r>
              <a:rPr lang="ja-JP" alt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en-US" altLang="ja-JP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ROSAT: 30″</a:t>
            </a:r>
            <a:r>
              <a:rPr lang="ja-JP" alt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）ため、大多数は取り違え</a:t>
            </a: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4787205" y="5700713"/>
            <a:ext cx="1657350" cy="938719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BSC:  5,273</a:t>
            </a:r>
          </a:p>
          <a:p>
            <a:pPr>
              <a:spcBef>
                <a:spcPct val="50000"/>
              </a:spcBef>
            </a:pPr>
            <a:r>
              <a:rPr lang="en-US" altLang="ja-JP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FSC: 10,701</a:t>
            </a:r>
          </a:p>
        </p:txBody>
      </p:sp>
      <p:sp>
        <p:nvSpPr>
          <p:cNvPr id="263176" name="AutoShape 8"/>
          <p:cNvSpPr>
            <a:spLocks noChangeArrowheads="1"/>
          </p:cNvSpPr>
          <p:nvPr/>
        </p:nvSpPr>
        <p:spPr bwMode="auto">
          <a:xfrm>
            <a:off x="2986980" y="2636838"/>
            <a:ext cx="1368425" cy="576262"/>
          </a:xfrm>
          <a:prstGeom prst="rightArrow">
            <a:avLst>
              <a:gd name="adj1" fmla="val 50000"/>
              <a:gd name="adj2" fmla="val 593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77" name="AutoShape 9"/>
          <p:cNvSpPr>
            <a:spLocks noChangeArrowheads="1"/>
          </p:cNvSpPr>
          <p:nvPr/>
        </p:nvSpPr>
        <p:spPr bwMode="auto">
          <a:xfrm>
            <a:off x="2986980" y="5876925"/>
            <a:ext cx="1368425" cy="576263"/>
          </a:xfrm>
          <a:prstGeom prst="rightArrow">
            <a:avLst>
              <a:gd name="adj1" fmla="val 50000"/>
              <a:gd name="adj2" fmla="val 593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78" name="AutoShape 10"/>
          <p:cNvSpPr>
            <a:spLocks noChangeArrowheads="1"/>
          </p:cNvSpPr>
          <p:nvPr/>
        </p:nvSpPr>
        <p:spPr bwMode="auto">
          <a:xfrm>
            <a:off x="3131443" y="4221163"/>
            <a:ext cx="2087562" cy="7921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79" name="Oval 11"/>
          <p:cNvSpPr>
            <a:spLocks noChangeArrowheads="1"/>
          </p:cNvSpPr>
          <p:nvPr/>
        </p:nvSpPr>
        <p:spPr bwMode="auto">
          <a:xfrm>
            <a:off x="7738368" y="4294188"/>
            <a:ext cx="865187" cy="7921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80" name="Oval 12"/>
          <p:cNvSpPr>
            <a:spLocks noChangeArrowheads="1"/>
          </p:cNvSpPr>
          <p:nvPr/>
        </p:nvSpPr>
        <p:spPr bwMode="auto">
          <a:xfrm>
            <a:off x="8224143" y="4408488"/>
            <a:ext cx="217487" cy="2159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81" name="AutoShape 13"/>
          <p:cNvSpPr>
            <a:spLocks noChangeArrowheads="1"/>
          </p:cNvSpPr>
          <p:nvPr/>
        </p:nvSpPr>
        <p:spPr bwMode="auto">
          <a:xfrm>
            <a:off x="8205093" y="4402138"/>
            <a:ext cx="215900" cy="217487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8316218" y="4149725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solidFill>
                  <a:srgbClr val="0000FF"/>
                </a:solidFill>
              </a:rPr>
              <a:t>2″</a:t>
            </a:r>
          </a:p>
        </p:txBody>
      </p:sp>
      <p:sp>
        <p:nvSpPr>
          <p:cNvPr id="263183" name="Text Box 15"/>
          <p:cNvSpPr txBox="1">
            <a:spLocks noChangeArrowheads="1"/>
          </p:cNvSpPr>
          <p:nvPr/>
        </p:nvSpPr>
        <p:spPr bwMode="auto">
          <a:xfrm>
            <a:off x="7595493" y="39338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solidFill>
                  <a:srgbClr val="00FF00"/>
                </a:solidFill>
              </a:rPr>
              <a:t>30″</a:t>
            </a:r>
          </a:p>
        </p:txBody>
      </p:sp>
      <p:sp>
        <p:nvSpPr>
          <p:cNvPr id="263184" name="AutoShape 16"/>
          <p:cNvSpPr>
            <a:spLocks noChangeArrowheads="1"/>
          </p:cNvSpPr>
          <p:nvPr/>
        </p:nvSpPr>
        <p:spPr bwMode="auto">
          <a:xfrm>
            <a:off x="8028880" y="4579938"/>
            <a:ext cx="215900" cy="217487"/>
          </a:xfrm>
          <a:prstGeom prst="star5">
            <a:avLst/>
          </a:prstGeom>
          <a:solidFill>
            <a:srgbClr val="00FF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340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9" grpId="0" animBg="1"/>
      <p:bldP spid="263179" grpId="1" animBg="1"/>
      <p:bldP spid="263180" grpId="0" animBg="1"/>
      <p:bldP spid="263180" grpId="1" animBg="1"/>
      <p:bldP spid="263181" grpId="0" animBg="1"/>
      <p:bldP spid="263181" grpId="1" animBg="1"/>
      <p:bldP spid="263182" grpId="0"/>
      <p:bldP spid="263182" grpId="1"/>
      <p:bldP spid="263183" grpId="0"/>
      <p:bldP spid="263183" grpId="1"/>
      <p:bldP spid="263184" grpId="0" animBg="1"/>
      <p:bldP spid="26318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 smtClean="0"/>
              <a:t>AGN</a:t>
            </a:r>
            <a:r>
              <a:rPr lang="ja-JP" altLang="en-US" sz="4400" dirty="0" smtClean="0"/>
              <a:t>として知られていない天体</a:t>
            </a:r>
            <a:endParaRPr lang="en-US" altLang="ja-JP" sz="4400" dirty="0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91433"/>
            <a:ext cx="84042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6" name="Oval 4"/>
          <p:cNvSpPr>
            <a:spLocks noChangeArrowheads="1"/>
          </p:cNvSpPr>
          <p:nvPr/>
        </p:nvSpPr>
        <p:spPr bwMode="auto">
          <a:xfrm>
            <a:off x="7164388" y="4475833"/>
            <a:ext cx="647700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4197" name="Oval 5"/>
          <p:cNvSpPr>
            <a:spLocks noChangeArrowheads="1"/>
          </p:cNvSpPr>
          <p:nvPr/>
        </p:nvSpPr>
        <p:spPr bwMode="auto">
          <a:xfrm>
            <a:off x="7956550" y="4475833"/>
            <a:ext cx="647700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4427538" y="5800725"/>
            <a:ext cx="165735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22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BSC: 3,215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22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FSC: 9,693</a:t>
            </a:r>
          </a:p>
        </p:txBody>
      </p:sp>
      <p:sp>
        <p:nvSpPr>
          <p:cNvPr id="264199" name="AutoShape 7"/>
          <p:cNvSpPr>
            <a:spLocks noChangeArrowheads="1"/>
          </p:cNvSpPr>
          <p:nvPr/>
        </p:nvSpPr>
        <p:spPr bwMode="auto">
          <a:xfrm rot="10800000">
            <a:off x="6588125" y="5445125"/>
            <a:ext cx="1439863" cy="10795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4356100" y="5516563"/>
            <a:ext cx="1655763" cy="1152525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4497388" y="5242720"/>
            <a:ext cx="1370012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ja-JP" alt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未知天体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638830" y="1628800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ja-JP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つの</a:t>
            </a:r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AGN</a:t>
            </a:r>
            <a:r>
              <a:rPr lang="ja-JP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カタログを用いて調査</a:t>
            </a:r>
          </a:p>
        </p:txBody>
      </p:sp>
    </p:spTree>
    <p:extLst>
      <p:ext uri="{BB962C8B-B14F-4D97-AF65-F5344CB8AC3E}">
        <p14:creationId xmlns:p14="http://schemas.microsoft.com/office/powerpoint/2010/main" xmlns="" val="14084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animBg="1"/>
      <p:bldP spid="264197" grpId="0" animBg="1"/>
      <p:bldP spid="264198" grpId="0"/>
      <p:bldP spid="264199" grpId="0" animBg="1"/>
      <p:bldP spid="264200" grpId="0" animBg="1"/>
      <p:bldP spid="2642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25" y="260648"/>
            <a:ext cx="7775575" cy="711200"/>
          </a:xfrm>
        </p:spPr>
        <p:txBody>
          <a:bodyPr/>
          <a:lstStyle/>
          <a:p>
            <a:r>
              <a:rPr lang="ja-JP" altLang="en-US" sz="3600" dirty="0"/>
              <a:t>他</a:t>
            </a:r>
            <a:r>
              <a:rPr lang="ja-JP" altLang="en-US" sz="3600" dirty="0" smtClean="0"/>
              <a:t>波長対応天体</a:t>
            </a:r>
            <a:endParaRPr lang="en-US" altLang="ja-JP" sz="3600" dirty="0"/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3730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827088" y="1311151"/>
            <a:ext cx="6769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4</a:t>
            </a:r>
            <a:r>
              <a:rPr lang="ja-JP" altLang="en-US" sz="2400" dirty="0" err="1"/>
              <a:t>つの</a:t>
            </a:r>
            <a:r>
              <a:rPr lang="ja-JP" altLang="en-US" sz="2400" dirty="0"/>
              <a:t>カタログと</a:t>
            </a:r>
            <a:r>
              <a:rPr lang="en-US" altLang="ja-JP" sz="2400" dirty="0"/>
              <a:t>cross-identification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971748" y="4797152"/>
            <a:ext cx="7632700" cy="1693028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1800"/>
              <a:t>SDSS: Sloan Digital Sky Survey (</a:t>
            </a:r>
            <a:r>
              <a:rPr lang="ja-JP" altLang="en-US" sz="1800"/>
              <a:t>可視光）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1800"/>
              <a:t>DENIS: DEep Near-Infrared Survey of the southern sky</a:t>
            </a:r>
            <a:r>
              <a:rPr lang="ja-JP" altLang="en-US" sz="1800"/>
              <a:t>（近赤外線）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1800"/>
              <a:t>FIRST: Faint Images of the Radio Sky at Twenty-centimeters</a:t>
            </a:r>
            <a:r>
              <a:rPr lang="ja-JP" altLang="en-US" sz="1800"/>
              <a:t>（電波）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1800"/>
              <a:t>NVSS: 1.4GHz National Radio Astronomy Observatory (NRAO) Very Large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ja-JP" altLang="en-US" sz="1800"/>
              <a:t>　　　　　</a:t>
            </a:r>
            <a:r>
              <a:rPr lang="en-US" altLang="ja-JP" sz="1800"/>
              <a:t>Array (VLA) Sky Survey</a:t>
            </a:r>
            <a:r>
              <a:rPr lang="ja-JP" altLang="en-US" sz="1800"/>
              <a:t>（電波）</a:t>
            </a:r>
          </a:p>
        </p:txBody>
      </p:sp>
    </p:spTree>
    <p:extLst>
      <p:ext uri="{BB962C8B-B14F-4D97-AF65-F5344CB8AC3E}">
        <p14:creationId xmlns:p14="http://schemas.microsoft.com/office/powerpoint/2010/main" xmlns="" val="4783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775575" cy="78422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SDSS</a:t>
            </a:r>
            <a:r>
              <a:rPr lang="ja-JP" altLang="en-US" dirty="0" smtClean="0"/>
              <a:t>等級を用いた二色図</a:t>
            </a:r>
            <a:endParaRPr lang="ja-JP" altLang="en-US" dirty="0"/>
          </a:p>
        </p:txBody>
      </p:sp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1962150"/>
            <a:ext cx="5524500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060575"/>
            <a:ext cx="3446462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6300788" y="1772816"/>
            <a:ext cx="2268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Anderson et al. (2007)</a:t>
            </a:r>
          </a:p>
        </p:txBody>
      </p:sp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6010275" y="5684838"/>
            <a:ext cx="30257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1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black: SDSS stellar objects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1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magenta: quasi-stellar X-ray sources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1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cyan: SDSS AGNs</a:t>
            </a:r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1114425" y="1628800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BSC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3708400" y="1628800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FSC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135901" y="2968283"/>
                <a:ext cx="300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D91E449-4488-4FD9-8CD9-B64F501A3282}" type="mathplaceholder">
                        <a:rPr kumimoji="1" lang="ja-JP" altLang="en-US" i="1" smtClean="0">
                          <a:latin typeface="Cambria Math"/>
                        </a:rPr>
                        <a:t>ここに数式を入力します。</a:t>
                      </a:fl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901" y="2968283"/>
                <a:ext cx="3001142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78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Near-infrared variability</a:t>
            </a:r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2413000"/>
            <a:ext cx="5689600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1258888" y="205422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BSC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3924300" y="205422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HGP教科書体" pitchFamily="18" charset="-128"/>
              </a:rPr>
              <a:t>FSC</a:t>
            </a:r>
          </a:p>
        </p:txBody>
      </p:sp>
      <p:pic>
        <p:nvPicPr>
          <p:cNvPr id="272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484313"/>
            <a:ext cx="4356100" cy="16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02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32656"/>
            <a:ext cx="7775575" cy="784225"/>
          </a:xfrm>
        </p:spPr>
        <p:txBody>
          <a:bodyPr/>
          <a:lstStyle/>
          <a:p>
            <a:r>
              <a:rPr lang="ja-JP" altLang="en-US" sz="3600" dirty="0"/>
              <a:t>　　　　　　　　　</a:t>
            </a:r>
            <a:endParaRPr lang="en-US" altLang="ja-JP" sz="3600" dirty="0"/>
          </a:p>
        </p:txBody>
      </p:sp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5973763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114800" y="2968283"/>
                <a:ext cx="300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E4B274D-B798-4BF9-AB78-39449DF2AF8D}" type="mathplaceholder">
                        <a:rPr kumimoji="1" lang="ja-JP" altLang="en-US" i="1" smtClean="0">
                          <a:latin typeface="Cambria Math"/>
                        </a:rPr>
                        <a:t>ここに数式を入力します。</a:t>
                      </a:fl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68283"/>
                <a:ext cx="3001142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51520" y="404664"/>
                <a:ext cx="51845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44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4400" i="1">
                            <a:latin typeface="Cambria Math"/>
                          </a:rPr>
                          <m:t>Ks</m:t>
                        </m:r>
                      </m:sub>
                    </m:sSub>
                    <m:r>
                      <a:rPr kumimoji="1" lang="en-US" altLang="ja-JP" sz="44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kumimoji="1" lang="en-US" altLang="ja-JP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44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4400" i="1">
                            <a:latin typeface="Cambria Math"/>
                          </a:rPr>
                          <m:t>Radio</m:t>
                        </m:r>
                      </m:sub>
                    </m:sSub>
                  </m:oMath>
                </a14:m>
                <a:r>
                  <a:rPr kumimoji="1" lang="en-US" altLang="ja-JP" sz="4400" dirty="0" smtClean="0"/>
                  <a:t>-</a:t>
                </a:r>
                <a:r>
                  <a:rPr lang="en-US" altLang="ja-JP" sz="4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4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4400" b="0" i="0" smtClean="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a:rPr lang="en-US" altLang="ja-JP" sz="44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ja-JP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4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4400" i="1">
                            <a:latin typeface="Cambria Math"/>
                          </a:rPr>
                          <m:t>Radio</m:t>
                        </m:r>
                      </m:sub>
                    </m:sSub>
                  </m:oMath>
                </a14:m>
                <a:endParaRPr kumimoji="1" lang="ja-JP" altLang="en-US" sz="44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4664"/>
                <a:ext cx="5184576" cy="76944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97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まとめ（後半）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26876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2MASS</a:t>
            </a:r>
            <a:r>
              <a:rPr lang="ja-JP" altLang="en-US" sz="2400" dirty="0" err="1"/>
              <a:t>、</a:t>
            </a:r>
            <a:r>
              <a:rPr lang="en-US" altLang="ja-JP" sz="2400" dirty="0" smtClean="0"/>
              <a:t>AGN</a:t>
            </a:r>
            <a:r>
              <a:rPr lang="ja-JP" altLang="en-US" sz="2400" dirty="0" smtClean="0"/>
              <a:t>カタログを用いて</a:t>
            </a:r>
            <a:r>
              <a:rPr lang="en-US" altLang="ja-JP" sz="2400" dirty="0" smtClean="0"/>
              <a:t>AGN</a:t>
            </a:r>
            <a:r>
              <a:rPr lang="ja-JP" altLang="en-US" sz="2400" dirty="0" err="1" smtClean="0"/>
              <a:t>の近</a:t>
            </a:r>
            <a:r>
              <a:rPr lang="ja-JP" altLang="en-US" sz="2400" dirty="0" smtClean="0"/>
              <a:t>赤外線での性質を調査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243018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AGN</a:t>
            </a:r>
            <a:r>
              <a:rPr lang="ja-JP" altLang="en-US" sz="2400" dirty="0" err="1" smtClean="0"/>
              <a:t>の近</a:t>
            </a:r>
            <a:r>
              <a:rPr lang="ja-JP" altLang="en-US" sz="2400" dirty="0" smtClean="0"/>
              <a:t>赤外線での色選択の手法を</a:t>
            </a:r>
            <a:r>
              <a:rPr lang="ja-JP" altLang="en-US" sz="2400" dirty="0"/>
              <a:t>提案</a:t>
            </a:r>
            <a:endParaRPr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365431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この色選択を用いて</a:t>
            </a:r>
            <a:r>
              <a:rPr lang="en-US" altLang="ja-JP" sz="2400" dirty="0" smtClean="0"/>
              <a:t>AGN</a:t>
            </a:r>
            <a:r>
              <a:rPr lang="ja-JP" altLang="en-US" sz="2400" dirty="0" smtClean="0"/>
              <a:t>候補天体を抽出</a:t>
            </a:r>
            <a:endParaRPr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4620037"/>
            <a:ext cx="7480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さまざまなアーカイブを用いてそれらの性質を精査</a:t>
            </a:r>
            <a:endParaRPr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0064" y="5238492"/>
            <a:ext cx="3200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AGN</a:t>
            </a:r>
            <a:r>
              <a:rPr lang="ja-JP" altLang="en-US" sz="2400" dirty="0" smtClean="0"/>
              <a:t>と類似した性質</a:t>
            </a:r>
            <a:endParaRPr lang="en-US" altLang="ja-JP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899592" y="5268109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827584" y="243018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3203848" y="3179877"/>
            <a:ext cx="1584176" cy="330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3203848" y="4217606"/>
            <a:ext cx="1584176" cy="330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30715" y="5890046"/>
            <a:ext cx="4777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詳しくは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Kouzuma</a:t>
            </a:r>
            <a:r>
              <a:rPr kumimoji="1" lang="en-US" altLang="ja-JP" dirty="0" smtClean="0"/>
              <a:t> &amp; Yamaoka, 2010, </a:t>
            </a:r>
            <a:r>
              <a:rPr kumimoji="1" lang="en-US" altLang="ja-JP" i="1" dirty="0" smtClean="0"/>
              <a:t>A&amp;A</a:t>
            </a:r>
            <a:r>
              <a:rPr kumimoji="1" lang="en-US" altLang="ja-JP" dirty="0" smtClean="0"/>
              <a:t>, 509A, 64K</a:t>
            </a:r>
          </a:p>
          <a:p>
            <a:r>
              <a:rPr lang="en-US" altLang="ja-JP" dirty="0" err="1" smtClean="0"/>
              <a:t>Kouzuma</a:t>
            </a:r>
            <a:r>
              <a:rPr lang="en-US" altLang="ja-JP" dirty="0" smtClean="0"/>
              <a:t> &amp; Yamaoka, 2010, </a:t>
            </a:r>
            <a:r>
              <a:rPr lang="en-US" altLang="ja-JP" i="1" dirty="0" smtClean="0"/>
              <a:t>MNRAS</a:t>
            </a:r>
            <a:r>
              <a:rPr lang="en-US" altLang="ja-JP" dirty="0" smtClean="0"/>
              <a:t>, 405, 2062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92316" y="5271591"/>
            <a:ext cx="3200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AGN</a:t>
            </a:r>
            <a:r>
              <a:rPr lang="ja-JP" altLang="en-US" sz="2400" dirty="0" smtClean="0"/>
              <a:t>の可能性大</a:t>
            </a:r>
            <a:endParaRPr lang="en-US" altLang="ja-JP" sz="2400" dirty="0" smtClean="0"/>
          </a:p>
        </p:txBody>
      </p:sp>
      <p:sp>
        <p:nvSpPr>
          <p:cNvPr id="17" name="右矢印 16"/>
          <p:cNvSpPr/>
          <p:nvPr/>
        </p:nvSpPr>
        <p:spPr>
          <a:xfrm>
            <a:off x="4860032" y="5301208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764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5616" y="286745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―</a:t>
            </a:r>
            <a:r>
              <a:rPr lang="en-US" altLang="ja-JP" sz="3200" dirty="0" smtClean="0"/>
              <a:t>2MASS</a:t>
            </a:r>
            <a:r>
              <a:rPr lang="ja-JP" altLang="en-US" sz="3200" dirty="0" smtClean="0"/>
              <a:t>公開画像を利用</a:t>
            </a:r>
            <a:endParaRPr lang="en-US" altLang="ja-JP" sz="3200" dirty="0" smtClean="0"/>
          </a:p>
          <a:p>
            <a:r>
              <a:rPr kumimoji="1" lang="en-US" altLang="ja-JP" sz="3200" dirty="0" smtClean="0"/>
              <a:t>―</a:t>
            </a:r>
            <a:r>
              <a:rPr lang="ja-JP" altLang="en-US" sz="3200" dirty="0" smtClean="0"/>
              <a:t>近赤外線波長での変光天体探索</a:t>
            </a:r>
            <a:endParaRPr lang="en-US" altLang="ja-JP" sz="3200" dirty="0" smtClean="0"/>
          </a:p>
          <a:p>
            <a:r>
              <a:rPr kumimoji="1" lang="en-US" altLang="ja-JP" sz="3200" dirty="0" smtClean="0"/>
              <a:t>―</a:t>
            </a:r>
            <a:r>
              <a:rPr kumimoji="1" lang="ja-JP" altLang="en-US" sz="3200" dirty="0" smtClean="0"/>
              <a:t>銀河系構造の検出</a:t>
            </a:r>
            <a:endParaRPr kumimoji="1"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458112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（</a:t>
            </a:r>
            <a:r>
              <a:rPr kumimoji="1" lang="en-US" altLang="ja-JP" sz="2400" dirty="0" err="1" smtClean="0"/>
              <a:t>Kouzuma</a:t>
            </a:r>
            <a:r>
              <a:rPr kumimoji="1" lang="en-US" altLang="ja-JP" sz="2400" dirty="0" smtClean="0"/>
              <a:t> &amp; Yamaoka, 2009, </a:t>
            </a:r>
            <a:r>
              <a:rPr kumimoji="1" lang="en-US" altLang="ja-JP" sz="2400" i="1" dirty="0" smtClean="0"/>
              <a:t>AJ</a:t>
            </a:r>
            <a:r>
              <a:rPr kumimoji="1" lang="en-US" altLang="ja-JP" sz="2400" dirty="0" smtClean="0"/>
              <a:t>, 138, 1508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213459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Ⅰ. </a:t>
            </a:r>
            <a:r>
              <a:rPr kumimoji="1" lang="ja-JP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画像アーカイブ</a:t>
            </a:r>
            <a:r>
              <a:rPr kumimoji="1" lang="ja-JP" altLang="en-US" sz="3600" dirty="0" smtClean="0"/>
              <a:t>を利用した研究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963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2MASS</a:t>
            </a:r>
          </a:p>
        </p:txBody>
      </p:sp>
      <p:pic>
        <p:nvPicPr>
          <p:cNvPr id="244739" name="Picture 3" descr="2masst@Hopk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975" y="908050"/>
            <a:ext cx="2359025" cy="35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4740" name="Picture 4" descr="13mcr-CT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454525"/>
            <a:ext cx="3044825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1403697" y="1311151"/>
            <a:ext cx="5616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Two Micron All Sky Survey 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899592" y="5586625"/>
            <a:ext cx="468052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200" dirty="0"/>
              <a:t>カタログに</a:t>
            </a:r>
            <a:r>
              <a:rPr lang="ja-JP" altLang="en-US" sz="2200" dirty="0" smtClean="0"/>
              <a:t>は約</a:t>
            </a:r>
            <a:r>
              <a:rPr lang="en-US" altLang="ja-JP" sz="2200" dirty="0" smtClean="0"/>
              <a:t>4</a:t>
            </a:r>
            <a:r>
              <a:rPr lang="ja-JP" altLang="en-US" sz="2200" dirty="0" smtClean="0"/>
              <a:t>億</a:t>
            </a:r>
            <a:r>
              <a:rPr lang="en-US" altLang="ja-JP" sz="2200" dirty="0" smtClean="0"/>
              <a:t>7</a:t>
            </a:r>
            <a:r>
              <a:rPr lang="ja-JP" altLang="en-US" sz="2200" dirty="0" smtClean="0"/>
              <a:t>千万天体を収録</a:t>
            </a:r>
            <a:endParaRPr lang="en-US" altLang="ja-JP" sz="2200" dirty="0" smtClean="0"/>
          </a:p>
          <a:p>
            <a:pPr>
              <a:spcBef>
                <a:spcPct val="50000"/>
              </a:spcBef>
            </a:pPr>
            <a:r>
              <a:rPr lang="ja-JP" altLang="en-US" sz="2200" dirty="0" smtClean="0"/>
              <a:t>（</a:t>
            </a:r>
            <a:r>
              <a:rPr lang="en-US" altLang="ja-JP" sz="2200" dirty="0" smtClean="0"/>
              <a:t>2003</a:t>
            </a:r>
            <a:r>
              <a:rPr lang="ja-JP" altLang="en-US" sz="2200" dirty="0" smtClean="0"/>
              <a:t>年に公開）</a:t>
            </a:r>
            <a:endParaRPr lang="en-US" altLang="ja-JP" sz="2200" dirty="0" smtClean="0"/>
          </a:p>
        </p:txBody>
      </p:sp>
      <p:sp>
        <p:nvSpPr>
          <p:cNvPr id="244746" name="AutoShape 10"/>
          <p:cNvSpPr>
            <a:spLocks noChangeArrowheads="1"/>
          </p:cNvSpPr>
          <p:nvPr/>
        </p:nvSpPr>
        <p:spPr bwMode="auto">
          <a:xfrm>
            <a:off x="611560" y="1987228"/>
            <a:ext cx="5536022" cy="288193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5865" y="2119496"/>
            <a:ext cx="55963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観測波長　：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J (1.25μm)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H (1.65μm)</a:t>
            </a:r>
            <a:r>
              <a:rPr lang="ja-JP" altLang="en-US" sz="2400" dirty="0" err="1" smtClean="0"/>
              <a:t>、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</a:t>
            </a:r>
            <a:r>
              <a:rPr lang="en-US" altLang="ja-JP" sz="2400" dirty="0" smtClean="0"/>
              <a:t>Ks (2.17μm)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観測期間　：</a:t>
            </a:r>
            <a:r>
              <a:rPr kumimoji="1" lang="en-US" altLang="ja-JP" sz="2400" dirty="0" smtClean="0"/>
              <a:t>1997</a:t>
            </a:r>
            <a:r>
              <a:rPr kumimoji="1" lang="ja-JP" altLang="en-US" sz="2400" dirty="0" smtClean="0"/>
              <a:t>年～</a:t>
            </a:r>
            <a:r>
              <a:rPr kumimoji="1" lang="en-US" altLang="ja-JP" sz="2400" dirty="0" smtClean="0"/>
              <a:t>2001</a:t>
            </a:r>
            <a:r>
              <a:rPr kumimoji="1" lang="ja-JP" altLang="en-US" sz="2400" dirty="0" smtClean="0"/>
              <a:t>年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角度分解能：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秒角</a:t>
            </a:r>
            <a:endParaRPr kumimoji="1" lang="en-US" altLang="ja-JP" sz="2400" dirty="0" smtClean="0"/>
          </a:p>
          <a:p>
            <a:r>
              <a:rPr lang="ja-JP" altLang="en-US" sz="2400" dirty="0"/>
              <a:t>画像</a:t>
            </a:r>
            <a:r>
              <a:rPr lang="ja-JP" altLang="en-US" sz="2400" dirty="0" smtClean="0"/>
              <a:t>枚数　：</a:t>
            </a:r>
            <a:r>
              <a:rPr lang="en-US" altLang="ja-JP" sz="2400" dirty="0" smtClean="0"/>
              <a:t>4,121,439</a:t>
            </a:r>
            <a:r>
              <a:rPr lang="ja-JP" altLang="en-US" sz="2400" dirty="0" smtClean="0"/>
              <a:t>枚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限界等級　：</a:t>
            </a:r>
            <a:r>
              <a:rPr lang="en-US" altLang="ja-JP" sz="2400" dirty="0" smtClean="0"/>
              <a:t>15.8 (J), 15.1 (H), 14.3 (Ks) </a:t>
            </a:r>
            <a:endParaRPr lang="en-US" altLang="ja-JP" sz="2400" dirty="0"/>
          </a:p>
          <a:p>
            <a:r>
              <a:rPr lang="ja-JP" altLang="en-US" sz="2400" dirty="0" smtClean="0"/>
              <a:t>　　　　　　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S/N</a:t>
            </a:r>
            <a:r>
              <a:rPr lang="en-US" altLang="ja-JP" sz="2400" dirty="0" smtClean="0"/>
              <a:t>&gt;10)</a:t>
            </a:r>
          </a:p>
          <a:p>
            <a:endParaRPr kumimoji="1" lang="ja-JP" altLang="en-US" sz="2400" dirty="0"/>
          </a:p>
        </p:txBody>
      </p:sp>
      <p:sp>
        <p:nvSpPr>
          <p:cNvPr id="2" name="下矢印 1"/>
          <p:cNvSpPr/>
          <p:nvPr/>
        </p:nvSpPr>
        <p:spPr>
          <a:xfrm>
            <a:off x="2339752" y="5085184"/>
            <a:ext cx="158417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右矢印 2"/>
          <p:cNvSpPr/>
          <p:nvPr/>
        </p:nvSpPr>
        <p:spPr>
          <a:xfrm>
            <a:off x="683568" y="1340768"/>
            <a:ext cx="64812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076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78775" cy="993775"/>
          </a:xfrm>
        </p:spPr>
        <p:txBody>
          <a:bodyPr/>
          <a:lstStyle/>
          <a:p>
            <a:r>
              <a:rPr lang="ja-JP" altLang="en-US" dirty="0" smtClean="0"/>
              <a:t>着眼点</a:t>
            </a:r>
            <a:endParaRPr lang="en-US" altLang="ja-JP" dirty="0"/>
          </a:p>
        </p:txBody>
      </p:sp>
      <p:pic>
        <p:nvPicPr>
          <p:cNvPr id="12293" name="Picture 5" descr="2MASS-galplane-mag-p1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00188"/>
            <a:ext cx="5451475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1100138"/>
            <a:ext cx="5472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2MASS</a:t>
            </a:r>
            <a:r>
              <a:rPr lang="ja-JP" altLang="en-US" sz="2400" dirty="0"/>
              <a:t>でサーベイされた天の一部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1188" y="6111875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 dirty="0"/>
              <a:t>・赤い枠線が一枚の画像</a:t>
            </a:r>
          </a:p>
          <a:p>
            <a:r>
              <a:rPr lang="ja-JP" altLang="en-US" sz="2000" dirty="0"/>
              <a:t>・黄領域が隣り合う画像（</a:t>
            </a:r>
            <a:r>
              <a:rPr lang="en-US" altLang="ja-JP" sz="2000" dirty="0"/>
              <a:t>3</a:t>
            </a:r>
            <a:r>
              <a:rPr lang="ja-JP" altLang="en-US" sz="2000" dirty="0"/>
              <a:t>と</a:t>
            </a:r>
            <a:r>
              <a:rPr lang="en-US" altLang="ja-JP" sz="2000" dirty="0"/>
              <a:t>8</a:t>
            </a:r>
            <a:r>
              <a:rPr lang="ja-JP" altLang="en-US" sz="2000" dirty="0"/>
              <a:t>）のオーバーラップ部分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rot="1324074">
            <a:off x="3059113" y="4149725"/>
            <a:ext cx="2924175" cy="503238"/>
          </a:xfrm>
          <a:prstGeom prst="rightArrow">
            <a:avLst>
              <a:gd name="adj1" fmla="val 50000"/>
              <a:gd name="adj2" fmla="val 145268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011863" y="4797425"/>
            <a:ext cx="29765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 i="1" dirty="0">
                <a:latin typeface="+mn-ea"/>
              </a:rPr>
              <a:t>オーバーラップ領域の比較により変光天体を検出</a:t>
            </a:r>
          </a:p>
        </p:txBody>
      </p:sp>
    </p:spTree>
    <p:extLst>
      <p:ext uri="{BB962C8B-B14F-4D97-AF65-F5344CB8AC3E}">
        <p14:creationId xmlns:p14="http://schemas.microsoft.com/office/powerpoint/2010/main" xmlns="" val="29654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4485"/>
            <a:ext cx="8229600" cy="1065213"/>
          </a:xfrm>
        </p:spPr>
        <p:txBody>
          <a:bodyPr/>
          <a:lstStyle/>
          <a:p>
            <a:r>
              <a:rPr lang="ja-JP" altLang="en-US" dirty="0"/>
              <a:t>調査領域・結果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6488"/>
            <a:ext cx="8229600" cy="4114800"/>
          </a:xfrm>
        </p:spPr>
        <p:txBody>
          <a:bodyPr/>
          <a:lstStyle/>
          <a:p>
            <a:endParaRPr lang="ja-JP" altLang="ja-JP"/>
          </a:p>
        </p:txBody>
      </p:sp>
      <p:pic>
        <p:nvPicPr>
          <p:cNvPr id="26628" name="Picture 4" descr="Milky_Way_infrared-reg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25464"/>
            <a:ext cx="8856662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259632" y="6165304"/>
            <a:ext cx="7345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/>
              <a:t>全天の</a:t>
            </a:r>
            <a:r>
              <a:rPr lang="en-US" altLang="ja-JP" sz="2800" dirty="0"/>
              <a:t>8</a:t>
            </a:r>
            <a:r>
              <a:rPr lang="ja-JP" altLang="en-US" sz="2800" dirty="0"/>
              <a:t>％程度、約</a:t>
            </a:r>
            <a:r>
              <a:rPr lang="en-US" altLang="ja-JP" sz="2800" dirty="0"/>
              <a:t>10</a:t>
            </a:r>
            <a:r>
              <a:rPr lang="ja-JP" altLang="en-US" sz="2800" dirty="0"/>
              <a:t>万枚の画像（</a:t>
            </a:r>
            <a:r>
              <a:rPr lang="en-US" altLang="ja-JP" sz="2800" dirty="0"/>
              <a:t>J-band</a:t>
            </a:r>
            <a:r>
              <a:rPr lang="ja-JP" altLang="en-US" sz="2800" dirty="0"/>
              <a:t>）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44800" y="1642964"/>
            <a:ext cx="403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rgbClr val="FF0000"/>
                </a:solidFill>
              </a:rPr>
              <a:t>139</a:t>
            </a:r>
            <a:r>
              <a:rPr lang="ja-JP" altLang="en-US" sz="2800" dirty="0">
                <a:solidFill>
                  <a:srgbClr val="FF0000"/>
                </a:solidFill>
              </a:rPr>
              <a:t>の変光天体を検出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132138" y="2147789"/>
            <a:ext cx="3600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rgbClr val="FFFF00"/>
                </a:solidFill>
              </a:rPr>
              <a:t>うち</a:t>
            </a:r>
            <a:r>
              <a:rPr lang="en-US" altLang="ja-JP" sz="2400" dirty="0">
                <a:solidFill>
                  <a:srgbClr val="FFFF00"/>
                </a:solidFill>
              </a:rPr>
              <a:t>6</a:t>
            </a:r>
            <a:r>
              <a:rPr lang="ja-JP" altLang="en-US" sz="2400" dirty="0">
                <a:solidFill>
                  <a:srgbClr val="FFFF00"/>
                </a:solidFill>
              </a:rPr>
              <a:t>天体のみが変光星カタログに含まれる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067175" y="3371751"/>
            <a:ext cx="1081088" cy="504825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66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0411309"/>
              </p:ext>
            </p:extLst>
          </p:nvPr>
        </p:nvGraphicFramePr>
        <p:xfrm>
          <a:off x="3563938" y="4524276"/>
          <a:ext cx="2273300" cy="950913"/>
        </p:xfrm>
        <a:graphic>
          <a:graphicData uri="http://schemas.openxmlformats.org/presentationml/2006/ole">
            <p:oleObj spid="_x0000_s3102" name="数式" r:id="rId4" imgW="1359360" imgH="5590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191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空間分布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8956"/>
            <a:ext cx="6964635" cy="546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18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数密度分布</a:t>
            </a:r>
            <a:r>
              <a:rPr kumimoji="1" lang="en-US" altLang="ja-JP" dirty="0" smtClean="0"/>
              <a:t>Ⅰ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5247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409" y="29380"/>
            <a:ext cx="302577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6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数密度分布</a:t>
            </a:r>
            <a:r>
              <a:rPr kumimoji="1" lang="en-US" altLang="ja-JP" dirty="0" smtClean="0"/>
              <a:t>Ⅱ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432" y="1268760"/>
            <a:ext cx="76200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99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ユーザー定義 1">
      <a:majorFont>
        <a:latin typeface="Corbel"/>
        <a:ea typeface="HG正楷書体-PRO"/>
        <a:cs typeface=""/>
      </a:majorFont>
      <a:minorFont>
        <a:latin typeface="Corbel"/>
        <a:ea typeface="HG正楷書体-PRO"/>
        <a:cs typeface="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TC010205601[[fn=デラックスのテーマ]]</Template>
  <TotalTime>7095</TotalTime>
  <Words>1056</Words>
  <Application>Microsoft Office PowerPoint</Application>
  <PresentationFormat>画面に合わせる (4:3)</PresentationFormat>
  <Paragraphs>198</Paragraphs>
  <Slides>29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1" baseType="lpstr">
      <vt:lpstr>Deluxe</vt:lpstr>
      <vt:lpstr>数式</vt:lpstr>
      <vt:lpstr>画像・カタログアーカイブを利用した新天体探索とその性質の探究</vt:lpstr>
      <vt:lpstr>Contents</vt:lpstr>
      <vt:lpstr>スライド 3</vt:lpstr>
      <vt:lpstr>2MASS</vt:lpstr>
      <vt:lpstr>着眼点</vt:lpstr>
      <vt:lpstr>調査領域・結果</vt:lpstr>
      <vt:lpstr>空間分布</vt:lpstr>
      <vt:lpstr>数密度分布Ⅰ</vt:lpstr>
      <vt:lpstr>数密度分布Ⅱ</vt:lpstr>
      <vt:lpstr>まとめ（前半）</vt:lpstr>
      <vt:lpstr>スライド 11</vt:lpstr>
      <vt:lpstr>天体カタログ</vt:lpstr>
      <vt:lpstr>Cross-identification</vt:lpstr>
      <vt:lpstr>2MASS/ROSAT カタログ</vt:lpstr>
      <vt:lpstr>2MASS/ROSATのcross-identification</vt:lpstr>
      <vt:lpstr>近赤外線二色図</vt:lpstr>
      <vt:lpstr>(H－Ks)-(J－H)二色図</vt:lpstr>
      <vt:lpstr>AGN近赤外線色選択の条件</vt:lpstr>
      <vt:lpstr>二色図上でのAGNの分布Ⅰ</vt:lpstr>
      <vt:lpstr>二色図上でのAGNの分布Ⅱ</vt:lpstr>
      <vt:lpstr>各領域での天体数</vt:lpstr>
      <vt:lpstr>二色図上でのAGNの分布Ⅲ 　―モンテカルロシミュレーション</vt:lpstr>
      <vt:lpstr>近赤外線色選択を用いたAGN候補天体の抽出</vt:lpstr>
      <vt:lpstr>AGNとして知られていない天体</vt:lpstr>
      <vt:lpstr>他波長対応天体</vt:lpstr>
      <vt:lpstr>SDSS等級を用いた二色図</vt:lpstr>
      <vt:lpstr>Near-infrared variability</vt:lpstr>
      <vt:lpstr>　　　　　　　　　</vt:lpstr>
      <vt:lpstr>まとめ（後半）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画像・カタログアーカイブを利用した新天体探索とその性質の探究</dc:title>
  <dc:creator>kouzuma</dc:creator>
  <cp:lastModifiedBy>misato</cp:lastModifiedBy>
  <cp:revision>58</cp:revision>
  <dcterms:created xsi:type="dcterms:W3CDTF">2010-08-13T23:36:12Z</dcterms:created>
  <dcterms:modified xsi:type="dcterms:W3CDTF">2010-09-02T11:57:21Z</dcterms:modified>
</cp:coreProperties>
</file>