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75" r:id="rId3"/>
    <p:sldId id="258" r:id="rId4"/>
    <p:sldId id="285" r:id="rId5"/>
    <p:sldId id="286" r:id="rId6"/>
    <p:sldId id="261" r:id="rId7"/>
    <p:sldId id="262" r:id="rId8"/>
    <p:sldId id="272" r:id="rId9"/>
    <p:sldId id="263" r:id="rId10"/>
    <p:sldId id="265" r:id="rId11"/>
    <p:sldId id="264" r:id="rId12"/>
    <p:sldId id="266" r:id="rId13"/>
    <p:sldId id="269" r:id="rId14"/>
    <p:sldId id="279" r:id="rId15"/>
    <p:sldId id="281" r:id="rId16"/>
    <p:sldId id="282" r:id="rId17"/>
    <p:sldId id="280" r:id="rId18"/>
    <p:sldId id="287" r:id="rId19"/>
    <p:sldId id="288" r:id="rId2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768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478AC-B858-8D42-BA63-87D1E6D303B6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72D95-C0D8-EC4F-8D57-0863E5AADA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551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CF77-5099-884A-8395-8FEF524C15E8}" type="slidenum">
              <a:rPr lang="ja-JP" altLang="en-US" smtClean="0"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CF77-5099-884A-8395-8FEF524C15E8}" type="slidenum">
              <a:rPr lang="ja-JP" altLang="en-US" smtClean="0"/>
              <a:t>15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CF77-5099-884A-8395-8FEF524C15E8}" type="slidenum">
              <a:rPr lang="ja-JP" altLang="en-US" smtClean="0"/>
              <a:t>16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CF77-5099-884A-8395-8FEF524C15E8}" type="slidenum">
              <a:rPr lang="ja-JP" altLang="en-US" smtClean="0"/>
              <a:t>17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CF77-5099-884A-8395-8FEF524C15E8}" type="slidenum">
              <a:rPr lang="ja-JP" altLang="en-US" smtClean="0"/>
              <a:t>18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ジェットと</a:t>
            </a:r>
            <a:r>
              <a:rPr lang="en-US" altLang="ja-JP" dirty="0" smtClean="0"/>
              <a:t> interstellar </a:t>
            </a:r>
            <a:r>
              <a:rPr lang="ja-JP" altLang="en-US" dirty="0" smtClean="0"/>
              <a:t>とのショックからもニュートリノ</a:t>
            </a:r>
            <a:r>
              <a:rPr lang="ja-JP" altLang="en-US" smtClean="0"/>
              <a:t>が放射される</a:t>
            </a: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CF77-5099-884A-8395-8FEF524C15E8}" type="slidenum">
              <a:rPr lang="ja-JP" altLang="en-US" smtClean="0"/>
              <a:t>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CF77-5099-884A-8395-8FEF524C15E8}" type="slidenum">
              <a:rPr lang="ja-JP" altLang="en-US" smtClean="0"/>
              <a:t>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CF77-5099-884A-8395-8FEF524C15E8}" type="slidenum">
              <a:rPr lang="ja-JP" altLang="en-US" smtClean="0"/>
              <a:t>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2D95-C0D8-EC4F-8D57-0863E5AADAB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267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2D95-C0D8-EC4F-8D57-0863E5AADAB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333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2D95-C0D8-EC4F-8D57-0863E5AADAB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9587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CF77-5099-884A-8395-8FEF524C15E8}" type="slidenum">
              <a:rPr lang="ja-JP" altLang="en-US" smtClean="0"/>
              <a:t>13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4CF77-5099-884A-8395-8FEF524C15E8}" type="slidenum">
              <a:rPr lang="ja-JP" altLang="en-US" smtClean="0"/>
              <a:t>14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29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199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9497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439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98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404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996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646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659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189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05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66E0A-D58A-D14B-BDEA-F47E7CBCD1E8}" type="datetimeFigureOut">
              <a:rPr kumimoji="1" lang="ja-JP" altLang="en-US" smtClean="0"/>
              <a:t>12/03/05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E3759-A898-5E4F-9644-DE9CB1F643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423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8.jpe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openxmlformats.org/officeDocument/2006/relationships/image" Target="../media/image32.jp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4.jpe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</a:rPr>
              <a:t>変光現象で探る活動銀河核の構造と放射機構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東京大学天文学教育研究センター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峰崎　岳夫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7866" y="1320800"/>
            <a:ext cx="825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グローバルな宇宙天文観測</a:t>
            </a:r>
            <a:r>
              <a:rPr lang="ja-JP" altLang="ja-JP" sz="2400" b="1" dirty="0"/>
              <a:t>　</a:t>
            </a:r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2012</a:t>
            </a:r>
            <a:r>
              <a:rPr kumimoji="1" lang="ja-JP" altLang="en-US" sz="2400" dirty="0" smtClean="0"/>
              <a:t>年</a:t>
            </a:r>
            <a:r>
              <a:rPr lang="en-US" altLang="ja-JP" sz="2400" dirty="0"/>
              <a:t>2</a:t>
            </a:r>
            <a:r>
              <a:rPr kumimoji="1" lang="ja-JP" altLang="en-US" sz="2400" dirty="0" smtClean="0"/>
              <a:t>月</a:t>
            </a:r>
            <a:r>
              <a:rPr kumimoji="1" lang="en-US" altLang="ja-JP" sz="2400" dirty="0" smtClean="0"/>
              <a:t>20</a:t>
            </a:r>
            <a:r>
              <a:rPr kumimoji="1" lang="ja-JP" altLang="en-US" sz="2400" dirty="0" smtClean="0"/>
              <a:t>日　於国立天文台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3318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587660"/>
            <a:ext cx="8686800" cy="45385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ja-JP" sz="2800" dirty="0" smtClean="0"/>
              <a:t>SS</a:t>
            </a:r>
          </a:p>
        </p:txBody>
      </p:sp>
      <p:pic>
        <p:nvPicPr>
          <p:cNvPr id="5" name="図 4" descr="sak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33" y="1587660"/>
            <a:ext cx="2482177" cy="1955870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図 5" descr="sak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534" y="4268839"/>
            <a:ext cx="2675466" cy="2589161"/>
          </a:xfrm>
          <a:prstGeom prst="rect">
            <a:avLst/>
          </a:prstGeom>
          <a:ln w="38100">
            <a:solidFill>
              <a:srgbClr val="FFA9C4"/>
            </a:solidFill>
          </a:ln>
        </p:spPr>
      </p:pic>
      <p:pic>
        <p:nvPicPr>
          <p:cNvPr id="8" name="図 7" descr="sak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534" y="1587660"/>
            <a:ext cx="2575063" cy="2499103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445738"/>
              </p:ext>
            </p:extLst>
          </p:nvPr>
        </p:nvGraphicFramePr>
        <p:xfrm>
          <a:off x="2463798" y="3217279"/>
          <a:ext cx="459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135"/>
                <a:gridCol w="1803400"/>
                <a:gridCol w="1684866"/>
              </a:tblGrid>
              <a:tr h="353956">
                <a:tc>
                  <a:txBody>
                    <a:bodyPr/>
                    <a:lstStyle/>
                    <a:p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UV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optical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18035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quasar</a:t>
                      </a:r>
                      <a:endParaRPr kumimoji="1" lang="ja-JP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明るくなると青くなる</a:t>
                      </a:r>
                      <a:endParaRPr kumimoji="1" lang="en-US" altLang="ja-JP" sz="2400" dirty="0" smtClean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(</a:t>
                      </a:r>
                      <a:r>
                        <a:rPr kumimoji="1" lang="ja-JP" altLang="en-US" sz="2400" dirty="0" smtClean="0"/>
                        <a:t>直線状の相関</a:t>
                      </a:r>
                      <a:r>
                        <a:rPr kumimoji="1" lang="en-US" altLang="ja-JP" sz="2400" baseline="0" dirty="0" smtClean="0"/>
                        <a:t>)</a:t>
                      </a:r>
                      <a:endParaRPr kumimoji="1" lang="ja-JP" altLang="en-US" sz="2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04449">
                <a:tc>
                  <a:txBody>
                    <a:bodyPr/>
                    <a:lstStyle/>
                    <a:p>
                      <a:r>
                        <a:rPr kumimoji="1" lang="en-US" altLang="ja-JP" sz="2400" dirty="0" err="1" smtClean="0"/>
                        <a:t>Seyfert</a:t>
                      </a:r>
                      <a:endParaRPr kumimoji="1" lang="ja-JP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変化しない</a:t>
                      </a:r>
                      <a:endParaRPr kumimoji="1" lang="ja-JP" altLang="en-US" sz="2400" dirty="0"/>
                    </a:p>
                  </a:txBody>
                  <a:tcPr>
                    <a:solidFill>
                      <a:srgbClr val="FFA9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変化しない</a:t>
                      </a:r>
                      <a:endParaRPr kumimoji="1" lang="ja-JP" altLang="en-US" sz="2400" dirty="0"/>
                    </a:p>
                  </a:txBody>
                  <a:tcPr>
                    <a:solidFill>
                      <a:srgbClr val="FFA9C4"/>
                    </a:solidFill>
                  </a:tcPr>
                </a:tc>
              </a:tr>
            </a:tbl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2463798" y="3217279"/>
            <a:ext cx="4597400" cy="17373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70903" y="1570038"/>
            <a:ext cx="12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Sakata+11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17120" y="1570038"/>
            <a:ext cx="12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Sakata+10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69520" y="6126163"/>
            <a:ext cx="12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Sakata+10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70903" y="6126163"/>
            <a:ext cx="1721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Sakata in prep.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70903" y="2263172"/>
            <a:ext cx="36184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変光に伴う紫外可視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連続放射の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SED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の変化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70903" y="5120344"/>
            <a:ext cx="3787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(note: timescales of months-years)</a:t>
            </a:r>
            <a:endParaRPr kumimoji="1" lang="ja-JP" altLang="en-US" sz="2000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-135467" y="274638"/>
            <a:ext cx="94995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/>
              <a:t>紫外可視連続放射の多波長変光強度相関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3830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コンテンツ プレースホルダ 5" descr="nasa_ad.jpg"/>
          <p:cNvPicPr>
            <a:picLocks noChangeAspect="1"/>
          </p:cNvPicPr>
          <p:nvPr/>
        </p:nvPicPr>
        <p:blipFill>
          <a:blip r:embed="rId2"/>
          <a:srcRect l="-10749" r="-10749"/>
          <a:stretch>
            <a:fillRect/>
          </a:stretch>
        </p:blipFill>
        <p:spPr>
          <a:xfrm>
            <a:off x="6138455" y="1200887"/>
            <a:ext cx="3116815" cy="171412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555743"/>
              </p:ext>
            </p:extLst>
          </p:nvPr>
        </p:nvGraphicFramePr>
        <p:xfrm>
          <a:off x="165097" y="2915015"/>
          <a:ext cx="4597401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135"/>
                <a:gridCol w="1803400"/>
                <a:gridCol w="1684866"/>
              </a:tblGrid>
              <a:tr h="413546">
                <a:tc>
                  <a:txBody>
                    <a:bodyPr/>
                    <a:lstStyle/>
                    <a:p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UV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</a:rPr>
                        <a:t>optical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62159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quasar</a:t>
                      </a:r>
                      <a:endParaRPr kumimoji="1" lang="ja-JP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明るくなると青くなる</a:t>
                      </a:r>
                      <a:endParaRPr kumimoji="1" lang="en-US" altLang="ja-JP" sz="2400" dirty="0" smtClean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/>
                        <a:t>(</a:t>
                      </a:r>
                      <a:r>
                        <a:rPr kumimoji="1" lang="ja-JP" altLang="en-US" sz="2400" dirty="0" smtClean="0"/>
                        <a:t>直線状の相関</a:t>
                      </a:r>
                      <a:r>
                        <a:rPr kumimoji="1" lang="en-US" altLang="ja-JP" sz="2400" baseline="0" dirty="0" smtClean="0"/>
                        <a:t>)</a:t>
                      </a:r>
                      <a:endParaRPr kumimoji="1" lang="ja-JP" altLang="en-US" sz="2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13546">
                <a:tc>
                  <a:txBody>
                    <a:bodyPr/>
                    <a:lstStyle/>
                    <a:p>
                      <a:r>
                        <a:rPr kumimoji="1" lang="en-US" altLang="ja-JP" sz="2400" dirty="0" err="1" smtClean="0"/>
                        <a:t>Seyfert</a:t>
                      </a:r>
                      <a:endParaRPr kumimoji="1" lang="ja-JP" alt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変化しない</a:t>
                      </a:r>
                      <a:endParaRPr kumimoji="1" lang="ja-JP" altLang="en-US" sz="2400" dirty="0"/>
                    </a:p>
                  </a:txBody>
                  <a:tcPr>
                    <a:solidFill>
                      <a:srgbClr val="FFA9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 smtClean="0"/>
                        <a:t>変化しない</a:t>
                      </a:r>
                      <a:endParaRPr kumimoji="1" lang="ja-JP" altLang="en-US" sz="2400" dirty="0"/>
                    </a:p>
                  </a:txBody>
                  <a:tcPr>
                    <a:solidFill>
                      <a:srgbClr val="FFA9C4"/>
                    </a:solidFill>
                  </a:tcPr>
                </a:tc>
              </a:tr>
            </a:tbl>
          </a:graphicData>
        </a:graphic>
      </p:graphicFrame>
      <p:pic>
        <p:nvPicPr>
          <p:cNvPr id="4" name="図 3" descr="sdspec_accv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524" y="2781300"/>
            <a:ext cx="4261586" cy="3630624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8189" y="1417638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ja-JP" altLang="en-US" sz="2800" dirty="0" smtClean="0">
                <a:solidFill>
                  <a:srgbClr val="0000FF"/>
                </a:solidFill>
              </a:rPr>
              <a:t>標準降着円盤モデルでの質量降着率</a:t>
            </a:r>
            <a:r>
              <a:rPr lang="en-US" altLang="ja-JP" sz="2800" dirty="0" smtClean="0">
                <a:solidFill>
                  <a:srgbClr val="0000FF"/>
                </a:solidFill>
              </a:rPr>
              <a:t> </a:t>
            </a:r>
            <a:r>
              <a:rPr lang="en-US" altLang="ja-JP" sz="2800" dirty="0" err="1" smtClean="0">
                <a:solidFill>
                  <a:schemeClr val="bg1"/>
                </a:solidFill>
              </a:rPr>
              <a:t>M</a:t>
            </a:r>
            <a:r>
              <a:rPr lang="en-US" altLang="ja-JP" sz="2800" baseline="-25000" dirty="0" err="1" smtClean="0">
                <a:solidFill>
                  <a:schemeClr val="bg1"/>
                </a:solidFill>
              </a:rPr>
              <a:t>acc</a:t>
            </a:r>
            <a:r>
              <a:rPr lang="en-US" altLang="ja-JP" sz="2800" baseline="-25000" dirty="0" smtClean="0">
                <a:solidFill>
                  <a:schemeClr val="bg1"/>
                </a:solidFill>
              </a:rPr>
              <a:t> </a:t>
            </a:r>
            <a:r>
              <a:rPr lang="ja-JP" altLang="en-US" sz="2800" dirty="0" smtClean="0">
                <a:solidFill>
                  <a:schemeClr val="bg1"/>
                </a:solidFill>
              </a:rPr>
              <a:t>の変化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altLang="ja-JP" sz="2800" baseline="-25000" dirty="0" smtClean="0"/>
              <a:t>　</a:t>
            </a:r>
            <a:r>
              <a:rPr lang="ja-JP" altLang="en-US" sz="2800" dirty="0" smtClean="0"/>
              <a:t>　　</a:t>
            </a:r>
            <a:r>
              <a:rPr lang="en-US" altLang="ja-JP" sz="2800" dirty="0" err="1" smtClean="0"/>
              <a:t>T(r</a:t>
            </a:r>
            <a:r>
              <a:rPr lang="en-US" altLang="ja-JP" sz="2800" dirty="0" smtClean="0"/>
              <a:t>)=</a:t>
            </a:r>
            <a:r>
              <a:rPr lang="en-US" altLang="ja-JP" sz="2800" dirty="0" smtClean="0">
                <a:solidFill>
                  <a:srgbClr val="0000FF"/>
                </a:solidFill>
              </a:rPr>
              <a:t>T*</a:t>
            </a:r>
            <a:r>
              <a:rPr lang="en-US" altLang="ja-JP" sz="2800" dirty="0" smtClean="0"/>
              <a:t>×</a:t>
            </a:r>
            <a:r>
              <a:rPr lang="en-US" altLang="ja-JP" sz="2800" dirty="0" smtClean="0">
                <a:solidFill>
                  <a:srgbClr val="FF0000"/>
                </a:solidFill>
              </a:rPr>
              <a:t>r</a:t>
            </a:r>
            <a:r>
              <a:rPr lang="en-US" altLang="ja-JP" sz="2800" baseline="30000" dirty="0" smtClean="0">
                <a:solidFill>
                  <a:srgbClr val="FF0000"/>
                </a:solidFill>
              </a:rPr>
              <a:t>-3/4</a:t>
            </a:r>
            <a:r>
              <a:rPr lang="en-US" altLang="ja-JP" sz="2800" dirty="0" smtClean="0"/>
              <a:t>(1-r</a:t>
            </a:r>
            <a:r>
              <a:rPr lang="en-US" altLang="ja-JP" sz="2800" baseline="30000" dirty="0" smtClean="0"/>
              <a:t>-1/2</a:t>
            </a:r>
            <a:r>
              <a:rPr lang="en-US" altLang="ja-JP" sz="2800" dirty="0" smtClean="0"/>
              <a:t>)</a:t>
            </a:r>
            <a:r>
              <a:rPr lang="en-US" altLang="ja-JP" sz="2800" baseline="30000" dirty="0" smtClean="0"/>
              <a:t>1/4</a:t>
            </a:r>
            <a:r>
              <a:rPr lang="en-US" altLang="ja-JP" sz="2800" dirty="0" smtClean="0"/>
              <a:t> where </a:t>
            </a:r>
            <a:r>
              <a:rPr lang="en-US" altLang="ja-JP" sz="2800" dirty="0" err="1" smtClean="0"/>
              <a:t>r</a:t>
            </a:r>
            <a:r>
              <a:rPr lang="en-US" altLang="ja-JP" sz="2800" dirty="0" smtClean="0"/>
              <a:t>=R/</a:t>
            </a:r>
            <a:r>
              <a:rPr lang="en-US" altLang="ja-JP" sz="2800" dirty="0" err="1" smtClean="0"/>
              <a:t>R</a:t>
            </a:r>
            <a:r>
              <a:rPr lang="en-US" altLang="ja-JP" sz="2800" baseline="-25000" dirty="0" err="1" smtClean="0"/>
              <a:t>in</a:t>
            </a:r>
            <a:endParaRPr lang="en-US" altLang="ja-JP" sz="2800" baseline="-25000" dirty="0" smtClean="0"/>
          </a:p>
          <a:p>
            <a:pPr>
              <a:buNone/>
            </a:pPr>
            <a:r>
              <a:rPr lang="en-US" altLang="ja-JP" sz="2800" dirty="0" smtClean="0"/>
              <a:t>     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T* ∝M</a:t>
            </a:r>
            <a:r>
              <a:rPr lang="en-US" altLang="ja-JP" sz="2800" baseline="-25000" dirty="0" smtClean="0"/>
              <a:t>acc</a:t>
            </a:r>
            <a:r>
              <a:rPr lang="en-US" altLang="ja-JP" sz="2800" baseline="30000" dirty="0" smtClean="0"/>
              <a:t>1/4 </a:t>
            </a:r>
            <a:r>
              <a:rPr lang="en-US" altLang="ja-JP" sz="2800" dirty="0" smtClean="0"/>
              <a:t>M</a:t>
            </a:r>
            <a:r>
              <a:rPr lang="en-US" altLang="ja-JP" sz="2800" baseline="-25000" dirty="0" smtClean="0"/>
              <a:t>BH</a:t>
            </a:r>
            <a:r>
              <a:rPr lang="en-US" altLang="ja-JP" sz="2800" baseline="30000" dirty="0" smtClean="0"/>
              <a:t>-1/2</a:t>
            </a: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sz="2400" dirty="0" err="1" smtClean="0">
                <a:solidFill>
                  <a:srgbClr val="0000FF"/>
                </a:solidFill>
              </a:rPr>
              <a:t>ν〜kT</a:t>
            </a:r>
            <a:r>
              <a:rPr lang="en-US" altLang="ja-JP" sz="2400" dirty="0" smtClean="0">
                <a:solidFill>
                  <a:srgbClr val="0000FF"/>
                </a:solidFill>
              </a:rPr>
              <a:t>*/</a:t>
            </a:r>
            <a:r>
              <a:rPr lang="en-US" altLang="ja-JP" sz="2400" dirty="0" err="1" smtClean="0">
                <a:solidFill>
                  <a:srgbClr val="0000FF"/>
                </a:solidFill>
              </a:rPr>
              <a:t>h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altLang="ja-JP" sz="2400" dirty="0" smtClean="0">
                <a:solidFill>
                  <a:srgbClr val="0000FF"/>
                </a:solidFill>
              </a:rPr>
              <a:t>	</a:t>
            </a:r>
            <a:r>
              <a:rPr lang="ja-JP" altLang="en-US" sz="2400" dirty="0" smtClean="0">
                <a:solidFill>
                  <a:srgbClr val="0000FF"/>
                </a:solidFill>
              </a:rPr>
              <a:t>明るくなると青くなる</a:t>
            </a:r>
            <a:endParaRPr lang="en-US" altLang="ja-JP" sz="2000" dirty="0" smtClean="0">
              <a:solidFill>
                <a:srgbClr val="0000FF"/>
              </a:solidFill>
            </a:endParaRPr>
          </a:p>
          <a:p>
            <a:pPr lvl="1"/>
            <a:r>
              <a:rPr lang="en-US" altLang="ja-JP" sz="2400" dirty="0" err="1" smtClean="0">
                <a:solidFill>
                  <a:srgbClr val="FF0000"/>
                </a:solidFill>
              </a:rPr>
              <a:t>ν</a:t>
            </a:r>
            <a:r>
              <a:rPr lang="en-US" altLang="ja-JP" sz="2400" dirty="0" smtClean="0">
                <a:solidFill>
                  <a:srgbClr val="FF0000"/>
                </a:solidFill>
              </a:rPr>
              <a:t>&lt;&lt;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kT</a:t>
            </a:r>
            <a:r>
              <a:rPr lang="en-US" altLang="ja-JP" sz="2400" dirty="0" smtClean="0">
                <a:solidFill>
                  <a:srgbClr val="FF0000"/>
                </a:solidFill>
              </a:rPr>
              <a:t>*/</a:t>
            </a:r>
            <a:r>
              <a:rPr lang="en-US" altLang="ja-JP" sz="2400" dirty="0" err="1">
                <a:solidFill>
                  <a:srgbClr val="FF0000"/>
                </a:solidFill>
              </a:rPr>
              <a:t>h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ja-JP" altLang="ja-JP" sz="2400" dirty="0" smtClean="0">
                <a:solidFill>
                  <a:srgbClr val="FF0000"/>
                </a:solidFill>
              </a:rPr>
              <a:t>　</a:t>
            </a:r>
            <a:r>
              <a:rPr lang="ja-JP" altLang="en-US" sz="2400" dirty="0" smtClean="0">
                <a:solidFill>
                  <a:srgbClr val="FF0000"/>
                </a:solidFill>
              </a:rPr>
              <a:t>スペクトルはあまり変化しない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altLang="ja-JP" sz="2400" dirty="0" smtClean="0">
                <a:solidFill>
                  <a:srgbClr val="FF0000"/>
                </a:solidFill>
              </a:rPr>
              <a:t>	</a:t>
            </a:r>
            <a:r>
              <a:rPr lang="ja-JP" altLang="en-US" sz="2400" dirty="0" smtClean="0">
                <a:solidFill>
                  <a:srgbClr val="FF0000"/>
                </a:solidFill>
              </a:rPr>
              <a:t>（</a:t>
            </a:r>
            <a:r>
              <a:rPr lang="en-US" altLang="ja-JP" sz="2400" dirty="0" smtClean="0">
                <a:solidFill>
                  <a:srgbClr val="FF0000"/>
                </a:solidFill>
              </a:rPr>
              <a:t>αν〜+1/3</a:t>
            </a:r>
            <a:r>
              <a:rPr lang="ja-JP" altLang="en-US" sz="2400" dirty="0" smtClean="0">
                <a:solidFill>
                  <a:srgbClr val="FF0000"/>
                </a:solidFill>
              </a:rPr>
              <a:t>）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降着円盤放射の変光機構</a:t>
            </a:r>
            <a:endParaRPr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38455" y="332203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M</a:t>
            </a:r>
            <a:r>
              <a:rPr kumimoji="1" lang="en-US" altLang="ja-JP" sz="2400" baseline="-25000" dirty="0" err="1" smtClean="0"/>
              <a:t>acc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04021" y="6334780"/>
            <a:ext cx="138341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wavelength</a:t>
            </a:r>
            <a:endParaRPr kumimoji="1" lang="ja-JP" altLang="en-US" sz="2000" dirty="0"/>
          </a:p>
        </p:txBody>
      </p:sp>
      <p:sp>
        <p:nvSpPr>
          <p:cNvPr id="8" name="正方形/長方形 7"/>
          <p:cNvSpPr/>
          <p:nvPr/>
        </p:nvSpPr>
        <p:spPr>
          <a:xfrm>
            <a:off x="8130710" y="5747518"/>
            <a:ext cx="556090" cy="23656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006833" y="5747518"/>
            <a:ext cx="930668" cy="236564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37311" y="6119336"/>
            <a:ext cx="700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UV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37501" y="6150114"/>
            <a:ext cx="978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8000"/>
                </a:solidFill>
              </a:rPr>
              <a:t>optical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783524" y="2684480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flux(arbitrary</a:t>
            </a:r>
            <a:r>
              <a:rPr kumimoji="1" lang="en-US" altLang="ja-JP" sz="2000" dirty="0" smtClean="0"/>
              <a:t>)</a:t>
            </a:r>
            <a:endParaRPr kumimoji="1" lang="ja-JP" altLang="en-US" sz="2000" dirty="0"/>
          </a:p>
        </p:txBody>
      </p:sp>
      <p:sp>
        <p:nvSpPr>
          <p:cNvPr id="17" name="正方形/長方形 16"/>
          <p:cNvSpPr/>
          <p:nvPr/>
        </p:nvSpPr>
        <p:spPr>
          <a:xfrm>
            <a:off x="165098" y="2915015"/>
            <a:ext cx="4597400" cy="17373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481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8189" y="1417638"/>
            <a:ext cx="8229600" cy="1604961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rgbClr val="0000FF"/>
                </a:solidFill>
              </a:rPr>
              <a:t>標準降着円盤で</a:t>
            </a:r>
            <a:r>
              <a:rPr lang="en-US" altLang="ja-JP" sz="2800" dirty="0" smtClean="0">
                <a:solidFill>
                  <a:srgbClr val="0000FF"/>
                </a:solidFill>
              </a:rPr>
              <a:t> 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M</a:t>
            </a:r>
            <a:r>
              <a:rPr lang="en-US" altLang="ja-JP" sz="2800" baseline="-25000" dirty="0" err="1" smtClean="0">
                <a:solidFill>
                  <a:srgbClr val="0000FF"/>
                </a:solidFill>
              </a:rPr>
              <a:t>acc</a:t>
            </a:r>
            <a:r>
              <a:rPr lang="en-US" altLang="ja-JP" sz="2800" baseline="-25000" dirty="0" smtClean="0">
                <a:solidFill>
                  <a:srgbClr val="0000FF"/>
                </a:solidFill>
              </a:rPr>
              <a:t> </a:t>
            </a:r>
            <a:r>
              <a:rPr lang="ja-JP" altLang="en-US" sz="2800" dirty="0" smtClean="0">
                <a:solidFill>
                  <a:srgbClr val="0000FF"/>
                </a:solidFill>
              </a:rPr>
              <a:t>の変化させた軌跡を</a:t>
            </a:r>
            <a:r>
              <a:rPr lang="en-US" altLang="ja-JP" sz="2800" dirty="0" smtClean="0">
                <a:solidFill>
                  <a:srgbClr val="0000FF"/>
                </a:solidFill>
              </a:rPr>
              <a:t>M</a:t>
            </a:r>
            <a:r>
              <a:rPr lang="en-US" altLang="ja-JP" sz="2800" baseline="-25000" dirty="0" smtClean="0">
                <a:solidFill>
                  <a:srgbClr val="0000FF"/>
                </a:solidFill>
              </a:rPr>
              <a:t>BH</a:t>
            </a:r>
            <a:r>
              <a:rPr lang="ja-JP" altLang="en-US" sz="2800" dirty="0" smtClean="0">
                <a:solidFill>
                  <a:srgbClr val="0000FF"/>
                </a:solidFill>
              </a:rPr>
              <a:t>をパラメータとして多波長変光データにフィットする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altLang="ja-JP" sz="2800" baseline="-25000" dirty="0" smtClean="0"/>
              <a:t>　</a:t>
            </a:r>
            <a:r>
              <a:rPr lang="ja-JP" altLang="en-US" sz="2800" dirty="0" smtClean="0"/>
              <a:t>　　</a:t>
            </a:r>
            <a:r>
              <a:rPr lang="en-US" altLang="ja-JP" sz="2800" dirty="0" err="1" smtClean="0"/>
              <a:t>T(r</a:t>
            </a:r>
            <a:r>
              <a:rPr lang="en-US" altLang="ja-JP" sz="2800" dirty="0" smtClean="0"/>
              <a:t>)=T*×r</a:t>
            </a:r>
            <a:r>
              <a:rPr lang="en-US" altLang="ja-JP" sz="2800" baseline="30000" dirty="0" smtClean="0"/>
              <a:t>-3/4</a:t>
            </a:r>
            <a:r>
              <a:rPr lang="en-US" altLang="ja-JP" sz="2800" dirty="0" smtClean="0"/>
              <a:t>(1-r</a:t>
            </a:r>
            <a:r>
              <a:rPr lang="en-US" altLang="ja-JP" sz="2800" baseline="30000" dirty="0" smtClean="0"/>
              <a:t>-1/2</a:t>
            </a:r>
            <a:r>
              <a:rPr lang="en-US" altLang="ja-JP" sz="2800" dirty="0" smtClean="0"/>
              <a:t>)</a:t>
            </a:r>
            <a:r>
              <a:rPr lang="en-US" altLang="ja-JP" sz="2800" baseline="30000" dirty="0" smtClean="0"/>
              <a:t>1/4</a:t>
            </a:r>
            <a:r>
              <a:rPr lang="en-US" altLang="ja-JP" sz="2800" dirty="0" smtClean="0"/>
              <a:t> </a:t>
            </a:r>
            <a:r>
              <a:rPr lang="en-US" altLang="ja-JP" sz="2800" baseline="-25000" dirty="0" smtClean="0"/>
              <a:t> </a:t>
            </a:r>
            <a:r>
              <a:rPr lang="en-US" altLang="ja-JP" sz="2800" dirty="0" smtClean="0"/>
              <a:t>where T* ∝M</a:t>
            </a:r>
            <a:r>
              <a:rPr lang="en-US" altLang="ja-JP" sz="2800" baseline="-25000" dirty="0" smtClean="0"/>
              <a:t>acc</a:t>
            </a:r>
            <a:r>
              <a:rPr lang="en-US" altLang="ja-JP" sz="2800" baseline="30000" dirty="0" smtClean="0"/>
              <a:t>1/4 </a:t>
            </a:r>
            <a:r>
              <a:rPr lang="en-US" altLang="ja-JP" sz="2800" dirty="0" smtClean="0"/>
              <a:t>M</a:t>
            </a:r>
            <a:r>
              <a:rPr lang="en-US" altLang="ja-JP" sz="2800" baseline="-25000" dirty="0" smtClean="0"/>
              <a:t>BH</a:t>
            </a:r>
            <a:r>
              <a:rPr lang="en-US" altLang="ja-JP" sz="2800" baseline="30000" dirty="0" smtClean="0"/>
              <a:t>-1/2</a:t>
            </a:r>
            <a:endParaRPr lang="en-US" altLang="ja-JP" sz="2400" dirty="0"/>
          </a:p>
          <a:p>
            <a:pPr>
              <a:buNone/>
            </a:pPr>
            <a:endParaRPr lang="en-US" altLang="ja-JP" sz="2400" dirty="0" smtClean="0">
              <a:solidFill>
                <a:srgbClr val="DF848C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降着円盤放射の変光機構</a:t>
            </a:r>
            <a:endParaRPr lang="ja-JP" altLang="en-US" sz="4000" dirty="0"/>
          </a:p>
        </p:txBody>
      </p:sp>
      <p:pic>
        <p:nvPicPr>
          <p:cNvPr id="18" name="図 17" descr="j01054_ff_mod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2" y="3022599"/>
            <a:ext cx="4632661" cy="3835401"/>
          </a:xfrm>
          <a:prstGeom prst="rect">
            <a:avLst/>
          </a:prstGeom>
        </p:spPr>
      </p:pic>
      <p:sp>
        <p:nvSpPr>
          <p:cNvPr id="19" name="フリーフォーム 18"/>
          <p:cNvSpPr/>
          <p:nvPr/>
        </p:nvSpPr>
        <p:spPr>
          <a:xfrm>
            <a:off x="2121083" y="4039600"/>
            <a:ext cx="1854857" cy="1929400"/>
          </a:xfrm>
          <a:custGeom>
            <a:avLst/>
            <a:gdLst>
              <a:gd name="connsiteX0" fmla="*/ 1490852 w 1555068"/>
              <a:gd name="connsiteY0" fmla="*/ 12700 h 1723338"/>
              <a:gd name="connsiteX1" fmla="*/ 1427352 w 1555068"/>
              <a:gd name="connsiteY1" fmla="*/ 19050 h 1723338"/>
              <a:gd name="connsiteX2" fmla="*/ 1414652 w 1555068"/>
              <a:gd name="connsiteY2" fmla="*/ 38100 h 1723338"/>
              <a:gd name="connsiteX3" fmla="*/ 1401952 w 1555068"/>
              <a:gd name="connsiteY3" fmla="*/ 76200 h 1723338"/>
              <a:gd name="connsiteX4" fmla="*/ 1395602 w 1555068"/>
              <a:gd name="connsiteY4" fmla="*/ 120650 h 1723338"/>
              <a:gd name="connsiteX5" fmla="*/ 1389252 w 1555068"/>
              <a:gd name="connsiteY5" fmla="*/ 139700 h 1723338"/>
              <a:gd name="connsiteX6" fmla="*/ 1370202 w 1555068"/>
              <a:gd name="connsiteY6" fmla="*/ 152400 h 1723338"/>
              <a:gd name="connsiteX7" fmla="*/ 1344802 w 1555068"/>
              <a:gd name="connsiteY7" fmla="*/ 184150 h 1723338"/>
              <a:gd name="connsiteX8" fmla="*/ 1332102 w 1555068"/>
              <a:gd name="connsiteY8" fmla="*/ 203200 h 1723338"/>
              <a:gd name="connsiteX9" fmla="*/ 1313052 w 1555068"/>
              <a:gd name="connsiteY9" fmla="*/ 241300 h 1723338"/>
              <a:gd name="connsiteX10" fmla="*/ 1294002 w 1555068"/>
              <a:gd name="connsiteY10" fmla="*/ 247650 h 1723338"/>
              <a:gd name="connsiteX11" fmla="*/ 1274952 w 1555068"/>
              <a:gd name="connsiteY11" fmla="*/ 260350 h 1723338"/>
              <a:gd name="connsiteX12" fmla="*/ 1243202 w 1555068"/>
              <a:gd name="connsiteY12" fmla="*/ 285750 h 1723338"/>
              <a:gd name="connsiteX13" fmla="*/ 1230502 w 1555068"/>
              <a:gd name="connsiteY13" fmla="*/ 304800 h 1723338"/>
              <a:gd name="connsiteX14" fmla="*/ 1192402 w 1555068"/>
              <a:gd name="connsiteY14" fmla="*/ 330200 h 1723338"/>
              <a:gd name="connsiteX15" fmla="*/ 1173352 w 1555068"/>
              <a:gd name="connsiteY15" fmla="*/ 342900 h 1723338"/>
              <a:gd name="connsiteX16" fmla="*/ 1154302 w 1555068"/>
              <a:gd name="connsiteY16" fmla="*/ 355600 h 1723338"/>
              <a:gd name="connsiteX17" fmla="*/ 1128902 w 1555068"/>
              <a:gd name="connsiteY17" fmla="*/ 381000 h 1723338"/>
              <a:gd name="connsiteX18" fmla="*/ 1116202 w 1555068"/>
              <a:gd name="connsiteY18" fmla="*/ 400050 h 1723338"/>
              <a:gd name="connsiteX19" fmla="*/ 1097152 w 1555068"/>
              <a:gd name="connsiteY19" fmla="*/ 412750 h 1723338"/>
              <a:gd name="connsiteX20" fmla="*/ 1090802 w 1555068"/>
              <a:gd name="connsiteY20" fmla="*/ 438150 h 1723338"/>
              <a:gd name="connsiteX21" fmla="*/ 1078102 w 1555068"/>
              <a:gd name="connsiteY21" fmla="*/ 463550 h 1723338"/>
              <a:gd name="connsiteX22" fmla="*/ 1046352 w 1555068"/>
              <a:gd name="connsiteY22" fmla="*/ 501650 h 1723338"/>
              <a:gd name="connsiteX23" fmla="*/ 1008252 w 1555068"/>
              <a:gd name="connsiteY23" fmla="*/ 527050 h 1723338"/>
              <a:gd name="connsiteX24" fmla="*/ 989202 w 1555068"/>
              <a:gd name="connsiteY24" fmla="*/ 539750 h 1723338"/>
              <a:gd name="connsiteX25" fmla="*/ 982852 w 1555068"/>
              <a:gd name="connsiteY25" fmla="*/ 558800 h 1723338"/>
              <a:gd name="connsiteX26" fmla="*/ 963802 w 1555068"/>
              <a:gd name="connsiteY26" fmla="*/ 571500 h 1723338"/>
              <a:gd name="connsiteX27" fmla="*/ 944752 w 1555068"/>
              <a:gd name="connsiteY27" fmla="*/ 590550 h 1723338"/>
              <a:gd name="connsiteX28" fmla="*/ 913002 w 1555068"/>
              <a:gd name="connsiteY28" fmla="*/ 615950 h 1723338"/>
              <a:gd name="connsiteX29" fmla="*/ 893952 w 1555068"/>
              <a:gd name="connsiteY29" fmla="*/ 654050 h 1723338"/>
              <a:gd name="connsiteX30" fmla="*/ 855852 w 1555068"/>
              <a:gd name="connsiteY30" fmla="*/ 679450 h 1723338"/>
              <a:gd name="connsiteX31" fmla="*/ 836802 w 1555068"/>
              <a:gd name="connsiteY31" fmla="*/ 692150 h 1723338"/>
              <a:gd name="connsiteX32" fmla="*/ 817752 w 1555068"/>
              <a:gd name="connsiteY32" fmla="*/ 711200 h 1723338"/>
              <a:gd name="connsiteX33" fmla="*/ 798702 w 1555068"/>
              <a:gd name="connsiteY33" fmla="*/ 717550 h 1723338"/>
              <a:gd name="connsiteX34" fmla="*/ 779652 w 1555068"/>
              <a:gd name="connsiteY34" fmla="*/ 730250 h 1723338"/>
              <a:gd name="connsiteX35" fmla="*/ 747902 w 1555068"/>
              <a:gd name="connsiteY35" fmla="*/ 755650 h 1723338"/>
              <a:gd name="connsiteX36" fmla="*/ 735202 w 1555068"/>
              <a:gd name="connsiteY36" fmla="*/ 774700 h 1723338"/>
              <a:gd name="connsiteX37" fmla="*/ 697102 w 1555068"/>
              <a:gd name="connsiteY37" fmla="*/ 812800 h 1723338"/>
              <a:gd name="connsiteX38" fmla="*/ 652652 w 1555068"/>
              <a:gd name="connsiteY38" fmla="*/ 876300 h 1723338"/>
              <a:gd name="connsiteX39" fmla="*/ 639952 w 1555068"/>
              <a:gd name="connsiteY39" fmla="*/ 895350 h 1723338"/>
              <a:gd name="connsiteX40" fmla="*/ 614552 w 1555068"/>
              <a:gd name="connsiteY40" fmla="*/ 920750 h 1723338"/>
              <a:gd name="connsiteX41" fmla="*/ 582802 w 1555068"/>
              <a:gd name="connsiteY41" fmla="*/ 952500 h 1723338"/>
              <a:gd name="connsiteX42" fmla="*/ 576452 w 1555068"/>
              <a:gd name="connsiteY42" fmla="*/ 971550 h 1723338"/>
              <a:gd name="connsiteX43" fmla="*/ 538352 w 1555068"/>
              <a:gd name="connsiteY43" fmla="*/ 1009650 h 1723338"/>
              <a:gd name="connsiteX44" fmla="*/ 506602 w 1555068"/>
              <a:gd name="connsiteY44" fmla="*/ 1041400 h 1723338"/>
              <a:gd name="connsiteX45" fmla="*/ 468502 w 1555068"/>
              <a:gd name="connsiteY45" fmla="*/ 1066800 h 1723338"/>
              <a:gd name="connsiteX46" fmla="*/ 455802 w 1555068"/>
              <a:gd name="connsiteY46" fmla="*/ 1085850 h 1723338"/>
              <a:gd name="connsiteX47" fmla="*/ 436752 w 1555068"/>
              <a:gd name="connsiteY47" fmla="*/ 1092200 h 1723338"/>
              <a:gd name="connsiteX48" fmla="*/ 373252 w 1555068"/>
              <a:gd name="connsiteY48" fmla="*/ 1136650 h 1723338"/>
              <a:gd name="connsiteX49" fmla="*/ 354202 w 1555068"/>
              <a:gd name="connsiteY49" fmla="*/ 1162050 h 1723338"/>
              <a:gd name="connsiteX50" fmla="*/ 316102 w 1555068"/>
              <a:gd name="connsiteY50" fmla="*/ 1187450 h 1723338"/>
              <a:gd name="connsiteX51" fmla="*/ 290702 w 1555068"/>
              <a:gd name="connsiteY51" fmla="*/ 1231900 h 1723338"/>
              <a:gd name="connsiteX52" fmla="*/ 265302 w 1555068"/>
              <a:gd name="connsiteY52" fmla="*/ 1270000 h 1723338"/>
              <a:gd name="connsiteX53" fmla="*/ 227202 w 1555068"/>
              <a:gd name="connsiteY53" fmla="*/ 1295400 h 1723338"/>
              <a:gd name="connsiteX54" fmla="*/ 220852 w 1555068"/>
              <a:gd name="connsiteY54" fmla="*/ 1314450 h 1723338"/>
              <a:gd name="connsiteX55" fmla="*/ 182752 w 1555068"/>
              <a:gd name="connsiteY55" fmla="*/ 1346200 h 1723338"/>
              <a:gd name="connsiteX56" fmla="*/ 170052 w 1555068"/>
              <a:gd name="connsiteY56" fmla="*/ 1365250 h 1723338"/>
              <a:gd name="connsiteX57" fmla="*/ 163702 w 1555068"/>
              <a:gd name="connsiteY57" fmla="*/ 1384300 h 1723338"/>
              <a:gd name="connsiteX58" fmla="*/ 144652 w 1555068"/>
              <a:gd name="connsiteY58" fmla="*/ 1403350 h 1723338"/>
              <a:gd name="connsiteX59" fmla="*/ 112902 w 1555068"/>
              <a:gd name="connsiteY59" fmla="*/ 1460500 h 1723338"/>
              <a:gd name="connsiteX60" fmla="*/ 74802 w 1555068"/>
              <a:gd name="connsiteY60" fmla="*/ 1485900 h 1723338"/>
              <a:gd name="connsiteX61" fmla="*/ 55752 w 1555068"/>
              <a:gd name="connsiteY61" fmla="*/ 1498600 h 1723338"/>
              <a:gd name="connsiteX62" fmla="*/ 11302 w 1555068"/>
              <a:gd name="connsiteY62" fmla="*/ 1555750 h 1723338"/>
              <a:gd name="connsiteX63" fmla="*/ 11302 w 1555068"/>
              <a:gd name="connsiteY63" fmla="*/ 1625600 h 1723338"/>
              <a:gd name="connsiteX64" fmla="*/ 17652 w 1555068"/>
              <a:gd name="connsiteY64" fmla="*/ 1657350 h 1723338"/>
              <a:gd name="connsiteX65" fmla="*/ 30352 w 1555068"/>
              <a:gd name="connsiteY65" fmla="*/ 1676400 h 1723338"/>
              <a:gd name="connsiteX66" fmla="*/ 36702 w 1555068"/>
              <a:gd name="connsiteY66" fmla="*/ 1695450 h 1723338"/>
              <a:gd name="connsiteX67" fmla="*/ 74802 w 1555068"/>
              <a:gd name="connsiteY67" fmla="*/ 1720850 h 1723338"/>
              <a:gd name="connsiteX68" fmla="*/ 189102 w 1555068"/>
              <a:gd name="connsiteY68" fmla="*/ 1714500 h 1723338"/>
              <a:gd name="connsiteX69" fmla="*/ 208152 w 1555068"/>
              <a:gd name="connsiteY69" fmla="*/ 1689100 h 1723338"/>
              <a:gd name="connsiteX70" fmla="*/ 239902 w 1555068"/>
              <a:gd name="connsiteY70" fmla="*/ 1676400 h 1723338"/>
              <a:gd name="connsiteX71" fmla="*/ 265302 w 1555068"/>
              <a:gd name="connsiteY71" fmla="*/ 1644650 h 1723338"/>
              <a:gd name="connsiteX72" fmla="*/ 290702 w 1555068"/>
              <a:gd name="connsiteY72" fmla="*/ 1619250 h 1723338"/>
              <a:gd name="connsiteX73" fmla="*/ 303402 w 1555068"/>
              <a:gd name="connsiteY73" fmla="*/ 1593850 h 1723338"/>
              <a:gd name="connsiteX74" fmla="*/ 328802 w 1555068"/>
              <a:gd name="connsiteY74" fmla="*/ 1555750 h 1723338"/>
              <a:gd name="connsiteX75" fmla="*/ 360552 w 1555068"/>
              <a:gd name="connsiteY75" fmla="*/ 1504950 h 1723338"/>
              <a:gd name="connsiteX76" fmla="*/ 392302 w 1555068"/>
              <a:gd name="connsiteY76" fmla="*/ 1473200 h 1723338"/>
              <a:gd name="connsiteX77" fmla="*/ 405002 w 1555068"/>
              <a:gd name="connsiteY77" fmla="*/ 1454150 h 1723338"/>
              <a:gd name="connsiteX78" fmla="*/ 430402 w 1555068"/>
              <a:gd name="connsiteY78" fmla="*/ 1441450 h 1723338"/>
              <a:gd name="connsiteX79" fmla="*/ 500252 w 1555068"/>
              <a:gd name="connsiteY79" fmla="*/ 1377950 h 1723338"/>
              <a:gd name="connsiteX80" fmla="*/ 544702 w 1555068"/>
              <a:gd name="connsiteY80" fmla="*/ 1358900 h 1723338"/>
              <a:gd name="connsiteX81" fmla="*/ 595502 w 1555068"/>
              <a:gd name="connsiteY81" fmla="*/ 1320800 h 1723338"/>
              <a:gd name="connsiteX82" fmla="*/ 614552 w 1555068"/>
              <a:gd name="connsiteY82" fmla="*/ 1308100 h 1723338"/>
              <a:gd name="connsiteX83" fmla="*/ 633602 w 1555068"/>
              <a:gd name="connsiteY83" fmla="*/ 1301750 h 1723338"/>
              <a:gd name="connsiteX84" fmla="*/ 646302 w 1555068"/>
              <a:gd name="connsiteY84" fmla="*/ 1282700 h 1723338"/>
              <a:gd name="connsiteX85" fmla="*/ 652652 w 1555068"/>
              <a:gd name="connsiteY85" fmla="*/ 1263650 h 1723338"/>
              <a:gd name="connsiteX86" fmla="*/ 671702 w 1555068"/>
              <a:gd name="connsiteY86" fmla="*/ 1238250 h 1723338"/>
              <a:gd name="connsiteX87" fmla="*/ 697102 w 1555068"/>
              <a:gd name="connsiteY87" fmla="*/ 1200150 h 1723338"/>
              <a:gd name="connsiteX88" fmla="*/ 709802 w 1555068"/>
              <a:gd name="connsiteY88" fmla="*/ 1181100 h 1723338"/>
              <a:gd name="connsiteX89" fmla="*/ 1084452 w 1555068"/>
              <a:gd name="connsiteY89" fmla="*/ 1168400 h 1723338"/>
              <a:gd name="connsiteX90" fmla="*/ 1128902 w 1555068"/>
              <a:gd name="connsiteY90" fmla="*/ 1111250 h 1723338"/>
              <a:gd name="connsiteX91" fmla="*/ 1135252 w 1555068"/>
              <a:gd name="connsiteY91" fmla="*/ 1066800 h 1723338"/>
              <a:gd name="connsiteX92" fmla="*/ 1147952 w 1555068"/>
              <a:gd name="connsiteY92" fmla="*/ 1028700 h 1723338"/>
              <a:gd name="connsiteX93" fmla="*/ 1154302 w 1555068"/>
              <a:gd name="connsiteY93" fmla="*/ 781050 h 1723338"/>
              <a:gd name="connsiteX94" fmla="*/ 1173352 w 1555068"/>
              <a:gd name="connsiteY94" fmla="*/ 723900 h 1723338"/>
              <a:gd name="connsiteX95" fmla="*/ 1192402 w 1555068"/>
              <a:gd name="connsiteY95" fmla="*/ 679450 h 1723338"/>
              <a:gd name="connsiteX96" fmla="*/ 1211452 w 1555068"/>
              <a:gd name="connsiteY96" fmla="*/ 641350 h 1723338"/>
              <a:gd name="connsiteX97" fmla="*/ 1236852 w 1555068"/>
              <a:gd name="connsiteY97" fmla="*/ 609600 h 1723338"/>
              <a:gd name="connsiteX98" fmla="*/ 1249552 w 1555068"/>
              <a:gd name="connsiteY98" fmla="*/ 584200 h 1723338"/>
              <a:gd name="connsiteX99" fmla="*/ 1281302 w 1555068"/>
              <a:gd name="connsiteY99" fmla="*/ 539750 h 1723338"/>
              <a:gd name="connsiteX100" fmla="*/ 1313052 w 1555068"/>
              <a:gd name="connsiteY100" fmla="*/ 495300 h 1723338"/>
              <a:gd name="connsiteX101" fmla="*/ 1332102 w 1555068"/>
              <a:gd name="connsiteY101" fmla="*/ 469900 h 1723338"/>
              <a:gd name="connsiteX102" fmla="*/ 1351152 w 1555068"/>
              <a:gd name="connsiteY102" fmla="*/ 457200 h 1723338"/>
              <a:gd name="connsiteX103" fmla="*/ 1370202 w 1555068"/>
              <a:gd name="connsiteY103" fmla="*/ 431800 h 1723338"/>
              <a:gd name="connsiteX104" fmla="*/ 1382902 w 1555068"/>
              <a:gd name="connsiteY104" fmla="*/ 412750 h 1723338"/>
              <a:gd name="connsiteX105" fmla="*/ 1401952 w 1555068"/>
              <a:gd name="connsiteY105" fmla="*/ 406400 h 1723338"/>
              <a:gd name="connsiteX106" fmla="*/ 1427352 w 1555068"/>
              <a:gd name="connsiteY106" fmla="*/ 393700 h 1723338"/>
              <a:gd name="connsiteX107" fmla="*/ 1459102 w 1555068"/>
              <a:gd name="connsiteY107" fmla="*/ 330200 h 1723338"/>
              <a:gd name="connsiteX108" fmla="*/ 1459102 w 1555068"/>
              <a:gd name="connsiteY108" fmla="*/ 330200 h 1723338"/>
              <a:gd name="connsiteX109" fmla="*/ 1484502 w 1555068"/>
              <a:gd name="connsiteY109" fmla="*/ 285750 h 1723338"/>
              <a:gd name="connsiteX110" fmla="*/ 1490852 w 1555068"/>
              <a:gd name="connsiteY110" fmla="*/ 260350 h 1723338"/>
              <a:gd name="connsiteX111" fmla="*/ 1509902 w 1555068"/>
              <a:gd name="connsiteY111" fmla="*/ 215900 h 1723338"/>
              <a:gd name="connsiteX112" fmla="*/ 1522602 w 1555068"/>
              <a:gd name="connsiteY112" fmla="*/ 158750 h 1723338"/>
              <a:gd name="connsiteX113" fmla="*/ 1548002 w 1555068"/>
              <a:gd name="connsiteY113" fmla="*/ 107950 h 1723338"/>
              <a:gd name="connsiteX114" fmla="*/ 1528952 w 1555068"/>
              <a:gd name="connsiteY114" fmla="*/ 6350 h 1723338"/>
              <a:gd name="connsiteX115" fmla="*/ 1503552 w 1555068"/>
              <a:gd name="connsiteY115" fmla="*/ 0 h 1723338"/>
              <a:gd name="connsiteX116" fmla="*/ 1490852 w 1555068"/>
              <a:gd name="connsiteY116" fmla="*/ 12700 h 172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555068" h="1723338">
                <a:moveTo>
                  <a:pt x="1490852" y="12700"/>
                </a:moveTo>
                <a:cubicBezTo>
                  <a:pt x="1478152" y="15875"/>
                  <a:pt x="1447533" y="12323"/>
                  <a:pt x="1427352" y="19050"/>
                </a:cubicBezTo>
                <a:cubicBezTo>
                  <a:pt x="1420112" y="21463"/>
                  <a:pt x="1417752" y="31126"/>
                  <a:pt x="1414652" y="38100"/>
                </a:cubicBezTo>
                <a:cubicBezTo>
                  <a:pt x="1409215" y="50333"/>
                  <a:pt x="1401952" y="76200"/>
                  <a:pt x="1401952" y="76200"/>
                </a:cubicBezTo>
                <a:cubicBezTo>
                  <a:pt x="1399835" y="91017"/>
                  <a:pt x="1398537" y="105974"/>
                  <a:pt x="1395602" y="120650"/>
                </a:cubicBezTo>
                <a:cubicBezTo>
                  <a:pt x="1394289" y="127214"/>
                  <a:pt x="1393433" y="134473"/>
                  <a:pt x="1389252" y="139700"/>
                </a:cubicBezTo>
                <a:cubicBezTo>
                  <a:pt x="1384484" y="145659"/>
                  <a:pt x="1376552" y="148167"/>
                  <a:pt x="1370202" y="152400"/>
                </a:cubicBezTo>
                <a:cubicBezTo>
                  <a:pt x="1357840" y="189486"/>
                  <a:pt x="1373525" y="155427"/>
                  <a:pt x="1344802" y="184150"/>
                </a:cubicBezTo>
                <a:cubicBezTo>
                  <a:pt x="1339406" y="189546"/>
                  <a:pt x="1335515" y="196374"/>
                  <a:pt x="1332102" y="203200"/>
                </a:cubicBezTo>
                <a:cubicBezTo>
                  <a:pt x="1324433" y="218538"/>
                  <a:pt x="1328217" y="229168"/>
                  <a:pt x="1313052" y="241300"/>
                </a:cubicBezTo>
                <a:cubicBezTo>
                  <a:pt x="1307825" y="245481"/>
                  <a:pt x="1299989" y="244657"/>
                  <a:pt x="1294002" y="247650"/>
                </a:cubicBezTo>
                <a:cubicBezTo>
                  <a:pt x="1287176" y="251063"/>
                  <a:pt x="1281302" y="256117"/>
                  <a:pt x="1274952" y="260350"/>
                </a:cubicBezTo>
                <a:cubicBezTo>
                  <a:pt x="1238556" y="314945"/>
                  <a:pt x="1287019" y="250697"/>
                  <a:pt x="1243202" y="285750"/>
                </a:cubicBezTo>
                <a:cubicBezTo>
                  <a:pt x="1237243" y="290518"/>
                  <a:pt x="1236245" y="299774"/>
                  <a:pt x="1230502" y="304800"/>
                </a:cubicBezTo>
                <a:cubicBezTo>
                  <a:pt x="1219015" y="314851"/>
                  <a:pt x="1205102" y="321733"/>
                  <a:pt x="1192402" y="330200"/>
                </a:cubicBezTo>
                <a:lnTo>
                  <a:pt x="1173352" y="342900"/>
                </a:lnTo>
                <a:lnTo>
                  <a:pt x="1154302" y="355600"/>
                </a:lnTo>
                <a:cubicBezTo>
                  <a:pt x="1140447" y="397164"/>
                  <a:pt x="1159690" y="356370"/>
                  <a:pt x="1128902" y="381000"/>
                </a:cubicBezTo>
                <a:cubicBezTo>
                  <a:pt x="1122943" y="385768"/>
                  <a:pt x="1121598" y="394654"/>
                  <a:pt x="1116202" y="400050"/>
                </a:cubicBezTo>
                <a:cubicBezTo>
                  <a:pt x="1110806" y="405446"/>
                  <a:pt x="1103502" y="408517"/>
                  <a:pt x="1097152" y="412750"/>
                </a:cubicBezTo>
                <a:cubicBezTo>
                  <a:pt x="1095035" y="421217"/>
                  <a:pt x="1093866" y="429978"/>
                  <a:pt x="1090802" y="438150"/>
                </a:cubicBezTo>
                <a:cubicBezTo>
                  <a:pt x="1087478" y="447013"/>
                  <a:pt x="1082798" y="455331"/>
                  <a:pt x="1078102" y="463550"/>
                </a:cubicBezTo>
                <a:cubicBezTo>
                  <a:pt x="1069716" y="478226"/>
                  <a:pt x="1059861" y="491143"/>
                  <a:pt x="1046352" y="501650"/>
                </a:cubicBezTo>
                <a:cubicBezTo>
                  <a:pt x="1034304" y="511021"/>
                  <a:pt x="1020952" y="518583"/>
                  <a:pt x="1008252" y="527050"/>
                </a:cubicBezTo>
                <a:lnTo>
                  <a:pt x="989202" y="539750"/>
                </a:lnTo>
                <a:cubicBezTo>
                  <a:pt x="987085" y="546100"/>
                  <a:pt x="987033" y="553573"/>
                  <a:pt x="982852" y="558800"/>
                </a:cubicBezTo>
                <a:cubicBezTo>
                  <a:pt x="978084" y="564759"/>
                  <a:pt x="969665" y="566614"/>
                  <a:pt x="963802" y="571500"/>
                </a:cubicBezTo>
                <a:cubicBezTo>
                  <a:pt x="956903" y="577249"/>
                  <a:pt x="950501" y="583651"/>
                  <a:pt x="944752" y="590550"/>
                </a:cubicBezTo>
                <a:cubicBezTo>
                  <a:pt x="922658" y="617063"/>
                  <a:pt x="944275" y="605526"/>
                  <a:pt x="913002" y="615950"/>
                </a:cubicBezTo>
                <a:cubicBezTo>
                  <a:pt x="908472" y="629539"/>
                  <a:pt x="905538" y="643913"/>
                  <a:pt x="893952" y="654050"/>
                </a:cubicBezTo>
                <a:cubicBezTo>
                  <a:pt x="882465" y="664101"/>
                  <a:pt x="868552" y="670983"/>
                  <a:pt x="855852" y="679450"/>
                </a:cubicBezTo>
                <a:cubicBezTo>
                  <a:pt x="849502" y="683683"/>
                  <a:pt x="842198" y="686754"/>
                  <a:pt x="836802" y="692150"/>
                </a:cubicBezTo>
                <a:cubicBezTo>
                  <a:pt x="830452" y="698500"/>
                  <a:pt x="825224" y="706219"/>
                  <a:pt x="817752" y="711200"/>
                </a:cubicBezTo>
                <a:cubicBezTo>
                  <a:pt x="812183" y="714913"/>
                  <a:pt x="804689" y="714557"/>
                  <a:pt x="798702" y="717550"/>
                </a:cubicBezTo>
                <a:cubicBezTo>
                  <a:pt x="791876" y="720963"/>
                  <a:pt x="786002" y="726017"/>
                  <a:pt x="779652" y="730250"/>
                </a:cubicBezTo>
                <a:cubicBezTo>
                  <a:pt x="743256" y="784845"/>
                  <a:pt x="791719" y="720597"/>
                  <a:pt x="747902" y="755650"/>
                </a:cubicBezTo>
                <a:cubicBezTo>
                  <a:pt x="741943" y="760418"/>
                  <a:pt x="740272" y="768996"/>
                  <a:pt x="735202" y="774700"/>
                </a:cubicBezTo>
                <a:cubicBezTo>
                  <a:pt x="723270" y="788124"/>
                  <a:pt x="707065" y="797856"/>
                  <a:pt x="697102" y="812800"/>
                </a:cubicBezTo>
                <a:cubicBezTo>
                  <a:pt x="638710" y="900388"/>
                  <a:pt x="699666" y="810481"/>
                  <a:pt x="652652" y="876300"/>
                </a:cubicBezTo>
                <a:cubicBezTo>
                  <a:pt x="648216" y="882510"/>
                  <a:pt x="644919" y="889556"/>
                  <a:pt x="639952" y="895350"/>
                </a:cubicBezTo>
                <a:cubicBezTo>
                  <a:pt x="632160" y="904441"/>
                  <a:pt x="623019" y="912283"/>
                  <a:pt x="614552" y="920750"/>
                </a:cubicBezTo>
                <a:cubicBezTo>
                  <a:pt x="599660" y="965426"/>
                  <a:pt x="622036" y="913266"/>
                  <a:pt x="582802" y="952500"/>
                </a:cubicBezTo>
                <a:cubicBezTo>
                  <a:pt x="578069" y="957233"/>
                  <a:pt x="580561" y="966266"/>
                  <a:pt x="576452" y="971550"/>
                </a:cubicBezTo>
                <a:cubicBezTo>
                  <a:pt x="565425" y="985727"/>
                  <a:pt x="548315" y="994706"/>
                  <a:pt x="538352" y="1009650"/>
                </a:cubicBezTo>
                <a:cubicBezTo>
                  <a:pt x="515069" y="1044575"/>
                  <a:pt x="538352" y="1014942"/>
                  <a:pt x="506602" y="1041400"/>
                </a:cubicBezTo>
                <a:cubicBezTo>
                  <a:pt x="474891" y="1067826"/>
                  <a:pt x="501980" y="1055641"/>
                  <a:pt x="468502" y="1066800"/>
                </a:cubicBezTo>
                <a:cubicBezTo>
                  <a:pt x="464269" y="1073150"/>
                  <a:pt x="461761" y="1081082"/>
                  <a:pt x="455802" y="1085850"/>
                </a:cubicBezTo>
                <a:cubicBezTo>
                  <a:pt x="450575" y="1090031"/>
                  <a:pt x="442603" y="1088949"/>
                  <a:pt x="436752" y="1092200"/>
                </a:cubicBezTo>
                <a:cubicBezTo>
                  <a:pt x="432084" y="1094793"/>
                  <a:pt x="381576" y="1128326"/>
                  <a:pt x="373252" y="1136650"/>
                </a:cubicBezTo>
                <a:cubicBezTo>
                  <a:pt x="365768" y="1144134"/>
                  <a:pt x="362112" y="1155019"/>
                  <a:pt x="354202" y="1162050"/>
                </a:cubicBezTo>
                <a:cubicBezTo>
                  <a:pt x="342794" y="1172191"/>
                  <a:pt x="316102" y="1187450"/>
                  <a:pt x="316102" y="1187450"/>
                </a:cubicBezTo>
                <a:cubicBezTo>
                  <a:pt x="272170" y="1253348"/>
                  <a:pt x="339041" y="1151335"/>
                  <a:pt x="290702" y="1231900"/>
                </a:cubicBezTo>
                <a:cubicBezTo>
                  <a:pt x="282849" y="1244988"/>
                  <a:pt x="278002" y="1261533"/>
                  <a:pt x="265302" y="1270000"/>
                </a:cubicBezTo>
                <a:lnTo>
                  <a:pt x="227202" y="1295400"/>
                </a:lnTo>
                <a:cubicBezTo>
                  <a:pt x="225085" y="1301750"/>
                  <a:pt x="224565" y="1308881"/>
                  <a:pt x="220852" y="1314450"/>
                </a:cubicBezTo>
                <a:cubicBezTo>
                  <a:pt x="211073" y="1329118"/>
                  <a:pt x="196809" y="1336829"/>
                  <a:pt x="182752" y="1346200"/>
                </a:cubicBezTo>
                <a:cubicBezTo>
                  <a:pt x="178519" y="1352550"/>
                  <a:pt x="173465" y="1358424"/>
                  <a:pt x="170052" y="1365250"/>
                </a:cubicBezTo>
                <a:cubicBezTo>
                  <a:pt x="167059" y="1371237"/>
                  <a:pt x="167415" y="1378731"/>
                  <a:pt x="163702" y="1384300"/>
                </a:cubicBezTo>
                <a:cubicBezTo>
                  <a:pt x="158721" y="1391772"/>
                  <a:pt x="151002" y="1397000"/>
                  <a:pt x="144652" y="1403350"/>
                </a:cubicBezTo>
                <a:cubicBezTo>
                  <a:pt x="138035" y="1423201"/>
                  <a:pt x="131617" y="1448023"/>
                  <a:pt x="112902" y="1460500"/>
                </a:cubicBezTo>
                <a:lnTo>
                  <a:pt x="74802" y="1485900"/>
                </a:lnTo>
                <a:lnTo>
                  <a:pt x="55752" y="1498600"/>
                </a:lnTo>
                <a:cubicBezTo>
                  <a:pt x="25371" y="1544172"/>
                  <a:pt x="41145" y="1525907"/>
                  <a:pt x="11302" y="1555750"/>
                </a:cubicBezTo>
                <a:cubicBezTo>
                  <a:pt x="0" y="1589655"/>
                  <a:pt x="2988" y="1571559"/>
                  <a:pt x="11302" y="1625600"/>
                </a:cubicBezTo>
                <a:cubicBezTo>
                  <a:pt x="12943" y="1636267"/>
                  <a:pt x="13862" y="1647244"/>
                  <a:pt x="17652" y="1657350"/>
                </a:cubicBezTo>
                <a:cubicBezTo>
                  <a:pt x="20332" y="1664496"/>
                  <a:pt x="26939" y="1669574"/>
                  <a:pt x="30352" y="1676400"/>
                </a:cubicBezTo>
                <a:cubicBezTo>
                  <a:pt x="33345" y="1682387"/>
                  <a:pt x="31969" y="1690717"/>
                  <a:pt x="36702" y="1695450"/>
                </a:cubicBezTo>
                <a:cubicBezTo>
                  <a:pt x="47495" y="1706243"/>
                  <a:pt x="74802" y="1720850"/>
                  <a:pt x="74802" y="1720850"/>
                </a:cubicBezTo>
                <a:cubicBezTo>
                  <a:pt x="112902" y="1718733"/>
                  <a:pt x="151981" y="1723338"/>
                  <a:pt x="189102" y="1714500"/>
                </a:cubicBezTo>
                <a:cubicBezTo>
                  <a:pt x="199398" y="1712049"/>
                  <a:pt x="199685" y="1695450"/>
                  <a:pt x="208152" y="1689100"/>
                </a:cubicBezTo>
                <a:cubicBezTo>
                  <a:pt x="217271" y="1682261"/>
                  <a:pt x="229319" y="1680633"/>
                  <a:pt x="239902" y="1676400"/>
                </a:cubicBezTo>
                <a:cubicBezTo>
                  <a:pt x="248369" y="1665817"/>
                  <a:pt x="256298" y="1654780"/>
                  <a:pt x="265302" y="1644650"/>
                </a:cubicBezTo>
                <a:cubicBezTo>
                  <a:pt x="273257" y="1635701"/>
                  <a:pt x="283518" y="1628829"/>
                  <a:pt x="290702" y="1619250"/>
                </a:cubicBezTo>
                <a:cubicBezTo>
                  <a:pt x="296382" y="1611677"/>
                  <a:pt x="298532" y="1601967"/>
                  <a:pt x="303402" y="1593850"/>
                </a:cubicBezTo>
                <a:cubicBezTo>
                  <a:pt x="311255" y="1580762"/>
                  <a:pt x="320949" y="1568838"/>
                  <a:pt x="328802" y="1555750"/>
                </a:cubicBezTo>
                <a:cubicBezTo>
                  <a:pt x="330226" y="1553377"/>
                  <a:pt x="354333" y="1512058"/>
                  <a:pt x="360552" y="1504950"/>
                </a:cubicBezTo>
                <a:cubicBezTo>
                  <a:pt x="370408" y="1493686"/>
                  <a:pt x="382446" y="1484464"/>
                  <a:pt x="392302" y="1473200"/>
                </a:cubicBezTo>
                <a:cubicBezTo>
                  <a:pt x="397328" y="1467457"/>
                  <a:pt x="399139" y="1459036"/>
                  <a:pt x="405002" y="1454150"/>
                </a:cubicBezTo>
                <a:cubicBezTo>
                  <a:pt x="412274" y="1448090"/>
                  <a:pt x="423076" y="1447444"/>
                  <a:pt x="430402" y="1441450"/>
                </a:cubicBezTo>
                <a:cubicBezTo>
                  <a:pt x="477199" y="1403162"/>
                  <a:pt x="460683" y="1402680"/>
                  <a:pt x="500252" y="1377950"/>
                </a:cubicBezTo>
                <a:cubicBezTo>
                  <a:pt x="553106" y="1344916"/>
                  <a:pt x="501492" y="1380505"/>
                  <a:pt x="544702" y="1358900"/>
                </a:cubicBezTo>
                <a:cubicBezTo>
                  <a:pt x="559058" y="1351722"/>
                  <a:pt x="586156" y="1327809"/>
                  <a:pt x="595502" y="1320800"/>
                </a:cubicBezTo>
                <a:cubicBezTo>
                  <a:pt x="601607" y="1316221"/>
                  <a:pt x="607726" y="1311513"/>
                  <a:pt x="614552" y="1308100"/>
                </a:cubicBezTo>
                <a:cubicBezTo>
                  <a:pt x="620539" y="1305107"/>
                  <a:pt x="627252" y="1303867"/>
                  <a:pt x="633602" y="1301750"/>
                </a:cubicBezTo>
                <a:cubicBezTo>
                  <a:pt x="637835" y="1295400"/>
                  <a:pt x="642889" y="1289526"/>
                  <a:pt x="646302" y="1282700"/>
                </a:cubicBezTo>
                <a:cubicBezTo>
                  <a:pt x="649295" y="1276713"/>
                  <a:pt x="649331" y="1269462"/>
                  <a:pt x="652652" y="1263650"/>
                </a:cubicBezTo>
                <a:cubicBezTo>
                  <a:pt x="657903" y="1254461"/>
                  <a:pt x="665352" y="1246717"/>
                  <a:pt x="671702" y="1238250"/>
                </a:cubicBezTo>
                <a:cubicBezTo>
                  <a:pt x="682861" y="1204772"/>
                  <a:pt x="670676" y="1231861"/>
                  <a:pt x="697102" y="1200150"/>
                </a:cubicBezTo>
                <a:cubicBezTo>
                  <a:pt x="701988" y="1194287"/>
                  <a:pt x="702196" y="1181723"/>
                  <a:pt x="709802" y="1181100"/>
                </a:cubicBezTo>
                <a:cubicBezTo>
                  <a:pt x="834339" y="1170892"/>
                  <a:pt x="959569" y="1172633"/>
                  <a:pt x="1084452" y="1168400"/>
                </a:cubicBezTo>
                <a:cubicBezTo>
                  <a:pt x="1127285" y="1125567"/>
                  <a:pt x="1116872" y="1147339"/>
                  <a:pt x="1128902" y="1111250"/>
                </a:cubicBezTo>
                <a:cubicBezTo>
                  <a:pt x="1131019" y="1096433"/>
                  <a:pt x="1131887" y="1081384"/>
                  <a:pt x="1135252" y="1066800"/>
                </a:cubicBezTo>
                <a:cubicBezTo>
                  <a:pt x="1138262" y="1053756"/>
                  <a:pt x="1147952" y="1028700"/>
                  <a:pt x="1147952" y="1028700"/>
                </a:cubicBezTo>
                <a:cubicBezTo>
                  <a:pt x="1150069" y="946150"/>
                  <a:pt x="1147444" y="863342"/>
                  <a:pt x="1154302" y="781050"/>
                </a:cubicBezTo>
                <a:cubicBezTo>
                  <a:pt x="1155970" y="761039"/>
                  <a:pt x="1168482" y="743381"/>
                  <a:pt x="1173352" y="723900"/>
                </a:cubicBezTo>
                <a:cubicBezTo>
                  <a:pt x="1184288" y="680155"/>
                  <a:pt x="1172469" y="715329"/>
                  <a:pt x="1192402" y="679450"/>
                </a:cubicBezTo>
                <a:cubicBezTo>
                  <a:pt x="1199298" y="667038"/>
                  <a:pt x="1203829" y="653329"/>
                  <a:pt x="1211452" y="641350"/>
                </a:cubicBezTo>
                <a:cubicBezTo>
                  <a:pt x="1218728" y="629916"/>
                  <a:pt x="1229334" y="620877"/>
                  <a:pt x="1236852" y="609600"/>
                </a:cubicBezTo>
                <a:cubicBezTo>
                  <a:pt x="1242103" y="601724"/>
                  <a:pt x="1244856" y="592419"/>
                  <a:pt x="1249552" y="584200"/>
                </a:cubicBezTo>
                <a:cubicBezTo>
                  <a:pt x="1256980" y="571201"/>
                  <a:pt x="1273125" y="550653"/>
                  <a:pt x="1281302" y="539750"/>
                </a:cubicBezTo>
                <a:cubicBezTo>
                  <a:pt x="1292734" y="505453"/>
                  <a:pt x="1280601" y="532387"/>
                  <a:pt x="1313052" y="495300"/>
                </a:cubicBezTo>
                <a:cubicBezTo>
                  <a:pt x="1320021" y="487335"/>
                  <a:pt x="1324618" y="477384"/>
                  <a:pt x="1332102" y="469900"/>
                </a:cubicBezTo>
                <a:cubicBezTo>
                  <a:pt x="1337498" y="464504"/>
                  <a:pt x="1345756" y="462596"/>
                  <a:pt x="1351152" y="457200"/>
                </a:cubicBezTo>
                <a:cubicBezTo>
                  <a:pt x="1358636" y="449716"/>
                  <a:pt x="1364051" y="440412"/>
                  <a:pt x="1370202" y="431800"/>
                </a:cubicBezTo>
                <a:cubicBezTo>
                  <a:pt x="1374638" y="425590"/>
                  <a:pt x="1376943" y="417518"/>
                  <a:pt x="1382902" y="412750"/>
                </a:cubicBezTo>
                <a:cubicBezTo>
                  <a:pt x="1388129" y="408569"/>
                  <a:pt x="1395800" y="409037"/>
                  <a:pt x="1401952" y="406400"/>
                </a:cubicBezTo>
                <a:cubicBezTo>
                  <a:pt x="1410653" y="402671"/>
                  <a:pt x="1418885" y="397933"/>
                  <a:pt x="1427352" y="393700"/>
                </a:cubicBezTo>
                <a:cubicBezTo>
                  <a:pt x="1454434" y="357590"/>
                  <a:pt x="1443055" y="378340"/>
                  <a:pt x="1459102" y="330200"/>
                </a:cubicBezTo>
                <a:lnTo>
                  <a:pt x="1459102" y="330200"/>
                </a:lnTo>
                <a:cubicBezTo>
                  <a:pt x="1469630" y="314409"/>
                  <a:pt x="1477596" y="304165"/>
                  <a:pt x="1484502" y="285750"/>
                </a:cubicBezTo>
                <a:cubicBezTo>
                  <a:pt x="1487566" y="277578"/>
                  <a:pt x="1487788" y="268522"/>
                  <a:pt x="1490852" y="260350"/>
                </a:cubicBezTo>
                <a:cubicBezTo>
                  <a:pt x="1504482" y="224004"/>
                  <a:pt x="1502018" y="247437"/>
                  <a:pt x="1509902" y="215900"/>
                </a:cubicBezTo>
                <a:cubicBezTo>
                  <a:pt x="1514935" y="195769"/>
                  <a:pt x="1516083" y="178306"/>
                  <a:pt x="1522602" y="158750"/>
                </a:cubicBezTo>
                <a:cubicBezTo>
                  <a:pt x="1532958" y="127681"/>
                  <a:pt x="1532446" y="131284"/>
                  <a:pt x="1548002" y="107950"/>
                </a:cubicBezTo>
                <a:cubicBezTo>
                  <a:pt x="1547910" y="106757"/>
                  <a:pt x="1555068" y="23761"/>
                  <a:pt x="1528952" y="6350"/>
                </a:cubicBezTo>
                <a:cubicBezTo>
                  <a:pt x="1521690" y="1509"/>
                  <a:pt x="1512019" y="2117"/>
                  <a:pt x="1503552" y="0"/>
                </a:cubicBezTo>
                <a:cubicBezTo>
                  <a:pt x="1482494" y="7019"/>
                  <a:pt x="1503552" y="9525"/>
                  <a:pt x="1490852" y="127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コネクタ 19"/>
          <p:cNvCxnSpPr/>
          <p:nvPr/>
        </p:nvCxnSpPr>
        <p:spPr>
          <a:xfrm rot="5400000">
            <a:off x="1491183" y="3817021"/>
            <a:ext cx="1663040" cy="1490133"/>
          </a:xfrm>
          <a:prstGeom prst="line">
            <a:avLst/>
          </a:prstGeom>
          <a:ln w="12700">
            <a:solidFill>
              <a:srgbClr val="66006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rot="5400000">
            <a:off x="1506727" y="3691780"/>
            <a:ext cx="2142067" cy="2000248"/>
          </a:xfrm>
          <a:prstGeom prst="line">
            <a:avLst/>
          </a:prstGeom>
          <a:ln w="12700">
            <a:solidFill>
              <a:srgbClr val="66006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1800410" y="4224265"/>
            <a:ext cx="2000248" cy="1970617"/>
          </a:xfrm>
          <a:prstGeom prst="line">
            <a:avLst/>
          </a:prstGeom>
          <a:ln w="12700">
            <a:solidFill>
              <a:srgbClr val="66006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rot="10800000" flipV="1">
            <a:off x="2121084" y="4631868"/>
            <a:ext cx="1661587" cy="1563013"/>
          </a:xfrm>
          <a:prstGeom prst="line">
            <a:avLst/>
          </a:prstGeom>
          <a:ln w="12700">
            <a:solidFill>
              <a:srgbClr val="66006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2951877" y="5393605"/>
            <a:ext cx="995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</a:t>
            </a:r>
            <a:r>
              <a:rPr kumimoji="1" lang="en-US" altLang="ja-JP" sz="2400" baseline="-25000" dirty="0" smtClean="0"/>
              <a:t>BH</a:t>
            </a:r>
            <a:r>
              <a:rPr lang="ja-JP" altLang="en-US" sz="2400" dirty="0" smtClean="0"/>
              <a:t>大</a:t>
            </a:r>
            <a:endParaRPr kumimoji="1" lang="ja-JP" altLang="en-US" sz="2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800410" y="3854933"/>
            <a:ext cx="995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</a:t>
            </a:r>
            <a:r>
              <a:rPr kumimoji="1" lang="en-US" altLang="ja-JP" sz="2400" baseline="-25000" dirty="0" smtClean="0"/>
              <a:t>BH</a:t>
            </a:r>
            <a:r>
              <a:rPr lang="ja-JP" altLang="en-US" sz="2400" dirty="0" smtClean="0"/>
              <a:t>小</a:t>
            </a:r>
            <a:endParaRPr kumimoji="1" lang="ja-JP" altLang="en-US" sz="2400" dirty="0"/>
          </a:p>
        </p:txBody>
      </p:sp>
      <p:pic>
        <p:nvPicPr>
          <p:cNvPr id="29" name="図 28" descr="tmp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804" y="3236827"/>
            <a:ext cx="3488985" cy="3429217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7008995" y="3620870"/>
            <a:ext cx="1498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rgbClr val="660066"/>
                </a:solidFill>
              </a:rPr>
              <a:t>σ</a:t>
            </a:r>
            <a:r>
              <a:rPr kumimoji="1" lang="ja-JP" altLang="en-US" sz="2000" dirty="0" smtClean="0">
                <a:solidFill>
                  <a:srgbClr val="660066"/>
                </a:solidFill>
              </a:rPr>
              <a:t>（</a:t>
            </a:r>
            <a:r>
              <a:rPr kumimoji="1" lang="en-US" altLang="ja-JP" sz="2000" dirty="0" smtClean="0">
                <a:solidFill>
                  <a:srgbClr val="660066"/>
                </a:solidFill>
              </a:rPr>
              <a:t>M</a:t>
            </a:r>
            <a:r>
              <a:rPr kumimoji="1" lang="en-US" altLang="ja-JP" sz="2000" baseline="-25000" dirty="0" smtClean="0">
                <a:solidFill>
                  <a:srgbClr val="660066"/>
                </a:solidFill>
              </a:rPr>
              <a:t>BH</a:t>
            </a:r>
            <a:r>
              <a:rPr kumimoji="1" lang="en-US" altLang="ja-JP" sz="2000" dirty="0" smtClean="0">
                <a:solidFill>
                  <a:srgbClr val="660066"/>
                </a:solidFill>
              </a:rPr>
              <a:t>(CIV)</a:t>
            </a:r>
            <a:r>
              <a:rPr kumimoji="1" lang="ja-JP" altLang="en-US" sz="2000" dirty="0" smtClean="0">
                <a:solidFill>
                  <a:srgbClr val="660066"/>
                </a:solidFill>
              </a:rPr>
              <a:t>）</a:t>
            </a:r>
            <a:endParaRPr kumimoji="1" lang="en-US" altLang="ja-JP" sz="2000" dirty="0" smtClean="0">
              <a:solidFill>
                <a:srgbClr val="660066"/>
              </a:solidFill>
            </a:endParaRPr>
          </a:p>
          <a:p>
            <a:r>
              <a:rPr kumimoji="1" lang="en-US" altLang="ja-JP" sz="2000" dirty="0" smtClean="0">
                <a:solidFill>
                  <a:srgbClr val="660066"/>
                </a:solidFill>
              </a:rPr>
              <a:t>〜0.35 </a:t>
            </a:r>
            <a:r>
              <a:rPr kumimoji="1" lang="en-US" altLang="ja-JP" sz="2000" dirty="0" err="1" smtClean="0">
                <a:solidFill>
                  <a:srgbClr val="660066"/>
                </a:solidFill>
              </a:rPr>
              <a:t>dex</a:t>
            </a:r>
            <a:endParaRPr kumimoji="1" lang="ja-JP" altLang="en-US" sz="2000" dirty="0">
              <a:solidFill>
                <a:srgbClr val="660066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492586" y="1905000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(Sakata+11)</a:t>
            </a:r>
            <a:endParaRPr kumimoji="1" lang="ja-JP" altLang="en-US" sz="2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57200" y="3159205"/>
            <a:ext cx="34310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1-parameter (M</a:t>
            </a:r>
            <a:r>
              <a:rPr kumimoji="1" lang="en-US" altLang="ja-JP" sz="2400" baseline="-25000" dirty="0" smtClean="0">
                <a:solidFill>
                  <a:srgbClr val="FF0000"/>
                </a:solidFill>
              </a:rPr>
              <a:t>BH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) fitting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40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 5" descr="nasa_ad.jpg"/>
          <p:cNvPicPr>
            <a:picLocks noChangeAspect="1"/>
          </p:cNvPicPr>
          <p:nvPr/>
        </p:nvPicPr>
        <p:blipFill>
          <a:blip r:embed="rId3"/>
          <a:srcRect l="-10749" r="-10749"/>
          <a:stretch>
            <a:fillRect/>
          </a:stretch>
        </p:blipFill>
        <p:spPr>
          <a:xfrm>
            <a:off x="5978800" y="1093031"/>
            <a:ext cx="3480280" cy="191401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4000" dirty="0" smtClean="0"/>
              <a:t>X</a:t>
            </a:r>
            <a:r>
              <a:rPr lang="ja-JP" altLang="en-US" sz="4000" dirty="0" smtClean="0"/>
              <a:t>線、紫外可視連続放射変光の時間相関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9333" y="1620838"/>
            <a:ext cx="8856134" cy="5237162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X</a:t>
            </a:r>
            <a:r>
              <a:rPr lang="ja-JP" altLang="en-US" sz="2800" dirty="0" smtClean="0">
                <a:solidFill>
                  <a:srgbClr val="FF0000"/>
                </a:solidFill>
              </a:rPr>
              <a:t>線変光が先行して、紫外可視連続放</a:t>
            </a:r>
            <a:r>
              <a:rPr lang="ja-JP" altLang="en-US" sz="2800" dirty="0" smtClean="0">
                <a:solidFill>
                  <a:schemeClr val="bg1"/>
                </a:solidFill>
              </a:rPr>
              <a:t>射変光が続く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pPr lvl="1"/>
            <a:r>
              <a:rPr lang="en-US" altLang="ja-JP" sz="2400" dirty="0" smtClean="0"/>
              <a:t>NGC 4051, NGC 5548, Ark 564, NGC 4395</a:t>
            </a:r>
          </a:p>
          <a:p>
            <a:pPr lvl="1"/>
            <a:r>
              <a:rPr lang="en-US" altLang="ja-JP" sz="2400" dirty="0" smtClean="0"/>
              <a:t>X</a:t>
            </a:r>
            <a:r>
              <a:rPr lang="ja-JP" altLang="en-US" sz="2400" dirty="0" smtClean="0"/>
              <a:t>線が降着円盤を照らすことで紫外可視変</a:t>
            </a:r>
            <a:r>
              <a:rPr lang="ja-JP" altLang="en-US" sz="2400" dirty="0" smtClean="0">
                <a:solidFill>
                  <a:schemeClr val="bg1"/>
                </a:solidFill>
              </a:rPr>
              <a:t>光をもたらす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FF0000"/>
                </a:solidFill>
              </a:rPr>
              <a:t> X-ray reprocessing model</a:t>
            </a:r>
          </a:p>
          <a:p>
            <a:pPr lvl="1"/>
            <a:r>
              <a:rPr lang="ja-JP" altLang="en-US" sz="2400" dirty="0" smtClean="0"/>
              <a:t>短波長の紫外可視連続放射の変光が長波長のに先行する</a:t>
            </a:r>
            <a:endParaRPr lang="en-US" altLang="ja-JP" sz="2400" dirty="0" smtClean="0"/>
          </a:p>
          <a:p>
            <a:pPr marL="457200" lvl="1" indent="0">
              <a:buNone/>
            </a:pPr>
            <a:r>
              <a:rPr lang="ja-JP" altLang="ja-JP" sz="2400" dirty="0"/>
              <a:t>　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wavelength dependent time delay </a:t>
            </a:r>
            <a:r>
              <a:rPr lang="en-US" altLang="ja-JP" sz="2400" dirty="0" smtClean="0"/>
              <a:t>: NGC 7469, NGC 4395</a:t>
            </a:r>
            <a:endParaRPr lang="en-US" altLang="ja-JP" sz="2400" dirty="0"/>
          </a:p>
          <a:p>
            <a:r>
              <a:rPr lang="ja-JP" altLang="en-US" sz="2800" dirty="0" smtClean="0">
                <a:solidFill>
                  <a:srgbClr val="0000FF"/>
                </a:solidFill>
              </a:rPr>
              <a:t>紫外可視連続放射変光が先行して、</a:t>
            </a:r>
            <a:r>
              <a:rPr lang="en-US" altLang="ja-JP" sz="2800" dirty="0" smtClean="0">
                <a:solidFill>
                  <a:srgbClr val="0000FF"/>
                </a:solidFill>
              </a:rPr>
              <a:t>X</a:t>
            </a:r>
            <a:r>
              <a:rPr lang="ja-JP" altLang="en-US" sz="2800" dirty="0" smtClean="0">
                <a:solidFill>
                  <a:srgbClr val="0000FF"/>
                </a:solidFill>
              </a:rPr>
              <a:t>線変光が続く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pPr lvl="1"/>
            <a:r>
              <a:rPr lang="en-US" altLang="ja-JP" sz="2400" dirty="0" smtClean="0"/>
              <a:t>NGC 5548, MCG-6-30-15, </a:t>
            </a:r>
            <a:r>
              <a:rPr lang="en-US" altLang="ja-JP" sz="2400" dirty="0" err="1" smtClean="0"/>
              <a:t>Mrk</a:t>
            </a:r>
            <a:r>
              <a:rPr lang="en-US" altLang="ja-JP" sz="2400" dirty="0" smtClean="0"/>
              <a:t> 509</a:t>
            </a:r>
          </a:p>
          <a:p>
            <a:pPr lvl="1"/>
            <a:r>
              <a:rPr lang="ja-JP" altLang="en-US" sz="2400" dirty="0" smtClean="0">
                <a:solidFill>
                  <a:srgbClr val="0000FF"/>
                </a:solidFill>
              </a:rPr>
              <a:t>降着円盤からの紫外光が逆コンプトンで</a:t>
            </a:r>
            <a:r>
              <a:rPr lang="en-US" altLang="ja-JP" sz="2400" dirty="0" smtClean="0">
                <a:solidFill>
                  <a:srgbClr val="0000FF"/>
                </a:solidFill>
              </a:rPr>
              <a:t> X</a:t>
            </a:r>
            <a:r>
              <a:rPr lang="ja-JP" altLang="en-US" sz="2400" dirty="0" smtClean="0">
                <a:solidFill>
                  <a:srgbClr val="0000FF"/>
                </a:solidFill>
              </a:rPr>
              <a:t>線となる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r>
              <a:rPr lang="en-US" altLang="ja-JP" sz="2800" dirty="0" smtClean="0"/>
              <a:t>X</a:t>
            </a:r>
            <a:r>
              <a:rPr lang="ja-JP" altLang="en-US" sz="2800" dirty="0" smtClean="0"/>
              <a:t>線のスペクトルと紫外可視連続放射が相関</a:t>
            </a:r>
            <a:endParaRPr lang="en-US" altLang="ja-JP" sz="2400" dirty="0" smtClean="0"/>
          </a:p>
          <a:p>
            <a:r>
              <a:rPr lang="en-US" altLang="ja-JP" sz="2800" dirty="0" smtClean="0"/>
              <a:t>X</a:t>
            </a:r>
            <a:r>
              <a:rPr lang="ja-JP" altLang="en-US" sz="2800" dirty="0" smtClean="0"/>
              <a:t>線変光と紫外可視連続放射変光に相関がない</a:t>
            </a:r>
            <a:endParaRPr lang="en-US" altLang="ja-JP" sz="2400" dirty="0" smtClean="0"/>
          </a:p>
          <a:p>
            <a:pPr>
              <a:buNone/>
            </a:pPr>
            <a:endParaRPr lang="ja-JP" altLang="en-US" dirty="0"/>
          </a:p>
        </p:txBody>
      </p:sp>
      <p:sp>
        <p:nvSpPr>
          <p:cNvPr id="10" name="雲 9"/>
          <p:cNvSpPr/>
          <p:nvPr/>
        </p:nvSpPr>
        <p:spPr>
          <a:xfrm>
            <a:off x="7653867" y="1923041"/>
            <a:ext cx="508000" cy="444500"/>
          </a:xfrm>
          <a:prstGeom prst="cloud">
            <a:avLst/>
          </a:prstGeom>
          <a:solidFill>
            <a:srgbClr val="660066">
              <a:alpha val="32000"/>
            </a:srgbClr>
          </a:solidFill>
          <a:ln>
            <a:solidFill>
              <a:srgbClr val="660066">
                <a:alpha val="5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49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smtClean="0"/>
              <a:t>X-ray reprocessing model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0933" y="1278466"/>
            <a:ext cx="8873067" cy="2633133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</a:rPr>
              <a:t>X</a:t>
            </a:r>
            <a:r>
              <a:rPr lang="ja-JP" altLang="en-US" sz="2800" dirty="0" smtClean="0">
                <a:solidFill>
                  <a:srgbClr val="0000FF"/>
                </a:solidFill>
              </a:rPr>
              <a:t>線変光による紫外可視連続放射変光の性質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pPr lvl="1"/>
            <a:r>
              <a:rPr lang="en-US" altLang="ja-JP" sz="2400" dirty="0" smtClean="0">
                <a:solidFill>
                  <a:srgbClr val="660066"/>
                </a:solidFill>
              </a:rPr>
              <a:t>X</a:t>
            </a:r>
            <a:r>
              <a:rPr lang="ja-JP" altLang="en-US" sz="2400" dirty="0" smtClean="0">
                <a:solidFill>
                  <a:srgbClr val="660066"/>
                </a:solidFill>
              </a:rPr>
              <a:t>線変光</a:t>
            </a:r>
            <a:r>
              <a:rPr lang="ja-JP" altLang="en-US" sz="2400" dirty="0" smtClean="0"/>
              <a:t>に遅れて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008000"/>
                </a:solidFill>
              </a:rPr>
              <a:t>UV-OPT continuum </a:t>
            </a:r>
            <a:r>
              <a:rPr lang="ja-JP" altLang="en-US" sz="2400" dirty="0" smtClean="0">
                <a:solidFill>
                  <a:srgbClr val="008000"/>
                </a:solidFill>
              </a:rPr>
              <a:t>変光</a:t>
            </a:r>
            <a:endParaRPr lang="en-US" altLang="ja-JP" sz="2400" dirty="0" smtClean="0">
              <a:solidFill>
                <a:srgbClr val="008000"/>
              </a:solidFill>
            </a:endParaRPr>
          </a:p>
          <a:p>
            <a:pPr lvl="1"/>
            <a:r>
              <a:rPr lang="en-US" altLang="ja-JP" sz="2400" dirty="0" smtClean="0"/>
              <a:t>UV-OPT continuum</a:t>
            </a:r>
            <a:r>
              <a:rPr lang="ja-JP" altLang="en-US" sz="2400" dirty="0" smtClean="0"/>
              <a:t>の波長間遅延（短波長側が先行）</a:t>
            </a:r>
            <a:endParaRPr lang="en-US" altLang="ja-JP" sz="2400" dirty="0" smtClean="0"/>
          </a:p>
          <a:p>
            <a:pPr>
              <a:buNone/>
            </a:pPr>
            <a:endParaRPr lang="ja-JP" altLang="en-US" dirty="0"/>
          </a:p>
        </p:txBody>
      </p:sp>
      <p:pic>
        <p:nvPicPr>
          <p:cNvPr id="8" name="コンテンツ プレースホルダ 5" descr="nasa_ad.jpg"/>
          <p:cNvPicPr>
            <a:picLocks noChangeAspect="1"/>
          </p:cNvPicPr>
          <p:nvPr/>
        </p:nvPicPr>
        <p:blipFill>
          <a:blip r:embed="rId3"/>
          <a:srcRect l="-10749" r="-10749"/>
          <a:stretch>
            <a:fillRect/>
          </a:stretch>
        </p:blipFill>
        <p:spPr>
          <a:xfrm>
            <a:off x="-9488562" y="5170329"/>
            <a:ext cx="20495228" cy="191401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雲 9"/>
          <p:cNvSpPr/>
          <p:nvPr/>
        </p:nvSpPr>
        <p:spPr>
          <a:xfrm>
            <a:off x="762000" y="5435600"/>
            <a:ext cx="1981200" cy="1522736"/>
          </a:xfrm>
          <a:prstGeom prst="cloud">
            <a:avLst/>
          </a:prstGeom>
          <a:solidFill>
            <a:srgbClr val="660066">
              <a:alpha val="32000"/>
            </a:srgbClr>
          </a:solidFill>
          <a:ln>
            <a:solidFill>
              <a:srgbClr val="660066">
                <a:alpha val="5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/>
          <p:cNvSpPr/>
          <p:nvPr/>
        </p:nvSpPr>
        <p:spPr>
          <a:xfrm>
            <a:off x="1049867" y="4555067"/>
            <a:ext cx="948266" cy="491172"/>
          </a:xfrm>
          <a:custGeom>
            <a:avLst/>
            <a:gdLst>
              <a:gd name="connsiteX0" fmla="*/ 0 w 948266"/>
              <a:gd name="connsiteY0" fmla="*/ 440266 h 491172"/>
              <a:gd name="connsiteX1" fmla="*/ 67733 w 948266"/>
              <a:gd name="connsiteY1" fmla="*/ 203200 h 491172"/>
              <a:gd name="connsiteX2" fmla="*/ 186266 w 948266"/>
              <a:gd name="connsiteY2" fmla="*/ 0 h 491172"/>
              <a:gd name="connsiteX3" fmla="*/ 338666 w 948266"/>
              <a:gd name="connsiteY3" fmla="*/ 0 h 491172"/>
              <a:gd name="connsiteX4" fmla="*/ 457200 w 948266"/>
              <a:gd name="connsiteY4" fmla="*/ 203200 h 491172"/>
              <a:gd name="connsiteX5" fmla="*/ 541866 w 948266"/>
              <a:gd name="connsiteY5" fmla="*/ 372533 h 491172"/>
              <a:gd name="connsiteX6" fmla="*/ 643466 w 948266"/>
              <a:gd name="connsiteY6" fmla="*/ 491066 h 491172"/>
              <a:gd name="connsiteX7" fmla="*/ 829733 w 948266"/>
              <a:gd name="connsiteY7" fmla="*/ 389466 h 491172"/>
              <a:gd name="connsiteX8" fmla="*/ 948266 w 948266"/>
              <a:gd name="connsiteY8" fmla="*/ 186266 h 49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8266" h="491172">
                <a:moveTo>
                  <a:pt x="0" y="440266"/>
                </a:moveTo>
                <a:cubicBezTo>
                  <a:pt x="18344" y="358422"/>
                  <a:pt x="36689" y="276578"/>
                  <a:pt x="67733" y="203200"/>
                </a:cubicBezTo>
                <a:cubicBezTo>
                  <a:pt x="98777" y="129822"/>
                  <a:pt x="141111" y="33867"/>
                  <a:pt x="186266" y="0"/>
                </a:cubicBezTo>
                <a:cubicBezTo>
                  <a:pt x="231421" y="-33867"/>
                  <a:pt x="293510" y="-33867"/>
                  <a:pt x="338666" y="0"/>
                </a:cubicBezTo>
                <a:cubicBezTo>
                  <a:pt x="383822" y="33867"/>
                  <a:pt x="423333" y="141111"/>
                  <a:pt x="457200" y="203200"/>
                </a:cubicBezTo>
                <a:cubicBezTo>
                  <a:pt x="491067" y="265289"/>
                  <a:pt x="510822" y="324555"/>
                  <a:pt x="541866" y="372533"/>
                </a:cubicBezTo>
                <a:cubicBezTo>
                  <a:pt x="572910" y="420511"/>
                  <a:pt x="595488" y="488244"/>
                  <a:pt x="643466" y="491066"/>
                </a:cubicBezTo>
                <a:cubicBezTo>
                  <a:pt x="691444" y="493888"/>
                  <a:pt x="778933" y="440266"/>
                  <a:pt x="829733" y="389466"/>
                </a:cubicBezTo>
                <a:cubicBezTo>
                  <a:pt x="880533" y="338666"/>
                  <a:pt x="948266" y="186266"/>
                  <a:pt x="948266" y="186266"/>
                </a:cubicBezTo>
              </a:path>
            </a:pathLst>
          </a:custGeom>
          <a:ln w="50800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590800" y="5977467"/>
            <a:ext cx="1659467" cy="304800"/>
          </a:xfrm>
          <a:prstGeom prst="straightConnector1">
            <a:avLst/>
          </a:prstGeom>
          <a:ln w="127000" cmpd="sng">
            <a:solidFill>
              <a:srgbClr val="660066"/>
            </a:solidFill>
            <a:tailEnd type="arrow"/>
          </a:ln>
          <a:effectLst>
            <a:outerShdw blurRad="304800" dir="2700000" algn="tl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4250267" y="4436533"/>
            <a:ext cx="1540933" cy="1845734"/>
          </a:xfrm>
          <a:prstGeom prst="straightConnector1">
            <a:avLst/>
          </a:prstGeom>
          <a:ln w="127000" cmpd="sng">
            <a:solidFill>
              <a:srgbClr val="008000"/>
            </a:solidFill>
            <a:tailEnd type="arrow"/>
          </a:ln>
          <a:effectLst>
            <a:outerShdw blurRad="317500" dir="2700000" algn="tl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フリーフォーム 15"/>
          <p:cNvSpPr/>
          <p:nvPr/>
        </p:nvSpPr>
        <p:spPr>
          <a:xfrm>
            <a:off x="5977467" y="4400500"/>
            <a:ext cx="965200" cy="611864"/>
          </a:xfrm>
          <a:custGeom>
            <a:avLst/>
            <a:gdLst>
              <a:gd name="connsiteX0" fmla="*/ 0 w 965200"/>
              <a:gd name="connsiteY0" fmla="*/ 510167 h 611864"/>
              <a:gd name="connsiteX1" fmla="*/ 186266 w 965200"/>
              <a:gd name="connsiteY1" fmla="*/ 103767 h 611864"/>
              <a:gd name="connsiteX2" fmla="*/ 186266 w 965200"/>
              <a:gd name="connsiteY2" fmla="*/ 120700 h 611864"/>
              <a:gd name="connsiteX3" fmla="*/ 355600 w 965200"/>
              <a:gd name="connsiteY3" fmla="*/ 2167 h 611864"/>
              <a:gd name="connsiteX4" fmla="*/ 474133 w 965200"/>
              <a:gd name="connsiteY4" fmla="*/ 239233 h 611864"/>
              <a:gd name="connsiteX5" fmla="*/ 575733 w 965200"/>
              <a:gd name="connsiteY5" fmla="*/ 493233 h 611864"/>
              <a:gd name="connsiteX6" fmla="*/ 660400 w 965200"/>
              <a:gd name="connsiteY6" fmla="*/ 611767 h 611864"/>
              <a:gd name="connsiteX7" fmla="*/ 897466 w 965200"/>
              <a:gd name="connsiteY7" fmla="*/ 510167 h 611864"/>
              <a:gd name="connsiteX8" fmla="*/ 965200 w 965200"/>
              <a:gd name="connsiteY8" fmla="*/ 340833 h 61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5200" h="611864">
                <a:moveTo>
                  <a:pt x="0" y="510167"/>
                </a:moveTo>
                <a:cubicBezTo>
                  <a:pt x="77611" y="339422"/>
                  <a:pt x="155222" y="168678"/>
                  <a:pt x="186266" y="103767"/>
                </a:cubicBezTo>
                <a:cubicBezTo>
                  <a:pt x="217310" y="38856"/>
                  <a:pt x="158044" y="137633"/>
                  <a:pt x="186266" y="120700"/>
                </a:cubicBezTo>
                <a:cubicBezTo>
                  <a:pt x="214488" y="103767"/>
                  <a:pt x="307622" y="-17588"/>
                  <a:pt x="355600" y="2167"/>
                </a:cubicBezTo>
                <a:cubicBezTo>
                  <a:pt x="403578" y="21922"/>
                  <a:pt x="437444" y="157389"/>
                  <a:pt x="474133" y="239233"/>
                </a:cubicBezTo>
                <a:cubicBezTo>
                  <a:pt x="510822" y="321077"/>
                  <a:pt x="544689" y="431144"/>
                  <a:pt x="575733" y="493233"/>
                </a:cubicBezTo>
                <a:cubicBezTo>
                  <a:pt x="606777" y="555322"/>
                  <a:pt x="606778" y="608945"/>
                  <a:pt x="660400" y="611767"/>
                </a:cubicBezTo>
                <a:cubicBezTo>
                  <a:pt x="714022" y="614589"/>
                  <a:pt x="846666" y="555323"/>
                  <a:pt x="897466" y="510167"/>
                </a:cubicBezTo>
                <a:cubicBezTo>
                  <a:pt x="948266" y="465011"/>
                  <a:pt x="965200" y="340833"/>
                  <a:pt x="965200" y="340833"/>
                </a:cubicBezTo>
              </a:path>
            </a:pathLst>
          </a:cu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suganuma_fig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54" y="1758650"/>
            <a:ext cx="7415826" cy="430589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02344" y="5602407"/>
            <a:ext cx="46806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err="1" smtClean="0"/>
              <a:t>Δt</a:t>
            </a:r>
            <a:r>
              <a:rPr lang="en-US" altLang="ja-JP" sz="2800" dirty="0" smtClean="0"/>
              <a:t>(X→0.55μm)=1.6</a:t>
            </a:r>
            <a:r>
              <a:rPr lang="en-US" altLang="ja-JP" sz="2800" baseline="30000" dirty="0" smtClean="0"/>
              <a:t>+1.0</a:t>
            </a:r>
            <a:r>
              <a:rPr lang="en-US" altLang="ja-JP" sz="2800" baseline="-25000" dirty="0" smtClean="0"/>
              <a:t>-0.5 </a:t>
            </a:r>
            <a:r>
              <a:rPr lang="en-US" altLang="ja-JP" sz="2800" dirty="0" smtClean="0"/>
              <a:t>days</a:t>
            </a:r>
          </a:p>
          <a:p>
            <a:r>
              <a:rPr kumimoji="1" lang="ja-JP" altLang="ja-JP" sz="2000" dirty="0" smtClean="0"/>
              <a:t>　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(NGC 5548; Suganuma+06)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2578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smtClean="0"/>
              <a:t>X-ray reprocessing model</a:t>
            </a:r>
            <a:endParaRPr lang="ja-JP" altLang="en-US" sz="4000" dirty="0"/>
          </a:p>
        </p:txBody>
      </p:sp>
      <p:pic>
        <p:nvPicPr>
          <p:cNvPr id="8" name="コンテンツ プレースホルダ 5" descr="nasa_ad.jpg"/>
          <p:cNvPicPr>
            <a:picLocks noChangeAspect="1"/>
          </p:cNvPicPr>
          <p:nvPr/>
        </p:nvPicPr>
        <p:blipFill>
          <a:blip r:embed="rId3"/>
          <a:srcRect l="-10749" r="-10749"/>
          <a:stretch>
            <a:fillRect/>
          </a:stretch>
        </p:blipFill>
        <p:spPr>
          <a:xfrm>
            <a:off x="-9485614" y="5153397"/>
            <a:ext cx="20495228" cy="191401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雲 9"/>
          <p:cNvSpPr/>
          <p:nvPr/>
        </p:nvSpPr>
        <p:spPr>
          <a:xfrm>
            <a:off x="762000" y="5435600"/>
            <a:ext cx="1981200" cy="1522736"/>
          </a:xfrm>
          <a:prstGeom prst="cloud">
            <a:avLst/>
          </a:prstGeom>
          <a:solidFill>
            <a:srgbClr val="660066">
              <a:alpha val="32000"/>
            </a:srgbClr>
          </a:solidFill>
          <a:ln>
            <a:solidFill>
              <a:srgbClr val="660066">
                <a:alpha val="5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/>
          <p:cNvSpPr/>
          <p:nvPr/>
        </p:nvSpPr>
        <p:spPr>
          <a:xfrm>
            <a:off x="4504268" y="4625396"/>
            <a:ext cx="948266" cy="491172"/>
          </a:xfrm>
          <a:custGeom>
            <a:avLst/>
            <a:gdLst>
              <a:gd name="connsiteX0" fmla="*/ 0 w 948266"/>
              <a:gd name="connsiteY0" fmla="*/ 440266 h 491172"/>
              <a:gd name="connsiteX1" fmla="*/ 67733 w 948266"/>
              <a:gd name="connsiteY1" fmla="*/ 203200 h 491172"/>
              <a:gd name="connsiteX2" fmla="*/ 186266 w 948266"/>
              <a:gd name="connsiteY2" fmla="*/ 0 h 491172"/>
              <a:gd name="connsiteX3" fmla="*/ 338666 w 948266"/>
              <a:gd name="connsiteY3" fmla="*/ 0 h 491172"/>
              <a:gd name="connsiteX4" fmla="*/ 457200 w 948266"/>
              <a:gd name="connsiteY4" fmla="*/ 203200 h 491172"/>
              <a:gd name="connsiteX5" fmla="*/ 541866 w 948266"/>
              <a:gd name="connsiteY5" fmla="*/ 372533 h 491172"/>
              <a:gd name="connsiteX6" fmla="*/ 643466 w 948266"/>
              <a:gd name="connsiteY6" fmla="*/ 491066 h 491172"/>
              <a:gd name="connsiteX7" fmla="*/ 829733 w 948266"/>
              <a:gd name="connsiteY7" fmla="*/ 389466 h 491172"/>
              <a:gd name="connsiteX8" fmla="*/ 948266 w 948266"/>
              <a:gd name="connsiteY8" fmla="*/ 186266 h 49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8266" h="491172">
                <a:moveTo>
                  <a:pt x="0" y="440266"/>
                </a:moveTo>
                <a:cubicBezTo>
                  <a:pt x="18344" y="358422"/>
                  <a:pt x="36689" y="276578"/>
                  <a:pt x="67733" y="203200"/>
                </a:cubicBezTo>
                <a:cubicBezTo>
                  <a:pt x="98777" y="129822"/>
                  <a:pt x="141111" y="33867"/>
                  <a:pt x="186266" y="0"/>
                </a:cubicBezTo>
                <a:cubicBezTo>
                  <a:pt x="231421" y="-33867"/>
                  <a:pt x="293510" y="-33867"/>
                  <a:pt x="338666" y="0"/>
                </a:cubicBezTo>
                <a:cubicBezTo>
                  <a:pt x="383822" y="33867"/>
                  <a:pt x="423333" y="141111"/>
                  <a:pt x="457200" y="203200"/>
                </a:cubicBezTo>
                <a:cubicBezTo>
                  <a:pt x="491067" y="265289"/>
                  <a:pt x="510822" y="324555"/>
                  <a:pt x="541866" y="372533"/>
                </a:cubicBezTo>
                <a:cubicBezTo>
                  <a:pt x="572910" y="420511"/>
                  <a:pt x="595488" y="488244"/>
                  <a:pt x="643466" y="491066"/>
                </a:cubicBezTo>
                <a:cubicBezTo>
                  <a:pt x="691444" y="493888"/>
                  <a:pt x="778933" y="440266"/>
                  <a:pt x="829733" y="389466"/>
                </a:cubicBezTo>
                <a:cubicBezTo>
                  <a:pt x="880533" y="338666"/>
                  <a:pt x="948266" y="186266"/>
                  <a:pt x="948266" y="186266"/>
                </a:cubicBezTo>
              </a:path>
            </a:pathLst>
          </a:cu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590800" y="5977467"/>
            <a:ext cx="1811867" cy="287867"/>
          </a:xfrm>
          <a:prstGeom prst="straightConnector1">
            <a:avLst/>
          </a:prstGeom>
          <a:ln w="127000" cmpd="sng">
            <a:solidFill>
              <a:srgbClr val="660066"/>
            </a:solidFill>
            <a:tailEnd type="arrow"/>
          </a:ln>
          <a:effectLst>
            <a:outerShdw blurRad="304800" dir="2700000" algn="tl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5943600" y="4419600"/>
            <a:ext cx="1540933" cy="1845734"/>
          </a:xfrm>
          <a:prstGeom prst="straightConnector1">
            <a:avLst/>
          </a:prstGeom>
          <a:ln w="127000" cmpd="sng">
            <a:solidFill>
              <a:srgbClr val="FF0000"/>
            </a:solidFill>
            <a:tailEnd type="arrow"/>
          </a:ln>
          <a:effectLst>
            <a:outerShdw blurRad="317500" dir="2700000" algn="tl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2590800" y="5977467"/>
            <a:ext cx="406401" cy="304800"/>
          </a:xfrm>
          <a:prstGeom prst="straightConnector1">
            <a:avLst/>
          </a:prstGeom>
          <a:ln w="127000" cmpd="sng">
            <a:solidFill>
              <a:srgbClr val="660066"/>
            </a:solidFill>
            <a:tailEnd type="arrow"/>
          </a:ln>
          <a:effectLst>
            <a:outerShdw blurRad="304800" dir="2700000" algn="tl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2590800" y="5825067"/>
            <a:ext cx="3352800" cy="304800"/>
          </a:xfrm>
          <a:prstGeom prst="straightConnector1">
            <a:avLst/>
          </a:prstGeom>
          <a:ln w="127000" cmpd="sng">
            <a:solidFill>
              <a:srgbClr val="660066"/>
            </a:solidFill>
            <a:tailEnd type="arrow"/>
          </a:ln>
          <a:effectLst>
            <a:outerShdw blurRad="304800" dir="2700000" algn="tl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2997201" y="4436533"/>
            <a:ext cx="1540933" cy="1845734"/>
          </a:xfrm>
          <a:prstGeom prst="straightConnector1">
            <a:avLst/>
          </a:prstGeom>
          <a:ln w="127000" cmpd="sng">
            <a:solidFill>
              <a:srgbClr val="0000FF"/>
            </a:solidFill>
            <a:tailEnd type="arrow"/>
          </a:ln>
          <a:effectLst>
            <a:outerShdw blurRad="317500" dir="2700000" algn="tl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4402667" y="4419600"/>
            <a:ext cx="1540933" cy="1845734"/>
          </a:xfrm>
          <a:prstGeom prst="straightConnector1">
            <a:avLst/>
          </a:prstGeom>
          <a:ln w="127000" cmpd="sng">
            <a:solidFill>
              <a:srgbClr val="008000"/>
            </a:solidFill>
            <a:tailEnd type="arrow"/>
          </a:ln>
          <a:effectLst>
            <a:outerShdw blurRad="317500" dir="2700000" algn="tl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フリーフォーム 21"/>
          <p:cNvSpPr/>
          <p:nvPr/>
        </p:nvSpPr>
        <p:spPr>
          <a:xfrm>
            <a:off x="1202267" y="4461881"/>
            <a:ext cx="948266" cy="491172"/>
          </a:xfrm>
          <a:custGeom>
            <a:avLst/>
            <a:gdLst>
              <a:gd name="connsiteX0" fmla="*/ 0 w 948266"/>
              <a:gd name="connsiteY0" fmla="*/ 440266 h 491172"/>
              <a:gd name="connsiteX1" fmla="*/ 67733 w 948266"/>
              <a:gd name="connsiteY1" fmla="*/ 203200 h 491172"/>
              <a:gd name="connsiteX2" fmla="*/ 186266 w 948266"/>
              <a:gd name="connsiteY2" fmla="*/ 0 h 491172"/>
              <a:gd name="connsiteX3" fmla="*/ 338666 w 948266"/>
              <a:gd name="connsiteY3" fmla="*/ 0 h 491172"/>
              <a:gd name="connsiteX4" fmla="*/ 457200 w 948266"/>
              <a:gd name="connsiteY4" fmla="*/ 203200 h 491172"/>
              <a:gd name="connsiteX5" fmla="*/ 541866 w 948266"/>
              <a:gd name="connsiteY5" fmla="*/ 372533 h 491172"/>
              <a:gd name="connsiteX6" fmla="*/ 643466 w 948266"/>
              <a:gd name="connsiteY6" fmla="*/ 491066 h 491172"/>
              <a:gd name="connsiteX7" fmla="*/ 829733 w 948266"/>
              <a:gd name="connsiteY7" fmla="*/ 389466 h 491172"/>
              <a:gd name="connsiteX8" fmla="*/ 948266 w 948266"/>
              <a:gd name="connsiteY8" fmla="*/ 186266 h 49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8266" h="491172">
                <a:moveTo>
                  <a:pt x="0" y="440266"/>
                </a:moveTo>
                <a:cubicBezTo>
                  <a:pt x="18344" y="358422"/>
                  <a:pt x="36689" y="276578"/>
                  <a:pt x="67733" y="203200"/>
                </a:cubicBezTo>
                <a:cubicBezTo>
                  <a:pt x="98777" y="129822"/>
                  <a:pt x="141111" y="33867"/>
                  <a:pt x="186266" y="0"/>
                </a:cubicBezTo>
                <a:cubicBezTo>
                  <a:pt x="231421" y="-33867"/>
                  <a:pt x="293510" y="-33867"/>
                  <a:pt x="338666" y="0"/>
                </a:cubicBezTo>
                <a:cubicBezTo>
                  <a:pt x="383822" y="33867"/>
                  <a:pt x="423333" y="141111"/>
                  <a:pt x="457200" y="203200"/>
                </a:cubicBezTo>
                <a:cubicBezTo>
                  <a:pt x="491067" y="265289"/>
                  <a:pt x="510822" y="324555"/>
                  <a:pt x="541866" y="372533"/>
                </a:cubicBezTo>
                <a:cubicBezTo>
                  <a:pt x="572910" y="420511"/>
                  <a:pt x="595488" y="488244"/>
                  <a:pt x="643466" y="491066"/>
                </a:cubicBezTo>
                <a:cubicBezTo>
                  <a:pt x="691444" y="493888"/>
                  <a:pt x="778933" y="440266"/>
                  <a:pt x="829733" y="389466"/>
                </a:cubicBezTo>
                <a:cubicBezTo>
                  <a:pt x="880533" y="338666"/>
                  <a:pt x="948266" y="186266"/>
                  <a:pt x="948266" y="186266"/>
                </a:cubicBezTo>
              </a:path>
            </a:pathLst>
          </a:custGeom>
          <a:ln w="50800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/>
          <p:cNvSpPr/>
          <p:nvPr/>
        </p:nvSpPr>
        <p:spPr>
          <a:xfrm>
            <a:off x="5808134" y="4625396"/>
            <a:ext cx="948266" cy="491172"/>
          </a:xfrm>
          <a:custGeom>
            <a:avLst/>
            <a:gdLst>
              <a:gd name="connsiteX0" fmla="*/ 0 w 948266"/>
              <a:gd name="connsiteY0" fmla="*/ 440266 h 491172"/>
              <a:gd name="connsiteX1" fmla="*/ 67733 w 948266"/>
              <a:gd name="connsiteY1" fmla="*/ 203200 h 491172"/>
              <a:gd name="connsiteX2" fmla="*/ 186266 w 948266"/>
              <a:gd name="connsiteY2" fmla="*/ 0 h 491172"/>
              <a:gd name="connsiteX3" fmla="*/ 338666 w 948266"/>
              <a:gd name="connsiteY3" fmla="*/ 0 h 491172"/>
              <a:gd name="connsiteX4" fmla="*/ 457200 w 948266"/>
              <a:gd name="connsiteY4" fmla="*/ 203200 h 491172"/>
              <a:gd name="connsiteX5" fmla="*/ 541866 w 948266"/>
              <a:gd name="connsiteY5" fmla="*/ 372533 h 491172"/>
              <a:gd name="connsiteX6" fmla="*/ 643466 w 948266"/>
              <a:gd name="connsiteY6" fmla="*/ 491066 h 491172"/>
              <a:gd name="connsiteX7" fmla="*/ 829733 w 948266"/>
              <a:gd name="connsiteY7" fmla="*/ 389466 h 491172"/>
              <a:gd name="connsiteX8" fmla="*/ 948266 w 948266"/>
              <a:gd name="connsiteY8" fmla="*/ 186266 h 49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8266" h="491172">
                <a:moveTo>
                  <a:pt x="0" y="440266"/>
                </a:moveTo>
                <a:cubicBezTo>
                  <a:pt x="18344" y="358422"/>
                  <a:pt x="36689" y="276578"/>
                  <a:pt x="67733" y="203200"/>
                </a:cubicBezTo>
                <a:cubicBezTo>
                  <a:pt x="98777" y="129822"/>
                  <a:pt x="141111" y="33867"/>
                  <a:pt x="186266" y="0"/>
                </a:cubicBezTo>
                <a:cubicBezTo>
                  <a:pt x="231421" y="-33867"/>
                  <a:pt x="293510" y="-33867"/>
                  <a:pt x="338666" y="0"/>
                </a:cubicBezTo>
                <a:cubicBezTo>
                  <a:pt x="383822" y="33867"/>
                  <a:pt x="423333" y="141111"/>
                  <a:pt x="457200" y="203200"/>
                </a:cubicBezTo>
                <a:cubicBezTo>
                  <a:pt x="491067" y="265289"/>
                  <a:pt x="510822" y="324555"/>
                  <a:pt x="541866" y="372533"/>
                </a:cubicBezTo>
                <a:cubicBezTo>
                  <a:pt x="572910" y="420511"/>
                  <a:pt x="595488" y="488244"/>
                  <a:pt x="643466" y="491066"/>
                </a:cubicBezTo>
                <a:cubicBezTo>
                  <a:pt x="691444" y="493888"/>
                  <a:pt x="778933" y="440266"/>
                  <a:pt x="829733" y="389466"/>
                </a:cubicBezTo>
                <a:cubicBezTo>
                  <a:pt x="880533" y="338666"/>
                  <a:pt x="948266" y="186266"/>
                  <a:pt x="948266" y="186266"/>
                </a:cubicBezTo>
              </a:path>
            </a:pathLst>
          </a:custGeom>
          <a:ln w="508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/>
          <p:cNvSpPr/>
          <p:nvPr/>
        </p:nvSpPr>
        <p:spPr>
          <a:xfrm>
            <a:off x="7484533" y="4696091"/>
            <a:ext cx="948266" cy="491172"/>
          </a:xfrm>
          <a:custGeom>
            <a:avLst/>
            <a:gdLst>
              <a:gd name="connsiteX0" fmla="*/ 0 w 948266"/>
              <a:gd name="connsiteY0" fmla="*/ 440266 h 491172"/>
              <a:gd name="connsiteX1" fmla="*/ 67733 w 948266"/>
              <a:gd name="connsiteY1" fmla="*/ 203200 h 491172"/>
              <a:gd name="connsiteX2" fmla="*/ 186266 w 948266"/>
              <a:gd name="connsiteY2" fmla="*/ 0 h 491172"/>
              <a:gd name="connsiteX3" fmla="*/ 338666 w 948266"/>
              <a:gd name="connsiteY3" fmla="*/ 0 h 491172"/>
              <a:gd name="connsiteX4" fmla="*/ 457200 w 948266"/>
              <a:gd name="connsiteY4" fmla="*/ 203200 h 491172"/>
              <a:gd name="connsiteX5" fmla="*/ 541866 w 948266"/>
              <a:gd name="connsiteY5" fmla="*/ 372533 h 491172"/>
              <a:gd name="connsiteX6" fmla="*/ 643466 w 948266"/>
              <a:gd name="connsiteY6" fmla="*/ 491066 h 491172"/>
              <a:gd name="connsiteX7" fmla="*/ 829733 w 948266"/>
              <a:gd name="connsiteY7" fmla="*/ 389466 h 491172"/>
              <a:gd name="connsiteX8" fmla="*/ 948266 w 948266"/>
              <a:gd name="connsiteY8" fmla="*/ 186266 h 491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8266" h="491172">
                <a:moveTo>
                  <a:pt x="0" y="440266"/>
                </a:moveTo>
                <a:cubicBezTo>
                  <a:pt x="18344" y="358422"/>
                  <a:pt x="36689" y="276578"/>
                  <a:pt x="67733" y="203200"/>
                </a:cubicBezTo>
                <a:cubicBezTo>
                  <a:pt x="98777" y="129822"/>
                  <a:pt x="141111" y="33867"/>
                  <a:pt x="186266" y="0"/>
                </a:cubicBezTo>
                <a:cubicBezTo>
                  <a:pt x="231421" y="-33867"/>
                  <a:pt x="293510" y="-33867"/>
                  <a:pt x="338666" y="0"/>
                </a:cubicBezTo>
                <a:cubicBezTo>
                  <a:pt x="383822" y="33867"/>
                  <a:pt x="423333" y="141111"/>
                  <a:pt x="457200" y="203200"/>
                </a:cubicBezTo>
                <a:cubicBezTo>
                  <a:pt x="491067" y="265289"/>
                  <a:pt x="510822" y="324555"/>
                  <a:pt x="541866" y="372533"/>
                </a:cubicBezTo>
                <a:cubicBezTo>
                  <a:pt x="572910" y="420511"/>
                  <a:pt x="595488" y="488244"/>
                  <a:pt x="643466" y="491066"/>
                </a:cubicBezTo>
                <a:cubicBezTo>
                  <a:pt x="691444" y="493888"/>
                  <a:pt x="778933" y="440266"/>
                  <a:pt x="829733" y="389466"/>
                </a:cubicBezTo>
                <a:cubicBezTo>
                  <a:pt x="880533" y="338666"/>
                  <a:pt x="948266" y="186266"/>
                  <a:pt x="948266" y="186266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mine06-fig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433" y="2709332"/>
            <a:ext cx="5613401" cy="4060758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4707467" y="3199136"/>
            <a:ext cx="443653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err="1" smtClean="0"/>
              <a:t>Δt</a:t>
            </a:r>
            <a:r>
              <a:rPr lang="en-US" altLang="ja-JP" sz="2800" dirty="0" smtClean="0"/>
              <a:t>(0.55μm→1-2μm)〜10min</a:t>
            </a:r>
            <a:endParaRPr lang="en-US" altLang="ja-JP" sz="2800" baseline="30000" dirty="0"/>
          </a:p>
          <a:p>
            <a:r>
              <a:rPr kumimoji="1" lang="ja-JP" altLang="ja-JP" sz="2000" dirty="0" smtClean="0"/>
              <a:t>　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(NGC 4395; Minezaki+06)</a:t>
            </a:r>
            <a:endParaRPr kumimoji="1" lang="ja-JP" altLang="en-US" sz="2000" dirty="0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1531378" y="2319688"/>
            <a:ext cx="6020982" cy="4148916"/>
            <a:chOff x="1531378" y="2351840"/>
            <a:chExt cx="6020982" cy="4148916"/>
          </a:xfrm>
        </p:grpSpPr>
        <p:pic>
          <p:nvPicPr>
            <p:cNvPr id="26" name="図 25" descr="collier99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301" y="2351840"/>
              <a:ext cx="5787059" cy="4115049"/>
            </a:xfrm>
            <a:prstGeom prst="rect">
              <a:avLst/>
            </a:prstGeom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2370667" y="2895936"/>
              <a:ext cx="29554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NGC 7469 (Collier+99)</a:t>
              </a:r>
              <a:endParaRPr kumimoji="1" lang="ja-JP" altLang="en-US" sz="2400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171472" y="6131424"/>
              <a:ext cx="1188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波長（</a:t>
              </a:r>
              <a:r>
                <a:rPr kumimoji="1" lang="en-US" altLang="ja-JP" dirty="0" err="1" smtClean="0"/>
                <a:t>μm</a:t>
              </a:r>
              <a:r>
                <a:rPr kumimoji="1" lang="ja-JP" altLang="en-US" dirty="0" smtClean="0"/>
                <a:t>）</a:t>
              </a:r>
              <a:endParaRPr kumimoji="1" lang="ja-JP" altLang="en-US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522135" y="6097515"/>
              <a:ext cx="509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0.2</a:t>
              </a:r>
              <a:endParaRPr kumimoji="1" lang="ja-JP" altLang="en-US" sz="200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603540" y="6097557"/>
              <a:ext cx="509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0.5</a:t>
              </a:r>
              <a:endParaRPr kumimoji="1" lang="ja-JP" altLang="en-US" sz="2000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009003" y="6066780"/>
              <a:ext cx="509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1.0</a:t>
              </a:r>
              <a:endParaRPr kumimoji="1" lang="ja-JP" altLang="en-US" sz="2000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979800" y="6049774"/>
              <a:ext cx="509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0.1</a:t>
              </a:r>
              <a:endParaRPr kumimoji="1" lang="ja-JP" altLang="en-US" sz="2000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 rot="16200000">
              <a:off x="869658" y="4439902"/>
              <a:ext cx="172354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遅延時間（日）</a:t>
              </a:r>
              <a:endParaRPr kumimoji="1" lang="ja-JP" altLang="en-US" sz="2000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1848873" y="527106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0</a:t>
              </a:r>
              <a:endParaRPr kumimoji="1" lang="ja-JP" altLang="en-US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850443" y="432675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</a:t>
              </a:r>
              <a:endParaRPr kumimoji="1" lang="ja-JP" altLang="en-US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1848873" y="354226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2</a:t>
              </a:r>
              <a:endParaRPr kumimoji="1" lang="ja-JP" altLang="en-US" dirty="0"/>
            </a:p>
          </p:txBody>
        </p:sp>
        <p:sp>
          <p:nvSpPr>
            <p:cNvPr id="37" name="フリーフォーム 36"/>
            <p:cNvSpPr/>
            <p:nvPr/>
          </p:nvSpPr>
          <p:spPr>
            <a:xfrm>
              <a:off x="2201333" y="3599933"/>
              <a:ext cx="5054600" cy="1972734"/>
            </a:xfrm>
            <a:custGeom>
              <a:avLst/>
              <a:gdLst>
                <a:gd name="connsiteX0" fmla="*/ 0 w 5054600"/>
                <a:gd name="connsiteY0" fmla="*/ 1972734 h 1972734"/>
                <a:gd name="connsiteX1" fmla="*/ 313267 w 5054600"/>
                <a:gd name="connsiteY1" fmla="*/ 1955800 h 1972734"/>
                <a:gd name="connsiteX2" fmla="*/ 787400 w 5054600"/>
                <a:gd name="connsiteY2" fmla="*/ 1913467 h 1972734"/>
                <a:gd name="connsiteX3" fmla="*/ 1515534 w 5054600"/>
                <a:gd name="connsiteY3" fmla="*/ 1845734 h 1972734"/>
                <a:gd name="connsiteX4" fmla="*/ 2133600 w 5054600"/>
                <a:gd name="connsiteY4" fmla="*/ 1727200 h 1972734"/>
                <a:gd name="connsiteX5" fmla="*/ 2667000 w 5054600"/>
                <a:gd name="connsiteY5" fmla="*/ 1591734 h 1972734"/>
                <a:gd name="connsiteX6" fmla="*/ 3318934 w 5054600"/>
                <a:gd name="connsiteY6" fmla="*/ 1346200 h 1972734"/>
                <a:gd name="connsiteX7" fmla="*/ 3733800 w 5054600"/>
                <a:gd name="connsiteY7" fmla="*/ 1126067 h 1972734"/>
                <a:gd name="connsiteX8" fmla="*/ 4250267 w 5054600"/>
                <a:gd name="connsiteY8" fmla="*/ 778934 h 1972734"/>
                <a:gd name="connsiteX9" fmla="*/ 4724400 w 5054600"/>
                <a:gd name="connsiteY9" fmla="*/ 347134 h 1972734"/>
                <a:gd name="connsiteX10" fmla="*/ 5054600 w 5054600"/>
                <a:gd name="connsiteY10" fmla="*/ 0 h 197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54600" h="1972734">
                  <a:moveTo>
                    <a:pt x="0" y="1972734"/>
                  </a:moveTo>
                  <a:cubicBezTo>
                    <a:pt x="91017" y="1969206"/>
                    <a:pt x="182034" y="1965678"/>
                    <a:pt x="313267" y="1955800"/>
                  </a:cubicBezTo>
                  <a:cubicBezTo>
                    <a:pt x="444500" y="1945922"/>
                    <a:pt x="787400" y="1913467"/>
                    <a:pt x="787400" y="1913467"/>
                  </a:cubicBezTo>
                  <a:cubicBezTo>
                    <a:pt x="987778" y="1895123"/>
                    <a:pt x="1291167" y="1876779"/>
                    <a:pt x="1515534" y="1845734"/>
                  </a:cubicBezTo>
                  <a:cubicBezTo>
                    <a:pt x="1739901" y="1814689"/>
                    <a:pt x="1941689" y="1769533"/>
                    <a:pt x="2133600" y="1727200"/>
                  </a:cubicBezTo>
                  <a:cubicBezTo>
                    <a:pt x="2325511" y="1684867"/>
                    <a:pt x="2469444" y="1655234"/>
                    <a:pt x="2667000" y="1591734"/>
                  </a:cubicBezTo>
                  <a:cubicBezTo>
                    <a:pt x="2864556" y="1528234"/>
                    <a:pt x="3141134" y="1423811"/>
                    <a:pt x="3318934" y="1346200"/>
                  </a:cubicBezTo>
                  <a:cubicBezTo>
                    <a:pt x="3496734" y="1268589"/>
                    <a:pt x="3578578" y="1220611"/>
                    <a:pt x="3733800" y="1126067"/>
                  </a:cubicBezTo>
                  <a:cubicBezTo>
                    <a:pt x="3889022" y="1031523"/>
                    <a:pt x="4085167" y="908756"/>
                    <a:pt x="4250267" y="778934"/>
                  </a:cubicBezTo>
                  <a:cubicBezTo>
                    <a:pt x="4415367" y="649112"/>
                    <a:pt x="4590344" y="476956"/>
                    <a:pt x="4724400" y="347134"/>
                  </a:cubicBezTo>
                  <a:cubicBezTo>
                    <a:pt x="4858456" y="217312"/>
                    <a:pt x="5054600" y="0"/>
                    <a:pt x="5054600" y="0"/>
                  </a:cubicBezTo>
                </a:path>
              </a:pathLst>
            </a:custGeom>
            <a:ln w="127000">
              <a:gradFill flip="none" rotWithShape="1">
                <a:gsLst>
                  <a:gs pos="1000">
                    <a:srgbClr val="000090"/>
                  </a:gs>
                  <a:gs pos="48000">
                    <a:srgbClr val="008000"/>
                  </a:gs>
                  <a:gs pos="77000">
                    <a:srgbClr val="FFFF00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0933" y="1278466"/>
            <a:ext cx="8873067" cy="2633133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</a:rPr>
              <a:t>X</a:t>
            </a:r>
            <a:r>
              <a:rPr lang="ja-JP" altLang="en-US" sz="2800" dirty="0" smtClean="0">
                <a:solidFill>
                  <a:srgbClr val="0000FF"/>
                </a:solidFill>
              </a:rPr>
              <a:t>線変光による紫外可視連続放射変光の性質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pPr lvl="1"/>
            <a:r>
              <a:rPr lang="en-US" altLang="ja-JP" sz="2400" dirty="0" smtClean="0"/>
              <a:t>X</a:t>
            </a:r>
            <a:r>
              <a:rPr lang="ja-JP" altLang="en-US" sz="2400" dirty="0" smtClean="0"/>
              <a:t>線変光に遅れて</a:t>
            </a:r>
            <a:r>
              <a:rPr lang="en-US" altLang="ja-JP" sz="2400" dirty="0" smtClean="0"/>
              <a:t> UV-OPT continuum </a:t>
            </a:r>
            <a:r>
              <a:rPr lang="ja-JP" altLang="en-US" sz="2400" dirty="0" smtClean="0"/>
              <a:t>変光</a:t>
            </a:r>
            <a:endParaRPr lang="en-US" altLang="ja-JP" sz="2400" dirty="0" smtClean="0"/>
          </a:p>
          <a:p>
            <a:pPr lvl="1"/>
            <a:r>
              <a:rPr lang="en-US" altLang="ja-JP" sz="2400" dirty="0" smtClean="0">
                <a:solidFill>
                  <a:srgbClr val="FF0000"/>
                </a:solidFill>
              </a:rPr>
              <a:t>UV-OPT continuum</a:t>
            </a:r>
            <a:r>
              <a:rPr lang="ja-JP" altLang="en-US" sz="2400" dirty="0" smtClean="0">
                <a:solidFill>
                  <a:srgbClr val="FF0000"/>
                </a:solidFill>
              </a:rPr>
              <a:t>の波長間遅延（短波長側が先行）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464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948266" y="2878667"/>
            <a:ext cx="7196667" cy="1896533"/>
          </a:xfrm>
          <a:prstGeom prst="roundRect">
            <a:avLst/>
          </a:prstGeom>
          <a:solidFill>
            <a:srgbClr val="CCFFCC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smtClean="0"/>
              <a:t>X-ray reprocessing model</a:t>
            </a:r>
            <a:endParaRPr lang="ja-JP" altLang="en-US" sz="4000" dirty="0"/>
          </a:p>
        </p:txBody>
      </p:sp>
      <p:pic>
        <p:nvPicPr>
          <p:cNvPr id="8" name="コンテンツ プレースホルダ 5" descr="nasa_ad.jpg"/>
          <p:cNvPicPr>
            <a:picLocks noChangeAspect="1"/>
          </p:cNvPicPr>
          <p:nvPr/>
        </p:nvPicPr>
        <p:blipFill>
          <a:blip r:embed="rId3"/>
          <a:srcRect l="-10749" r="-10749"/>
          <a:stretch>
            <a:fillRect/>
          </a:stretch>
        </p:blipFill>
        <p:spPr>
          <a:xfrm>
            <a:off x="-9488562" y="5170329"/>
            <a:ext cx="20495228" cy="191401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雲 9"/>
          <p:cNvSpPr/>
          <p:nvPr/>
        </p:nvSpPr>
        <p:spPr>
          <a:xfrm>
            <a:off x="762000" y="5435600"/>
            <a:ext cx="1981200" cy="1522736"/>
          </a:xfrm>
          <a:prstGeom prst="cloud">
            <a:avLst/>
          </a:prstGeom>
          <a:solidFill>
            <a:srgbClr val="660066">
              <a:alpha val="32000"/>
            </a:srgbClr>
          </a:solidFill>
          <a:ln>
            <a:solidFill>
              <a:srgbClr val="660066">
                <a:alpha val="5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778000" y="5943600"/>
            <a:ext cx="4097867" cy="16933"/>
          </a:xfrm>
          <a:prstGeom prst="straightConnector1">
            <a:avLst/>
          </a:prstGeom>
          <a:ln w="127000" cmpd="sng">
            <a:gradFill flip="none" rotWithShape="1">
              <a:gsLst>
                <a:gs pos="0">
                  <a:srgbClr val="000090"/>
                </a:gs>
                <a:gs pos="37000">
                  <a:srgbClr val="008000"/>
                </a:gs>
                <a:gs pos="100000">
                  <a:srgbClr val="FF0000"/>
                </a:gs>
                <a:gs pos="73000">
                  <a:srgbClr val="FFFF00"/>
                </a:gs>
              </a:gsLst>
              <a:lin ang="0" scaled="1"/>
              <a:tileRect/>
            </a:gra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183467" y="5199674"/>
            <a:ext cx="109056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</a:rPr>
              <a:t>c </a:t>
            </a:r>
            <a:r>
              <a:rPr kumimoji="1" lang="en-US" altLang="ja-JP" sz="3200" dirty="0" smtClean="0">
                <a:solidFill>
                  <a:srgbClr val="FF0000"/>
                </a:solidFill>
              </a:rPr>
              <a:t>x </a:t>
            </a:r>
            <a:r>
              <a:rPr kumimoji="1" lang="en-US" altLang="ja-JP" sz="3200" dirty="0" err="1" smtClean="0">
                <a:solidFill>
                  <a:srgbClr val="FF0000"/>
                </a:solidFill>
              </a:rPr>
              <a:t>Δt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70933" y="1278466"/>
            <a:ext cx="8873067" cy="3496734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</a:rPr>
              <a:t>X</a:t>
            </a:r>
            <a:r>
              <a:rPr lang="ja-JP" altLang="en-US" sz="2800" dirty="0" smtClean="0">
                <a:solidFill>
                  <a:srgbClr val="0000FF"/>
                </a:solidFill>
              </a:rPr>
              <a:t>線変光による紫外可視連続放射変光の性質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pPr lvl="1"/>
            <a:r>
              <a:rPr lang="en-US" altLang="ja-JP" sz="2400" dirty="0" smtClean="0"/>
              <a:t>X</a:t>
            </a:r>
            <a:r>
              <a:rPr lang="ja-JP" altLang="en-US" sz="2400" dirty="0" smtClean="0"/>
              <a:t>線変光に遅れて</a:t>
            </a:r>
            <a:r>
              <a:rPr lang="en-US" altLang="ja-JP" sz="2400" dirty="0" smtClean="0"/>
              <a:t> UV-OPT continuum </a:t>
            </a:r>
            <a:r>
              <a:rPr lang="ja-JP" altLang="en-US" sz="2400" dirty="0" smtClean="0"/>
              <a:t>変光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UV-OPT continuum</a:t>
            </a:r>
            <a:r>
              <a:rPr lang="ja-JP" altLang="en-US" sz="2400" dirty="0" smtClean="0"/>
              <a:t>の波長間遅延（短波長側が先行）</a:t>
            </a:r>
            <a:endParaRPr lang="en-US" altLang="ja-JP" sz="2400" dirty="0" smtClean="0"/>
          </a:p>
          <a:p>
            <a:pPr marL="457200" lvl="1" indent="0">
              <a:buNone/>
            </a:pPr>
            <a:r>
              <a:rPr lang="ja-JP" altLang="ja-JP" sz="2400" dirty="0"/>
              <a:t>　</a:t>
            </a:r>
            <a:endParaRPr lang="en-US" altLang="ja-JP" sz="2400" dirty="0" smtClean="0"/>
          </a:p>
          <a:p>
            <a:pPr marL="457200" lvl="1" indent="0">
              <a:buNone/>
            </a:pPr>
            <a:r>
              <a:rPr lang="ja-JP" altLang="en-US" sz="2400" dirty="0" smtClean="0">
                <a:solidFill>
                  <a:srgbClr val="FF0000"/>
                </a:solidFill>
              </a:rPr>
              <a:t>　</a:t>
            </a:r>
            <a:r>
              <a:rPr lang="ja-JP" altLang="ja-JP" sz="2400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遅延時間＝</a:t>
            </a:r>
            <a:r>
              <a:rPr lang="en-US" altLang="ja-JP" dirty="0" smtClean="0">
                <a:solidFill>
                  <a:srgbClr val="FF0000"/>
                </a:solidFill>
              </a:rPr>
              <a:t>light travel time</a:t>
            </a:r>
          </a:p>
          <a:p>
            <a:pPr marL="457200" lvl="1" indent="0">
              <a:buNone/>
            </a:pPr>
            <a:r>
              <a:rPr lang="ja-JP" altLang="ja-JP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降着円盤の温度構造、サイズがわかる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　</a:t>
            </a:r>
            <a:r>
              <a:rPr lang="ja-JP" altLang="ja-JP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（エコーマッピング）</a:t>
            </a:r>
            <a:r>
              <a:rPr lang="en-US" altLang="ja-JP" dirty="0" smtClean="0">
                <a:solidFill>
                  <a:srgbClr val="FF0000"/>
                </a:solidFill>
              </a:rPr>
              <a:t>‥</a:t>
            </a:r>
            <a:r>
              <a:rPr lang="ja-JP" altLang="en-US" dirty="0" smtClean="0">
                <a:solidFill>
                  <a:srgbClr val="FF0000"/>
                </a:solidFill>
              </a:rPr>
              <a:t>降着円盤モデルの検証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081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3998" y="13060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低光度</a:t>
            </a:r>
            <a:r>
              <a:rPr lang="en-US" altLang="ja-JP" sz="4000" dirty="0" smtClean="0"/>
              <a:t> AGN </a:t>
            </a:r>
            <a:r>
              <a:rPr lang="ja-JP" altLang="en-US" sz="4000" dirty="0" smtClean="0"/>
              <a:t>の変光</a:t>
            </a:r>
            <a:endParaRPr lang="ja-JP" altLang="en-US" sz="4000" dirty="0"/>
          </a:p>
        </p:txBody>
      </p:sp>
      <p:sp>
        <p:nvSpPr>
          <p:cNvPr id="17" name="直角三角形 16"/>
          <p:cNvSpPr/>
          <p:nvPr/>
        </p:nvSpPr>
        <p:spPr>
          <a:xfrm>
            <a:off x="15202554" y="29666864"/>
            <a:ext cx="9835681" cy="3139318"/>
          </a:xfrm>
          <a:prstGeom prst="rtTriangle">
            <a:avLst/>
          </a:prstGeom>
          <a:solidFill>
            <a:schemeClr val="bg1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800" dirty="0" smtClean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4893935" y="25577800"/>
            <a:ext cx="3784600" cy="115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558566" y="25704482"/>
            <a:ext cx="32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電波の強い活動銀河核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電波の弱い活動銀河核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050625" y="21963271"/>
            <a:ext cx="114785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2"/>
                </a:solidFill>
              </a:rPr>
              <a:t>活動銀河核のスペクトル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7188850" y="28651200"/>
            <a:ext cx="1723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>
                <a:solidFill>
                  <a:schemeClr val="accent5">
                    <a:lumMod val="75000"/>
                  </a:schemeClr>
                </a:solidFill>
              </a:rPr>
              <a:t>電波</a:t>
            </a:r>
            <a:endParaRPr kumimoji="1" lang="ja-JP" altLang="en-U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513824" y="26518105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FF0000"/>
                </a:solidFill>
              </a:rPr>
              <a:t>赤外線</a:t>
            </a:r>
            <a:endParaRPr kumimoji="1" lang="ja-JP" altLang="en-US" sz="60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312071" y="26556037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0000FF"/>
                </a:solidFill>
              </a:rPr>
              <a:t>紫外線</a:t>
            </a:r>
            <a:endParaRPr kumimoji="1" lang="ja-JP" altLang="en-US" sz="6000" dirty="0">
              <a:solidFill>
                <a:srgbClr val="0000FF"/>
              </a:solidFill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 flipV="1">
            <a:off x="16939920" y="27483137"/>
            <a:ext cx="1322790" cy="380665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16939920" y="31077235"/>
            <a:ext cx="1322790" cy="380665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 25"/>
          <p:cNvSpPr/>
          <p:nvPr/>
        </p:nvSpPr>
        <p:spPr>
          <a:xfrm>
            <a:off x="19217035" y="24360717"/>
            <a:ext cx="4457700" cy="4392083"/>
          </a:xfrm>
          <a:custGeom>
            <a:avLst/>
            <a:gdLst>
              <a:gd name="connsiteX0" fmla="*/ 0 w 4457700"/>
              <a:gd name="connsiteY0" fmla="*/ 4392083 h 4392083"/>
              <a:gd name="connsiteX1" fmla="*/ 1752600 w 4457700"/>
              <a:gd name="connsiteY1" fmla="*/ 1293283 h 4392083"/>
              <a:gd name="connsiteX2" fmla="*/ 2362200 w 4457700"/>
              <a:gd name="connsiteY2" fmla="*/ 378883 h 4392083"/>
              <a:gd name="connsiteX3" fmla="*/ 2997200 w 4457700"/>
              <a:gd name="connsiteY3" fmla="*/ 48683 h 4392083"/>
              <a:gd name="connsiteX4" fmla="*/ 3644900 w 4457700"/>
              <a:gd name="connsiteY4" fmla="*/ 86783 h 4392083"/>
              <a:gd name="connsiteX5" fmla="*/ 4076700 w 4457700"/>
              <a:gd name="connsiteY5" fmla="*/ 302683 h 4392083"/>
              <a:gd name="connsiteX6" fmla="*/ 4419600 w 4457700"/>
              <a:gd name="connsiteY6" fmla="*/ 772583 h 4392083"/>
              <a:gd name="connsiteX7" fmla="*/ 4419600 w 4457700"/>
              <a:gd name="connsiteY7" fmla="*/ 772583 h 4392083"/>
              <a:gd name="connsiteX8" fmla="*/ 4457700 w 4457700"/>
              <a:gd name="connsiteY8" fmla="*/ 785283 h 43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7700" h="4392083">
                <a:moveTo>
                  <a:pt x="0" y="4392083"/>
                </a:moveTo>
                <a:cubicBezTo>
                  <a:pt x="679450" y="3177116"/>
                  <a:pt x="1358900" y="1962150"/>
                  <a:pt x="1752600" y="1293283"/>
                </a:cubicBezTo>
                <a:cubicBezTo>
                  <a:pt x="2146300" y="624416"/>
                  <a:pt x="2154767" y="586316"/>
                  <a:pt x="2362200" y="378883"/>
                </a:cubicBezTo>
                <a:cubicBezTo>
                  <a:pt x="2569633" y="171450"/>
                  <a:pt x="2783417" y="97366"/>
                  <a:pt x="2997200" y="48683"/>
                </a:cubicBezTo>
                <a:cubicBezTo>
                  <a:pt x="3210983" y="0"/>
                  <a:pt x="3464983" y="44450"/>
                  <a:pt x="3644900" y="86783"/>
                </a:cubicBezTo>
                <a:cubicBezTo>
                  <a:pt x="3824817" y="129116"/>
                  <a:pt x="3947583" y="188383"/>
                  <a:pt x="4076700" y="302683"/>
                </a:cubicBezTo>
                <a:cubicBezTo>
                  <a:pt x="4205817" y="416983"/>
                  <a:pt x="4419600" y="772583"/>
                  <a:pt x="4419600" y="772583"/>
                </a:cubicBezTo>
                <a:lnTo>
                  <a:pt x="4419600" y="772583"/>
                </a:lnTo>
                <a:lnTo>
                  <a:pt x="4457700" y="785283"/>
                </a:lnTo>
              </a:path>
            </a:pathLst>
          </a:custGeom>
          <a:ln w="57150" cmpd="sng">
            <a:solidFill>
              <a:srgbClr val="8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23281035" y="23952200"/>
            <a:ext cx="3060700" cy="2400300"/>
          </a:xfrm>
          <a:custGeom>
            <a:avLst/>
            <a:gdLst>
              <a:gd name="connsiteX0" fmla="*/ 0 w 3060700"/>
              <a:gd name="connsiteY0" fmla="*/ 2400300 h 2400300"/>
              <a:gd name="connsiteX1" fmla="*/ 431800 w 3060700"/>
              <a:gd name="connsiteY1" fmla="*/ 1117600 h 2400300"/>
              <a:gd name="connsiteX2" fmla="*/ 774700 w 3060700"/>
              <a:gd name="connsiteY2" fmla="*/ 711200 h 2400300"/>
              <a:gd name="connsiteX3" fmla="*/ 1219200 w 3060700"/>
              <a:gd name="connsiteY3" fmla="*/ 355600 h 2400300"/>
              <a:gd name="connsiteX4" fmla="*/ 1663700 w 3060700"/>
              <a:gd name="connsiteY4" fmla="*/ 63500 h 2400300"/>
              <a:gd name="connsiteX5" fmla="*/ 1917700 w 3060700"/>
              <a:gd name="connsiteY5" fmla="*/ 12700 h 2400300"/>
              <a:gd name="connsiteX6" fmla="*/ 2222500 w 3060700"/>
              <a:gd name="connsiteY6" fmla="*/ 139700 h 2400300"/>
              <a:gd name="connsiteX7" fmla="*/ 2514600 w 3060700"/>
              <a:gd name="connsiteY7" fmla="*/ 571500 h 2400300"/>
              <a:gd name="connsiteX8" fmla="*/ 3060700 w 3060700"/>
              <a:gd name="connsiteY8" fmla="*/ 16637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0700" h="2400300">
                <a:moveTo>
                  <a:pt x="0" y="2400300"/>
                </a:moveTo>
                <a:cubicBezTo>
                  <a:pt x="151341" y="1899708"/>
                  <a:pt x="302683" y="1399117"/>
                  <a:pt x="431800" y="1117600"/>
                </a:cubicBezTo>
                <a:cubicBezTo>
                  <a:pt x="560917" y="836083"/>
                  <a:pt x="643467" y="838200"/>
                  <a:pt x="774700" y="711200"/>
                </a:cubicBezTo>
                <a:cubicBezTo>
                  <a:pt x="905933" y="584200"/>
                  <a:pt x="1071033" y="463550"/>
                  <a:pt x="1219200" y="355600"/>
                </a:cubicBezTo>
                <a:cubicBezTo>
                  <a:pt x="1367367" y="247650"/>
                  <a:pt x="1547283" y="120650"/>
                  <a:pt x="1663700" y="63500"/>
                </a:cubicBezTo>
                <a:cubicBezTo>
                  <a:pt x="1780117" y="6350"/>
                  <a:pt x="1824567" y="0"/>
                  <a:pt x="1917700" y="12700"/>
                </a:cubicBezTo>
                <a:cubicBezTo>
                  <a:pt x="2010833" y="25400"/>
                  <a:pt x="2123017" y="46567"/>
                  <a:pt x="2222500" y="139700"/>
                </a:cubicBezTo>
                <a:cubicBezTo>
                  <a:pt x="2321983" y="232833"/>
                  <a:pt x="2374900" y="317500"/>
                  <a:pt x="2514600" y="571500"/>
                </a:cubicBezTo>
                <a:cubicBezTo>
                  <a:pt x="2654300" y="825500"/>
                  <a:pt x="3060700" y="1663700"/>
                  <a:pt x="3060700" y="1663700"/>
                </a:cubicBezTo>
              </a:path>
            </a:pathLst>
          </a:custGeom>
          <a:ln w="57150" cmpd="sng">
            <a:gradFill flip="none" rotWithShape="1">
              <a:gsLst>
                <a:gs pos="100000">
                  <a:srgbClr val="0000FF"/>
                </a:gs>
                <a:gs pos="11000">
                  <a:srgbClr val="407E00"/>
                </a:gs>
              </a:gsLst>
              <a:lin ang="0" scaled="1"/>
              <a:tileRect/>
            </a:gra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791740" y="27483137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008000"/>
                </a:solidFill>
              </a:rPr>
              <a:t>可視光</a:t>
            </a:r>
            <a:endParaRPr kumimoji="1" lang="ja-JP" altLang="en-US" sz="6000" dirty="0">
              <a:solidFill>
                <a:srgbClr val="008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6200000">
            <a:off x="13671094" y="25244818"/>
            <a:ext cx="31224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明るさ</a:t>
            </a:r>
            <a:endParaRPr kumimoji="1" lang="ja-JP" altLang="en-US" dirty="0"/>
          </a:p>
        </p:txBody>
      </p:sp>
      <p:sp>
        <p:nvSpPr>
          <p:cNvPr id="16" name="コンテンツ プレースホルダ 2"/>
          <p:cNvSpPr>
            <a:spLocks noGrp="1"/>
          </p:cNvSpPr>
          <p:nvPr>
            <p:ph idx="1"/>
          </p:nvPr>
        </p:nvSpPr>
        <p:spPr>
          <a:xfrm>
            <a:off x="270933" y="1278466"/>
            <a:ext cx="8873067" cy="3496734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rgbClr val="0000FF"/>
                </a:solidFill>
              </a:rPr>
              <a:t>銀河系中心の</a:t>
            </a:r>
            <a:r>
              <a:rPr lang="en-US" altLang="ja-JP" sz="2800" dirty="0" smtClean="0">
                <a:solidFill>
                  <a:srgbClr val="0000FF"/>
                </a:solidFill>
              </a:rPr>
              <a:t> AGN </a:t>
            </a:r>
            <a:r>
              <a:rPr lang="en-US" altLang="en-US" sz="2800" dirty="0" smtClean="0">
                <a:solidFill>
                  <a:srgbClr val="0000FF"/>
                </a:solidFill>
              </a:rPr>
              <a:t>活動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pPr lvl="1"/>
            <a:r>
              <a:rPr lang="en-US" altLang="ja-JP" sz="2400" dirty="0" smtClean="0"/>
              <a:t>M</a:t>
            </a:r>
            <a:r>
              <a:rPr lang="en-US" altLang="ja-JP" sz="2400" baseline="-25000" dirty="0" smtClean="0"/>
              <a:t>BH</a:t>
            </a:r>
            <a:r>
              <a:rPr lang="en-US" altLang="ja-JP" sz="2400" dirty="0" smtClean="0"/>
              <a:t>〜4x10</a:t>
            </a:r>
            <a:r>
              <a:rPr lang="en-US" altLang="ja-JP" sz="2400" baseline="30000" dirty="0" smtClean="0"/>
              <a:t>6</a:t>
            </a:r>
            <a:r>
              <a:rPr lang="en-US" altLang="ja-JP" sz="2400" dirty="0" smtClean="0"/>
              <a:t>M</a:t>
            </a:r>
            <a:r>
              <a:rPr lang="en-US" altLang="ja-JP" sz="2400" baseline="-25000" dirty="0" smtClean="0"/>
              <a:t>sun</a:t>
            </a:r>
            <a:r>
              <a:rPr lang="en-US" altLang="ja-JP" sz="2400" dirty="0" smtClean="0"/>
              <a:t>, D〜8.3 </a:t>
            </a:r>
            <a:r>
              <a:rPr lang="en-US" altLang="ja-JP" sz="2400" dirty="0" err="1" smtClean="0"/>
              <a:t>kpc</a:t>
            </a:r>
            <a:r>
              <a:rPr lang="en-US" altLang="ja-JP" sz="2400" dirty="0" smtClean="0"/>
              <a:t> (Gillessen+09)</a:t>
            </a:r>
            <a:endParaRPr lang="en-US" altLang="ja-JP" sz="2400" dirty="0"/>
          </a:p>
          <a:p>
            <a:pPr lvl="1"/>
            <a:r>
              <a:rPr lang="en-US" altLang="ja-JP" sz="2400" dirty="0" smtClean="0">
                <a:solidFill>
                  <a:srgbClr val="0000FF"/>
                </a:solidFill>
              </a:rPr>
              <a:t>L/L</a:t>
            </a:r>
            <a:r>
              <a:rPr lang="en-US" altLang="ja-JP" sz="2400" baseline="-25000" dirty="0" smtClean="0">
                <a:solidFill>
                  <a:srgbClr val="0000FF"/>
                </a:solidFill>
              </a:rPr>
              <a:t>Edd</a:t>
            </a:r>
            <a:r>
              <a:rPr lang="en-US" altLang="ja-JP" sz="2400" dirty="0" smtClean="0">
                <a:solidFill>
                  <a:srgbClr val="0000FF"/>
                </a:solidFill>
              </a:rPr>
              <a:t>〜10</a:t>
            </a:r>
            <a:r>
              <a:rPr lang="en-US" altLang="ja-JP" sz="2400" baseline="30000" dirty="0" smtClean="0">
                <a:solidFill>
                  <a:srgbClr val="0000FF"/>
                </a:solidFill>
              </a:rPr>
              <a:t>-8</a:t>
            </a:r>
            <a:r>
              <a:rPr lang="en-US" altLang="ja-JP" sz="2400" dirty="0" smtClean="0">
                <a:solidFill>
                  <a:srgbClr val="0000FF"/>
                </a:solidFill>
              </a:rPr>
              <a:t>; ADAF/RIAF</a:t>
            </a:r>
          </a:p>
          <a:p>
            <a:pPr lvl="1"/>
            <a:r>
              <a:rPr lang="en-US" altLang="ja-JP" sz="2400" dirty="0" smtClean="0">
                <a:solidFill>
                  <a:srgbClr val="FF0000"/>
                </a:solidFill>
              </a:rPr>
              <a:t>NIR, radio, X-ray </a:t>
            </a:r>
            <a:r>
              <a:rPr lang="ja-JP" altLang="en-US" sz="2400" dirty="0" smtClean="0">
                <a:solidFill>
                  <a:srgbClr val="FF0000"/>
                </a:solidFill>
              </a:rPr>
              <a:t>フレア、</a:t>
            </a:r>
            <a:r>
              <a:rPr lang="en-US" altLang="ja-JP" sz="2400" dirty="0" smtClean="0">
                <a:solidFill>
                  <a:srgbClr val="FF0000"/>
                </a:solidFill>
              </a:rPr>
              <a:t>QPO</a:t>
            </a:r>
            <a:r>
              <a:rPr lang="ja-JP" altLang="en-US" sz="2400" dirty="0" smtClean="0">
                <a:solidFill>
                  <a:srgbClr val="FF0000"/>
                </a:solidFill>
              </a:rPr>
              <a:t>　</a:t>
            </a:r>
            <a:r>
              <a:rPr lang="en-US" altLang="ja-JP" sz="2400" dirty="0" smtClean="0">
                <a:solidFill>
                  <a:srgbClr val="FF0000"/>
                </a:solidFill>
              </a:rPr>
              <a:t>→disk </a:t>
            </a:r>
            <a:r>
              <a:rPr lang="ja-JP" altLang="en-US" sz="2400" dirty="0" smtClean="0">
                <a:solidFill>
                  <a:srgbClr val="FF0000"/>
                </a:solidFill>
              </a:rPr>
              <a:t>不安定性、</a:t>
            </a:r>
            <a:r>
              <a:rPr lang="en-US" altLang="ja-JP" sz="2400" dirty="0" smtClean="0">
                <a:solidFill>
                  <a:srgbClr val="FF0000"/>
                </a:solidFill>
              </a:rPr>
              <a:t>hot spot</a:t>
            </a:r>
            <a:endParaRPr lang="en-US" altLang="ja-JP" sz="2400" dirty="0" smtClean="0"/>
          </a:p>
        </p:txBody>
      </p:sp>
      <p:grpSp>
        <p:nvGrpSpPr>
          <p:cNvPr id="9" name="図形グループ 8"/>
          <p:cNvGrpSpPr/>
          <p:nvPr/>
        </p:nvGrpSpPr>
        <p:grpSpPr>
          <a:xfrm>
            <a:off x="0" y="3072121"/>
            <a:ext cx="9143999" cy="3921346"/>
            <a:chOff x="0" y="3072121"/>
            <a:chExt cx="9143999" cy="3921346"/>
          </a:xfrm>
        </p:grpSpPr>
        <p:pic>
          <p:nvPicPr>
            <p:cNvPr id="3" name="図 2" descr="kato09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866" y="3072121"/>
              <a:ext cx="6062133" cy="3921346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7459133" y="3302000"/>
              <a:ext cx="10496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Kato+09</a:t>
              </a:r>
              <a:endParaRPr kumimoji="1" lang="ja-JP" altLang="en-US" sz="2000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4428067" y="5215467"/>
              <a:ext cx="14946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rgbClr val="008000"/>
                  </a:solidFill>
                </a:rPr>
                <a:t>Synchrotron</a:t>
              </a:r>
              <a:endParaRPr kumimoji="1" lang="ja-JP" altLang="en-US" sz="2000" dirty="0">
                <a:solidFill>
                  <a:srgbClr val="008000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075087" y="5215467"/>
              <a:ext cx="16420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008000"/>
                  </a:solidFill>
                </a:rPr>
                <a:t>Synchrotron-</a:t>
              </a:r>
            </a:p>
            <a:p>
              <a:r>
                <a:rPr kumimoji="1" lang="en-US" altLang="ja-JP" sz="2000" b="1" dirty="0" smtClean="0">
                  <a:solidFill>
                    <a:srgbClr val="008000"/>
                  </a:solidFill>
                </a:rPr>
                <a:t>Self-Compton</a:t>
              </a:r>
              <a:endParaRPr kumimoji="1" lang="ja-JP" altLang="en-US" sz="2000" dirty="0">
                <a:solidFill>
                  <a:srgbClr val="008000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776380" y="5240868"/>
              <a:ext cx="11911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err="1" smtClean="0">
                  <a:solidFill>
                    <a:srgbClr val="008000"/>
                  </a:solidFill>
                </a:rPr>
                <a:t>Brems</a:t>
              </a:r>
              <a:r>
                <a:rPr lang="en-US" altLang="ja-JP" sz="2000" b="1" dirty="0" smtClean="0">
                  <a:solidFill>
                    <a:srgbClr val="008000"/>
                  </a:solidFill>
                </a:rPr>
                <a:t>-</a:t>
              </a:r>
            </a:p>
            <a:p>
              <a:r>
                <a:rPr lang="en-US" altLang="ja-JP" sz="2000" b="1" dirty="0" err="1" smtClean="0">
                  <a:solidFill>
                    <a:srgbClr val="008000"/>
                  </a:solidFill>
                </a:rPr>
                <a:t>strahlung</a:t>
              </a:r>
              <a:endParaRPr kumimoji="1" lang="ja-JP" altLang="en-US" sz="2000" dirty="0">
                <a:solidFill>
                  <a:srgbClr val="008000"/>
                </a:solidFill>
              </a:endParaRPr>
            </a:p>
          </p:txBody>
        </p:sp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089279"/>
              <a:ext cx="3031067" cy="3031067"/>
            </a:xfrm>
            <a:prstGeom prst="rect">
              <a:avLst/>
            </a:prstGeom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29167" y="6120346"/>
              <a:ext cx="3389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smtClean="0"/>
                <a:t>X</a:t>
              </a:r>
              <a:r>
                <a:rPr lang="ja-JP" altLang="en-US" sz="2000" dirty="0" smtClean="0"/>
                <a:t>線（青）、</a:t>
              </a:r>
              <a:r>
                <a:rPr lang="en-US" altLang="ja-JP" sz="2000" dirty="0" smtClean="0"/>
                <a:t>MIR</a:t>
              </a:r>
              <a:r>
                <a:rPr lang="ja-JP" altLang="en-US" sz="2000" dirty="0" smtClean="0"/>
                <a:t>（緑）、電波（赤）</a:t>
              </a:r>
              <a:endParaRPr kumimoji="1" lang="ja-JP" altLang="en-US" sz="20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0" y="6436836"/>
              <a:ext cx="31966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/>
                <a:t>X-ray: NASA/UMass/</a:t>
              </a:r>
              <a:r>
                <a:rPr lang="en-US" altLang="ja-JP" sz="1200" dirty="0" err="1" smtClean="0"/>
                <a:t>D.Wang</a:t>
              </a:r>
              <a:r>
                <a:rPr lang="en-US" altLang="ja-JP" sz="1200" dirty="0" smtClean="0"/>
                <a:t> et al., Radio: NRAO</a:t>
              </a:r>
            </a:p>
            <a:p>
              <a:r>
                <a:rPr lang="en-US" altLang="ja-JP" sz="1200" dirty="0" smtClean="0"/>
                <a:t>/AUI/NSF/NRL/</a:t>
              </a:r>
              <a:r>
                <a:rPr lang="en-US" altLang="ja-JP" sz="1200" dirty="0" err="1" smtClean="0"/>
                <a:t>N.Kassim</a:t>
              </a:r>
              <a:r>
                <a:rPr lang="en-US" altLang="ja-JP" sz="1200" dirty="0" smtClean="0"/>
                <a:t>, Mid-Infrared: MSX</a:t>
              </a:r>
              <a:endParaRPr kumimoji="1" lang="ja-JP" altLang="en-US" sz="1200" dirty="0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2108200" y="4457699"/>
              <a:ext cx="457200" cy="440267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0" y="3012059"/>
            <a:ext cx="9144000" cy="3837476"/>
            <a:chOff x="0" y="3012059"/>
            <a:chExt cx="9144000" cy="3837476"/>
          </a:xfrm>
        </p:grpSpPr>
        <p:pic>
          <p:nvPicPr>
            <p:cNvPr id="10" name="図 9" descr="ohsuga09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42947"/>
              <a:ext cx="9144000" cy="3406588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270933" y="3012059"/>
              <a:ext cx="158979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Ohsuga+09</a:t>
              </a:r>
              <a:endParaRPr kumimoji="1" lang="ja-JP" altLang="en-US" sz="24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53998" y="6304098"/>
              <a:ext cx="248017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200" dirty="0" smtClean="0"/>
                <a:t>Slim disk (L/L</a:t>
              </a:r>
              <a:r>
                <a:rPr lang="en-US" altLang="ja-JP" sz="2200" baseline="-25000" dirty="0"/>
                <a:t>E</a:t>
              </a:r>
              <a:r>
                <a:rPr kumimoji="1" lang="en-US" altLang="ja-JP" sz="2200" baseline="-25000" dirty="0" smtClean="0"/>
                <a:t>dd</a:t>
              </a:r>
              <a:r>
                <a:rPr kumimoji="1" lang="en-US" altLang="ja-JP" sz="2200" dirty="0" smtClean="0"/>
                <a:t>〜1)</a:t>
              </a:r>
              <a:endParaRPr kumimoji="1" lang="ja-JP" altLang="en-US" sz="2200" dirty="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3419087" y="6292977"/>
              <a:ext cx="294120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200" dirty="0" smtClean="0"/>
                <a:t>Std. disk (L/L</a:t>
              </a:r>
              <a:r>
                <a:rPr lang="en-US" altLang="ja-JP" sz="2200" baseline="-25000" dirty="0" smtClean="0"/>
                <a:t>e</a:t>
              </a:r>
              <a:r>
                <a:rPr kumimoji="1" lang="en-US" altLang="ja-JP" sz="2200" baseline="-25000" dirty="0" smtClean="0"/>
                <a:t>dd</a:t>
              </a:r>
              <a:r>
                <a:rPr kumimoji="1" lang="en-US" altLang="ja-JP" sz="2200" dirty="0" smtClean="0"/>
                <a:t>〜0.001)</a:t>
              </a:r>
              <a:endParaRPr kumimoji="1" lang="ja-JP" altLang="en-US" sz="2200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600344" y="6305012"/>
              <a:ext cx="236721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200" dirty="0" smtClean="0"/>
                <a:t>RIAF</a:t>
              </a:r>
              <a:r>
                <a:rPr kumimoji="1" lang="en-US" altLang="ja-JP" sz="2200" dirty="0" smtClean="0"/>
                <a:t> (L/L</a:t>
              </a:r>
              <a:r>
                <a:rPr lang="en-US" altLang="ja-JP" sz="2200" baseline="-25000" dirty="0"/>
                <a:t>E</a:t>
              </a:r>
              <a:r>
                <a:rPr kumimoji="1" lang="en-US" altLang="ja-JP" sz="2200" baseline="-25000" dirty="0" smtClean="0"/>
                <a:t>dd</a:t>
              </a:r>
              <a:r>
                <a:rPr kumimoji="1" lang="en-US" altLang="ja-JP" sz="2200" dirty="0" smtClean="0"/>
                <a:t>〜1e-9)</a:t>
              </a:r>
              <a:endParaRPr kumimoji="1" lang="ja-JP" altLang="en-US" sz="2200" dirty="0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6722533" y="3227503"/>
            <a:ext cx="155439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200" dirty="0" smtClean="0">
                <a:solidFill>
                  <a:srgbClr val="0000FF"/>
                </a:solidFill>
              </a:rPr>
              <a:t>低光度</a:t>
            </a:r>
            <a:r>
              <a:rPr lang="en-US" altLang="ja-JP" sz="2200" dirty="0" smtClean="0">
                <a:solidFill>
                  <a:srgbClr val="0000FF"/>
                </a:solidFill>
              </a:rPr>
              <a:t>AGN</a:t>
            </a:r>
            <a:endParaRPr kumimoji="1" lang="ja-JP" altLang="en-US" sz="2200" dirty="0">
              <a:solidFill>
                <a:srgbClr val="0000FF"/>
              </a:solidFill>
            </a:endParaRP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-713475" y="3089279"/>
            <a:ext cx="9681031" cy="3697262"/>
            <a:chOff x="-713475" y="3089279"/>
            <a:chExt cx="9681031" cy="3697262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13475" y="3115731"/>
              <a:ext cx="6557749" cy="2683935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99258" y="3089279"/>
              <a:ext cx="3268298" cy="3697262"/>
            </a:xfrm>
            <a:prstGeom prst="rect">
              <a:avLst/>
            </a:prstGeom>
          </p:spPr>
        </p:pic>
        <p:sp>
          <p:nvSpPr>
            <p:cNvPr id="36" name="テキスト ボックス 35"/>
            <p:cNvSpPr txBox="1"/>
            <p:nvPr/>
          </p:nvSpPr>
          <p:spPr>
            <a:xfrm>
              <a:off x="897466" y="5904902"/>
              <a:ext cx="1394319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200" dirty="0" smtClean="0"/>
                <a:t>Genzel+03</a:t>
              </a:r>
              <a:endParaRPr kumimoji="1" lang="ja-JP" alt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0849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3998" y="13060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低光度</a:t>
            </a:r>
            <a:r>
              <a:rPr lang="en-US" altLang="ja-JP" sz="4000" dirty="0" smtClean="0"/>
              <a:t> AGN </a:t>
            </a:r>
            <a:r>
              <a:rPr lang="ja-JP" altLang="en-US" sz="4000" dirty="0" smtClean="0"/>
              <a:t>の変光</a:t>
            </a:r>
            <a:endParaRPr lang="ja-JP" altLang="en-US" sz="4000" dirty="0"/>
          </a:p>
        </p:txBody>
      </p:sp>
      <p:sp>
        <p:nvSpPr>
          <p:cNvPr id="17" name="直角三角形 16"/>
          <p:cNvSpPr/>
          <p:nvPr/>
        </p:nvSpPr>
        <p:spPr>
          <a:xfrm>
            <a:off x="15202554" y="29666864"/>
            <a:ext cx="9835681" cy="3139318"/>
          </a:xfrm>
          <a:prstGeom prst="rtTriangle">
            <a:avLst/>
          </a:prstGeom>
          <a:solidFill>
            <a:schemeClr val="bg1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800" dirty="0" smtClean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4893935" y="25577800"/>
            <a:ext cx="3784600" cy="115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558566" y="25704482"/>
            <a:ext cx="32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電波の強い活動銀河核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電波の弱い活動銀河核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050625" y="21963271"/>
            <a:ext cx="114785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2"/>
                </a:solidFill>
              </a:rPr>
              <a:t>活動銀河核のスペクトル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7188850" y="28651200"/>
            <a:ext cx="1723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>
                <a:solidFill>
                  <a:schemeClr val="accent5">
                    <a:lumMod val="75000"/>
                  </a:schemeClr>
                </a:solidFill>
              </a:rPr>
              <a:t>電波</a:t>
            </a:r>
            <a:endParaRPr kumimoji="1" lang="ja-JP" altLang="en-U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513824" y="26518105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FF0000"/>
                </a:solidFill>
              </a:rPr>
              <a:t>赤外線</a:t>
            </a:r>
            <a:endParaRPr kumimoji="1" lang="ja-JP" altLang="en-US" sz="60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312071" y="26556037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0000FF"/>
                </a:solidFill>
              </a:rPr>
              <a:t>紫外線</a:t>
            </a:r>
            <a:endParaRPr kumimoji="1" lang="ja-JP" altLang="en-US" sz="6000" dirty="0">
              <a:solidFill>
                <a:srgbClr val="0000FF"/>
              </a:solidFill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 flipV="1">
            <a:off x="16939920" y="27483137"/>
            <a:ext cx="1322790" cy="380665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16939920" y="31077235"/>
            <a:ext cx="1322790" cy="380665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 25"/>
          <p:cNvSpPr/>
          <p:nvPr/>
        </p:nvSpPr>
        <p:spPr>
          <a:xfrm>
            <a:off x="19217035" y="24360717"/>
            <a:ext cx="4457700" cy="4392083"/>
          </a:xfrm>
          <a:custGeom>
            <a:avLst/>
            <a:gdLst>
              <a:gd name="connsiteX0" fmla="*/ 0 w 4457700"/>
              <a:gd name="connsiteY0" fmla="*/ 4392083 h 4392083"/>
              <a:gd name="connsiteX1" fmla="*/ 1752600 w 4457700"/>
              <a:gd name="connsiteY1" fmla="*/ 1293283 h 4392083"/>
              <a:gd name="connsiteX2" fmla="*/ 2362200 w 4457700"/>
              <a:gd name="connsiteY2" fmla="*/ 378883 h 4392083"/>
              <a:gd name="connsiteX3" fmla="*/ 2997200 w 4457700"/>
              <a:gd name="connsiteY3" fmla="*/ 48683 h 4392083"/>
              <a:gd name="connsiteX4" fmla="*/ 3644900 w 4457700"/>
              <a:gd name="connsiteY4" fmla="*/ 86783 h 4392083"/>
              <a:gd name="connsiteX5" fmla="*/ 4076700 w 4457700"/>
              <a:gd name="connsiteY5" fmla="*/ 302683 h 4392083"/>
              <a:gd name="connsiteX6" fmla="*/ 4419600 w 4457700"/>
              <a:gd name="connsiteY6" fmla="*/ 772583 h 4392083"/>
              <a:gd name="connsiteX7" fmla="*/ 4419600 w 4457700"/>
              <a:gd name="connsiteY7" fmla="*/ 772583 h 4392083"/>
              <a:gd name="connsiteX8" fmla="*/ 4457700 w 4457700"/>
              <a:gd name="connsiteY8" fmla="*/ 785283 h 43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7700" h="4392083">
                <a:moveTo>
                  <a:pt x="0" y="4392083"/>
                </a:moveTo>
                <a:cubicBezTo>
                  <a:pt x="679450" y="3177116"/>
                  <a:pt x="1358900" y="1962150"/>
                  <a:pt x="1752600" y="1293283"/>
                </a:cubicBezTo>
                <a:cubicBezTo>
                  <a:pt x="2146300" y="624416"/>
                  <a:pt x="2154767" y="586316"/>
                  <a:pt x="2362200" y="378883"/>
                </a:cubicBezTo>
                <a:cubicBezTo>
                  <a:pt x="2569633" y="171450"/>
                  <a:pt x="2783417" y="97366"/>
                  <a:pt x="2997200" y="48683"/>
                </a:cubicBezTo>
                <a:cubicBezTo>
                  <a:pt x="3210983" y="0"/>
                  <a:pt x="3464983" y="44450"/>
                  <a:pt x="3644900" y="86783"/>
                </a:cubicBezTo>
                <a:cubicBezTo>
                  <a:pt x="3824817" y="129116"/>
                  <a:pt x="3947583" y="188383"/>
                  <a:pt x="4076700" y="302683"/>
                </a:cubicBezTo>
                <a:cubicBezTo>
                  <a:pt x="4205817" y="416983"/>
                  <a:pt x="4419600" y="772583"/>
                  <a:pt x="4419600" y="772583"/>
                </a:cubicBezTo>
                <a:lnTo>
                  <a:pt x="4419600" y="772583"/>
                </a:lnTo>
                <a:lnTo>
                  <a:pt x="4457700" y="785283"/>
                </a:lnTo>
              </a:path>
            </a:pathLst>
          </a:custGeom>
          <a:ln w="57150" cmpd="sng">
            <a:solidFill>
              <a:srgbClr val="8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23281035" y="23952200"/>
            <a:ext cx="3060700" cy="2400300"/>
          </a:xfrm>
          <a:custGeom>
            <a:avLst/>
            <a:gdLst>
              <a:gd name="connsiteX0" fmla="*/ 0 w 3060700"/>
              <a:gd name="connsiteY0" fmla="*/ 2400300 h 2400300"/>
              <a:gd name="connsiteX1" fmla="*/ 431800 w 3060700"/>
              <a:gd name="connsiteY1" fmla="*/ 1117600 h 2400300"/>
              <a:gd name="connsiteX2" fmla="*/ 774700 w 3060700"/>
              <a:gd name="connsiteY2" fmla="*/ 711200 h 2400300"/>
              <a:gd name="connsiteX3" fmla="*/ 1219200 w 3060700"/>
              <a:gd name="connsiteY3" fmla="*/ 355600 h 2400300"/>
              <a:gd name="connsiteX4" fmla="*/ 1663700 w 3060700"/>
              <a:gd name="connsiteY4" fmla="*/ 63500 h 2400300"/>
              <a:gd name="connsiteX5" fmla="*/ 1917700 w 3060700"/>
              <a:gd name="connsiteY5" fmla="*/ 12700 h 2400300"/>
              <a:gd name="connsiteX6" fmla="*/ 2222500 w 3060700"/>
              <a:gd name="connsiteY6" fmla="*/ 139700 h 2400300"/>
              <a:gd name="connsiteX7" fmla="*/ 2514600 w 3060700"/>
              <a:gd name="connsiteY7" fmla="*/ 571500 h 2400300"/>
              <a:gd name="connsiteX8" fmla="*/ 3060700 w 3060700"/>
              <a:gd name="connsiteY8" fmla="*/ 16637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0700" h="2400300">
                <a:moveTo>
                  <a:pt x="0" y="2400300"/>
                </a:moveTo>
                <a:cubicBezTo>
                  <a:pt x="151341" y="1899708"/>
                  <a:pt x="302683" y="1399117"/>
                  <a:pt x="431800" y="1117600"/>
                </a:cubicBezTo>
                <a:cubicBezTo>
                  <a:pt x="560917" y="836083"/>
                  <a:pt x="643467" y="838200"/>
                  <a:pt x="774700" y="711200"/>
                </a:cubicBezTo>
                <a:cubicBezTo>
                  <a:pt x="905933" y="584200"/>
                  <a:pt x="1071033" y="463550"/>
                  <a:pt x="1219200" y="355600"/>
                </a:cubicBezTo>
                <a:cubicBezTo>
                  <a:pt x="1367367" y="247650"/>
                  <a:pt x="1547283" y="120650"/>
                  <a:pt x="1663700" y="63500"/>
                </a:cubicBezTo>
                <a:cubicBezTo>
                  <a:pt x="1780117" y="6350"/>
                  <a:pt x="1824567" y="0"/>
                  <a:pt x="1917700" y="12700"/>
                </a:cubicBezTo>
                <a:cubicBezTo>
                  <a:pt x="2010833" y="25400"/>
                  <a:pt x="2123017" y="46567"/>
                  <a:pt x="2222500" y="139700"/>
                </a:cubicBezTo>
                <a:cubicBezTo>
                  <a:pt x="2321983" y="232833"/>
                  <a:pt x="2374900" y="317500"/>
                  <a:pt x="2514600" y="571500"/>
                </a:cubicBezTo>
                <a:cubicBezTo>
                  <a:pt x="2654300" y="825500"/>
                  <a:pt x="3060700" y="1663700"/>
                  <a:pt x="3060700" y="1663700"/>
                </a:cubicBezTo>
              </a:path>
            </a:pathLst>
          </a:custGeom>
          <a:ln w="57150" cmpd="sng">
            <a:gradFill flip="none" rotWithShape="1">
              <a:gsLst>
                <a:gs pos="100000">
                  <a:srgbClr val="0000FF"/>
                </a:gs>
                <a:gs pos="11000">
                  <a:srgbClr val="407E00"/>
                </a:gs>
              </a:gsLst>
              <a:lin ang="0" scaled="1"/>
              <a:tileRect/>
            </a:gra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791740" y="27483137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008000"/>
                </a:solidFill>
              </a:rPr>
              <a:t>可視光</a:t>
            </a:r>
            <a:endParaRPr kumimoji="1" lang="ja-JP" altLang="en-US" sz="6000" dirty="0">
              <a:solidFill>
                <a:srgbClr val="008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6200000">
            <a:off x="13671094" y="25244818"/>
            <a:ext cx="31224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明るさ</a:t>
            </a:r>
            <a:endParaRPr kumimoji="1" lang="ja-JP" altLang="en-US" dirty="0"/>
          </a:p>
        </p:txBody>
      </p:sp>
      <p:sp>
        <p:nvSpPr>
          <p:cNvPr id="16" name="コンテンツ プレースホルダ 2"/>
          <p:cNvSpPr>
            <a:spLocks noGrp="1"/>
          </p:cNvSpPr>
          <p:nvPr>
            <p:ph idx="1"/>
          </p:nvPr>
        </p:nvSpPr>
        <p:spPr>
          <a:xfrm>
            <a:off x="270933" y="1278466"/>
            <a:ext cx="8873067" cy="3496734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rgbClr val="0000FF"/>
                </a:solidFill>
              </a:rPr>
              <a:t>低光度</a:t>
            </a:r>
            <a:r>
              <a:rPr lang="en-US" altLang="ja-JP" sz="2800" dirty="0" smtClean="0">
                <a:solidFill>
                  <a:srgbClr val="0000FF"/>
                </a:solidFill>
              </a:rPr>
              <a:t> AGN (L/</a:t>
            </a:r>
            <a:r>
              <a:rPr lang="en-US" altLang="ja-JP" sz="2800" dirty="0" err="1" smtClean="0">
                <a:solidFill>
                  <a:srgbClr val="0000FF"/>
                </a:solidFill>
              </a:rPr>
              <a:t>L</a:t>
            </a:r>
            <a:r>
              <a:rPr lang="en-US" altLang="ja-JP" sz="2800" baseline="-25000" dirty="0" err="1" smtClean="0">
                <a:solidFill>
                  <a:srgbClr val="0000FF"/>
                </a:solidFill>
              </a:rPr>
              <a:t>Edd</a:t>
            </a:r>
            <a:r>
              <a:rPr lang="en-US" altLang="ja-JP" sz="2800" dirty="0" smtClean="0">
                <a:solidFill>
                  <a:srgbClr val="0000FF"/>
                </a:solidFill>
              </a:rPr>
              <a:t>&lt;&lt;</a:t>
            </a:r>
            <a:r>
              <a:rPr lang="ja-JP" altLang="en-US" sz="2800" dirty="0" smtClean="0">
                <a:solidFill>
                  <a:srgbClr val="0000FF"/>
                </a:solidFill>
              </a:rPr>
              <a:t>１</a:t>
            </a:r>
            <a:r>
              <a:rPr lang="en-US" altLang="ja-JP" sz="2800" dirty="0" smtClean="0">
                <a:solidFill>
                  <a:srgbClr val="0000FF"/>
                </a:solidFill>
              </a:rPr>
              <a:t>)</a:t>
            </a:r>
            <a:r>
              <a:rPr lang="en-US" altLang="ja-JP" sz="2800" dirty="0">
                <a:solidFill>
                  <a:srgbClr val="0000FF"/>
                </a:solidFill>
              </a:rPr>
              <a:t> </a:t>
            </a:r>
            <a:r>
              <a:rPr lang="ja-JP" altLang="en-US" sz="2800" dirty="0" smtClean="0">
                <a:solidFill>
                  <a:srgbClr val="0000FF"/>
                </a:solidFill>
              </a:rPr>
              <a:t>の変光現象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pPr lvl="1"/>
            <a:r>
              <a:rPr lang="ja-JP" altLang="en-US" sz="2400" dirty="0" smtClean="0"/>
              <a:t>低光度</a:t>
            </a:r>
            <a:r>
              <a:rPr lang="en-US" altLang="ja-JP" sz="2400" dirty="0" smtClean="0"/>
              <a:t> AGN </a:t>
            </a:r>
            <a:r>
              <a:rPr lang="ja-JP" altLang="en-US" sz="2400" dirty="0" smtClean="0"/>
              <a:t>の紫外線変光サーベイ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可視変光天体サーベイから見つかってきた天体</a:t>
            </a:r>
            <a:endParaRPr lang="en-US" altLang="ja-JP" sz="2400" dirty="0" smtClean="0"/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altLang="ja-JP" sz="2400" dirty="0" smtClean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0" y="2773234"/>
            <a:ext cx="9298983" cy="4003932"/>
            <a:chOff x="0" y="2773234"/>
            <a:chExt cx="9298983" cy="4003932"/>
          </a:xfrm>
        </p:grpSpPr>
        <p:pic>
          <p:nvPicPr>
            <p:cNvPr id="3" name="図 2" descr="maoz05_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73234"/>
              <a:ext cx="4013200" cy="4003932"/>
            </a:xfrm>
            <a:prstGeom prst="rect">
              <a:avLst/>
            </a:prstGeom>
          </p:spPr>
        </p:pic>
        <p:pic>
          <p:nvPicPr>
            <p:cNvPr id="4" name="図 3" descr="maoz05_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196" y="2790167"/>
              <a:ext cx="5156804" cy="3411666"/>
            </a:xfrm>
            <a:prstGeom prst="rect">
              <a:avLst/>
            </a:prstGeom>
          </p:spPr>
        </p:pic>
        <p:sp>
          <p:nvSpPr>
            <p:cNvPr id="30" name="円/楕円 29"/>
            <p:cNvSpPr/>
            <p:nvPr/>
          </p:nvSpPr>
          <p:spPr>
            <a:xfrm>
              <a:off x="8436464" y="4859867"/>
              <a:ext cx="694267" cy="1168401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844731" y="3776133"/>
              <a:ext cx="694267" cy="1168401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4131733" y="6315501"/>
              <a:ext cx="51672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Maoz+05 : 17 </a:t>
              </a:r>
              <a:r>
                <a:rPr kumimoji="1" lang="ja-JP" altLang="en-US" sz="2400" dirty="0" smtClean="0">
                  <a:solidFill>
                    <a:srgbClr val="0000FF"/>
                  </a:solidFill>
                </a:rPr>
                <a:t>近傍低光度</a:t>
              </a:r>
              <a:r>
                <a:rPr kumimoji="1" lang="en-US" altLang="ja-JP" sz="2400" dirty="0" smtClean="0">
                  <a:solidFill>
                    <a:srgbClr val="0000FF"/>
                  </a:solidFill>
                </a:rPr>
                <a:t>AGN</a:t>
              </a:r>
              <a:r>
                <a:rPr lang="en-US" altLang="ja-JP" sz="2400" dirty="0" smtClean="0"/>
                <a:t>(by HST)</a:t>
              </a:r>
              <a:endParaRPr kumimoji="1" lang="ja-JP" altLang="en-US" sz="2400" dirty="0"/>
            </a:p>
          </p:txBody>
        </p:sp>
      </p:grpSp>
      <p:grpSp>
        <p:nvGrpSpPr>
          <p:cNvPr id="10" name="図形グループ 9"/>
          <p:cNvGrpSpPr/>
          <p:nvPr/>
        </p:nvGrpSpPr>
        <p:grpSpPr>
          <a:xfrm>
            <a:off x="0" y="2773234"/>
            <a:ext cx="8793929" cy="4003932"/>
            <a:chOff x="0" y="2773234"/>
            <a:chExt cx="8793929" cy="4003932"/>
          </a:xfrm>
        </p:grpSpPr>
        <p:pic>
          <p:nvPicPr>
            <p:cNvPr id="8" name="図 7" descr="moro08_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73234"/>
              <a:ext cx="4928568" cy="4003932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4928568" y="3350612"/>
              <a:ext cx="3865361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Morokuma+08</a:t>
              </a:r>
            </a:p>
            <a:p>
              <a:r>
                <a:rPr lang="ja-JP" altLang="ja-JP" sz="2400" dirty="0"/>
                <a:t>　</a:t>
              </a:r>
              <a:r>
                <a:rPr lang="en-US" altLang="ja-JP" sz="2400" dirty="0" smtClean="0"/>
                <a:t>- SXDS </a:t>
              </a:r>
              <a:r>
                <a:rPr lang="ja-JP" altLang="en-US" sz="2400" dirty="0" smtClean="0"/>
                <a:t>領域（</a:t>
              </a:r>
              <a:r>
                <a:rPr lang="en-US" altLang="ja-JP" sz="2400" dirty="0" smtClean="0"/>
                <a:t>〜</a:t>
              </a:r>
              <a:r>
                <a:rPr lang="ja-JP" altLang="en-US" sz="2400" dirty="0" smtClean="0"/>
                <a:t>１</a:t>
              </a:r>
              <a:r>
                <a:rPr lang="en-US" altLang="ja-JP" sz="2400" dirty="0" smtClean="0"/>
                <a:t>□°</a:t>
              </a:r>
              <a:r>
                <a:rPr lang="ja-JP" altLang="en-US" sz="2400" dirty="0" smtClean="0"/>
                <a:t>）</a:t>
              </a:r>
              <a:endParaRPr lang="en-US" altLang="ja-JP" sz="2400" dirty="0" smtClean="0"/>
            </a:p>
            <a:p>
              <a:r>
                <a:rPr kumimoji="1" lang="ja-JP" altLang="en-US" sz="2400" dirty="0" smtClean="0"/>
                <a:t>　</a:t>
              </a:r>
              <a:r>
                <a:rPr kumimoji="1" lang="en-US" altLang="ja-JP" sz="2400" dirty="0" smtClean="0"/>
                <a:t>- Subaru </a:t>
              </a:r>
              <a:r>
                <a:rPr kumimoji="1" lang="ja-JP" altLang="en-US" sz="2400" dirty="0" smtClean="0"/>
                <a:t>主焦点カメラ</a:t>
              </a:r>
              <a:endParaRPr kumimoji="1" lang="en-US" altLang="ja-JP" sz="2400" dirty="0" smtClean="0"/>
            </a:p>
            <a:p>
              <a:r>
                <a:rPr lang="ja-JP" altLang="en-US" sz="2400" dirty="0" smtClean="0">
                  <a:solidFill>
                    <a:srgbClr val="008000"/>
                  </a:solidFill>
                </a:rPr>
                <a:t>　</a:t>
              </a:r>
              <a:r>
                <a:rPr lang="en-US" altLang="ja-JP" sz="2400" dirty="0" smtClean="0">
                  <a:solidFill>
                    <a:srgbClr val="008000"/>
                  </a:solidFill>
                </a:rPr>
                <a:t>- elliptical galaxies at z〜0.5</a:t>
              </a:r>
            </a:p>
            <a:p>
              <a:r>
                <a:rPr lang="ja-JP" altLang="ja-JP" sz="2400" dirty="0">
                  <a:solidFill>
                    <a:srgbClr val="008000"/>
                  </a:solidFill>
                </a:rPr>
                <a:t>　</a:t>
              </a:r>
              <a:r>
                <a:rPr lang="ja-JP" altLang="en-US" sz="2400" dirty="0" smtClean="0">
                  <a:solidFill>
                    <a:srgbClr val="008000"/>
                  </a:solidFill>
                </a:rPr>
                <a:t>　大質量ブラックホール</a:t>
              </a:r>
              <a:endParaRPr lang="en-US" altLang="ja-JP" sz="2400" dirty="0" smtClean="0">
                <a:solidFill>
                  <a:srgbClr val="008000"/>
                </a:solidFill>
              </a:endParaRPr>
            </a:p>
            <a:p>
              <a:r>
                <a:rPr lang="ja-JP" altLang="ja-JP" sz="2400" dirty="0">
                  <a:solidFill>
                    <a:srgbClr val="008000"/>
                  </a:solidFill>
                </a:rPr>
                <a:t>　</a:t>
              </a:r>
              <a:r>
                <a:rPr lang="ja-JP" altLang="en-US" sz="2400" dirty="0" smtClean="0">
                  <a:solidFill>
                    <a:srgbClr val="008000"/>
                  </a:solidFill>
                </a:rPr>
                <a:t>　低光度</a:t>
              </a:r>
              <a:r>
                <a:rPr lang="en-US" altLang="ja-JP" sz="2400" dirty="0" smtClean="0">
                  <a:solidFill>
                    <a:srgbClr val="008000"/>
                  </a:solidFill>
                </a:rPr>
                <a:t>AGN</a:t>
              </a:r>
            </a:p>
            <a:p>
              <a:r>
                <a:rPr kumimoji="1" lang="ja-JP" altLang="en-US" sz="2400" dirty="0" smtClean="0"/>
                <a:t>　</a:t>
              </a:r>
              <a:r>
                <a:rPr kumimoji="1" lang="en-US" altLang="ja-JP" sz="2400" dirty="0" smtClean="0"/>
                <a:t>- </a:t>
              </a:r>
              <a:r>
                <a:rPr kumimoji="1" lang="ja-JP" altLang="en-US" sz="2400" dirty="0" smtClean="0"/>
                <a:t>可視フレア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0140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まとめ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85861" y="1219200"/>
            <a:ext cx="8958139" cy="5638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dirty="0" smtClean="0">
                <a:solidFill>
                  <a:srgbClr val="008000"/>
                </a:solidFill>
              </a:rPr>
              <a:t>○ </a:t>
            </a:r>
            <a:r>
              <a:rPr lang="ja-JP" altLang="en-US" dirty="0" smtClean="0">
                <a:solidFill>
                  <a:srgbClr val="008000"/>
                </a:solidFill>
              </a:rPr>
              <a:t>セイファート銀河、クエーサーの変光</a:t>
            </a:r>
            <a:endParaRPr lang="en-US" altLang="ja-JP" dirty="0" smtClean="0">
              <a:solidFill>
                <a:srgbClr val="008000"/>
              </a:solidFill>
            </a:endParaRPr>
          </a:p>
          <a:p>
            <a:r>
              <a:rPr lang="ja-JP" altLang="en-US" dirty="0" smtClean="0">
                <a:solidFill>
                  <a:srgbClr val="000090"/>
                </a:solidFill>
              </a:rPr>
              <a:t>変光のタイムスケール</a:t>
            </a:r>
            <a:endParaRPr lang="en-US" altLang="ja-JP" dirty="0" smtClean="0">
              <a:solidFill>
                <a:srgbClr val="000090"/>
              </a:solidFill>
            </a:endParaRPr>
          </a:p>
          <a:p>
            <a:pPr lvl="1"/>
            <a:r>
              <a:rPr lang="en-US" altLang="ja-JP" dirty="0" smtClean="0"/>
              <a:t>X</a:t>
            </a:r>
            <a:r>
              <a:rPr lang="ja-JP" altLang="en-US" dirty="0" smtClean="0"/>
              <a:t>線放射領域の大きさとブラックホール質量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3366FF"/>
                </a:solidFill>
              </a:rPr>
              <a:t>多波長変光の強度相関</a:t>
            </a:r>
            <a:endParaRPr lang="en-US" altLang="ja-JP" dirty="0" smtClean="0">
              <a:solidFill>
                <a:srgbClr val="3366FF"/>
              </a:solidFill>
            </a:endParaRPr>
          </a:p>
          <a:p>
            <a:pPr lvl="1"/>
            <a:r>
              <a:rPr lang="ja-JP" altLang="en-US" dirty="0" smtClean="0"/>
              <a:t>標準降着円盤の質量降着率の変化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000090"/>
                </a:solidFill>
              </a:rPr>
              <a:t>多波長変光の時間相関</a:t>
            </a:r>
            <a:endParaRPr lang="en-US" altLang="ja-JP" dirty="0" smtClean="0">
              <a:solidFill>
                <a:srgbClr val="000090"/>
              </a:solidFill>
            </a:endParaRPr>
          </a:p>
          <a:p>
            <a:pPr lvl="1"/>
            <a:r>
              <a:rPr lang="en-US" altLang="ja-JP" dirty="0" smtClean="0"/>
              <a:t>X</a:t>
            </a:r>
            <a:r>
              <a:rPr lang="ja-JP" altLang="en-US" dirty="0" smtClean="0"/>
              <a:t>線と紫外可視変光の時間相関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X-ray reprocessing </a:t>
            </a:r>
            <a:r>
              <a:rPr lang="ja-JP" altLang="en-US" dirty="0" smtClean="0"/>
              <a:t>と降着円盤の</a:t>
            </a:r>
            <a:r>
              <a:rPr lang="en-US" altLang="ja-JP" dirty="0" smtClean="0"/>
              <a:t> echo mapping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rgbClr val="008000"/>
                </a:solidFill>
              </a:rPr>
              <a:t>○</a:t>
            </a:r>
            <a:r>
              <a:rPr lang="ja-JP" altLang="en-US" dirty="0" smtClean="0">
                <a:solidFill>
                  <a:srgbClr val="008000"/>
                </a:solidFill>
              </a:rPr>
              <a:t>　低光度</a:t>
            </a:r>
            <a:r>
              <a:rPr lang="en-US" altLang="ja-JP" dirty="0" smtClean="0">
                <a:solidFill>
                  <a:srgbClr val="008000"/>
                </a:solidFill>
              </a:rPr>
              <a:t> AGN </a:t>
            </a:r>
            <a:r>
              <a:rPr lang="ja-JP" altLang="en-US" dirty="0" smtClean="0">
                <a:solidFill>
                  <a:srgbClr val="008000"/>
                </a:solidFill>
              </a:rPr>
              <a:t>の変光</a:t>
            </a:r>
            <a:endParaRPr lang="en-US" altLang="ja-JP" dirty="0" smtClean="0">
              <a:solidFill>
                <a:srgbClr val="008000"/>
              </a:solidFill>
            </a:endParaRPr>
          </a:p>
          <a:p>
            <a:pPr lvl="1"/>
            <a:r>
              <a:rPr lang="ja-JP" altLang="en-US" dirty="0" smtClean="0"/>
              <a:t>銀河系中心、赤外線フレア、</a:t>
            </a:r>
            <a:r>
              <a:rPr lang="en-US" altLang="ja-JP" dirty="0" smtClean="0"/>
              <a:t>QPO</a:t>
            </a:r>
          </a:p>
          <a:p>
            <a:pPr lvl="1"/>
            <a:r>
              <a:rPr lang="en-US" altLang="ja-JP" dirty="0" smtClean="0"/>
              <a:t>LINER/</a:t>
            </a:r>
            <a:r>
              <a:rPr lang="ja-JP" altLang="en-US" dirty="0" smtClean="0"/>
              <a:t>電波銀河の紫外可視フレア</a:t>
            </a:r>
            <a:endParaRPr lang="en-US" altLang="ja-JP" dirty="0" smtClean="0"/>
          </a:p>
          <a:p>
            <a:pPr lvl="1"/>
            <a:endParaRPr lang="en-US" altLang="ja-JP" dirty="0" smtClean="0">
              <a:solidFill>
                <a:srgbClr val="3366FF"/>
              </a:solidFill>
            </a:endParaRPr>
          </a:p>
          <a:p>
            <a:pPr lvl="1"/>
            <a:endParaRPr lang="en-US" altLang="ja-JP" dirty="0" smtClean="0"/>
          </a:p>
          <a:p>
            <a:pPr lvl="2">
              <a:buNone/>
            </a:pPr>
            <a:endParaRPr lang="en-US" altLang="ja-JP" dirty="0" smtClean="0"/>
          </a:p>
          <a:p>
            <a:pPr lvl="2">
              <a:buNone/>
            </a:pPr>
            <a:endParaRPr lang="en-US" altLang="ja-JP" dirty="0"/>
          </a:p>
          <a:p>
            <a:pPr lvl="2">
              <a:buNone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94159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4000" dirty="0" smtClean="0"/>
              <a:t>活動銀河核</a:t>
            </a:r>
            <a:r>
              <a:rPr lang="en-US" altLang="ja-JP" sz="4000" dirty="0" smtClean="0"/>
              <a:t>(Active Galactic Nuclei)</a:t>
            </a:r>
            <a:endParaRPr lang="ja-JP" altLang="en-US" sz="4000" dirty="0"/>
          </a:p>
        </p:txBody>
      </p:sp>
      <p:pic>
        <p:nvPicPr>
          <p:cNvPr id="4" name="図 3" descr="ngc4151_d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166" y="1417638"/>
            <a:ext cx="3026834" cy="3026834"/>
          </a:xfrm>
          <a:prstGeom prst="rect">
            <a:avLst/>
          </a:prstGeom>
        </p:spPr>
      </p:pic>
      <p:pic>
        <p:nvPicPr>
          <p:cNvPr id="5" name="図 4" descr="ngc4151_ub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785" y="1417638"/>
            <a:ext cx="1651000" cy="1651000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 rot="16200000" flipV="1">
            <a:off x="6535066" y="1823364"/>
            <a:ext cx="1465263" cy="6538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10800000" flipV="1">
            <a:off x="6940791" y="2954866"/>
            <a:ext cx="653809" cy="1137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117166" y="3535402"/>
            <a:ext cx="277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NGC 4151 (</a:t>
            </a:r>
            <a:r>
              <a:rPr kumimoji="1" lang="en-US" altLang="ja-JP" dirty="0" err="1" smtClean="0"/>
              <a:t>Seyfert</a:t>
            </a:r>
            <a:r>
              <a:rPr kumimoji="1" lang="en-US" altLang="ja-JP" dirty="0" smtClean="0"/>
              <a:t> 1 galaxy)</a:t>
            </a:r>
            <a:endParaRPr kumimoji="1" lang="ja-JP" altLang="en-US" dirty="0"/>
          </a:p>
        </p:txBody>
      </p:sp>
      <p:pic>
        <p:nvPicPr>
          <p:cNvPr id="14" name="図 13" descr="3c27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166" y="4027535"/>
            <a:ext cx="3030922" cy="283046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117166" y="6282267"/>
            <a:ext cx="211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3C273(QSO; WFPC2)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活動性</a:t>
            </a:r>
            <a:endParaRPr lang="en-US" altLang="ja-JP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altLang="ja-JP" dirty="0" smtClean="0"/>
              <a:t>L</a:t>
            </a:r>
            <a:r>
              <a:rPr lang="en-US" altLang="ja-JP" baseline="-25000" dirty="0" smtClean="0"/>
              <a:t>bol</a:t>
            </a:r>
            <a:r>
              <a:rPr lang="en-US" altLang="ja-JP" dirty="0" smtClean="0"/>
              <a:t>〜10</a:t>
            </a:r>
            <a:r>
              <a:rPr lang="en-US" altLang="ja-JP" baseline="30000" dirty="0"/>
              <a:t>8</a:t>
            </a:r>
            <a:r>
              <a:rPr lang="en-US" altLang="ja-JP" baseline="30000" dirty="0" smtClean="0"/>
              <a:t>-14 </a:t>
            </a:r>
            <a:r>
              <a:rPr lang="en-US" altLang="ja-JP" dirty="0" err="1" smtClean="0"/>
              <a:t>L</a:t>
            </a:r>
            <a:r>
              <a:rPr lang="en-US" altLang="ja-JP" baseline="-25000" dirty="0" err="1" smtClean="0"/>
              <a:t>sun</a:t>
            </a:r>
            <a:endParaRPr lang="en-US" altLang="ja-JP" baseline="-25000" dirty="0" smtClean="0"/>
          </a:p>
          <a:p>
            <a:pPr lvl="1"/>
            <a:r>
              <a:rPr lang="en-US" altLang="ja-JP" dirty="0" smtClean="0"/>
              <a:t>X</a:t>
            </a:r>
            <a:r>
              <a:rPr lang="ja-JP" altLang="en-US" dirty="0" smtClean="0"/>
              <a:t>線、</a:t>
            </a:r>
            <a:r>
              <a:rPr lang="en-US" altLang="ja-JP" dirty="0" smtClean="0"/>
              <a:t>UV</a:t>
            </a:r>
            <a:r>
              <a:rPr lang="ja-JP" altLang="en-US" dirty="0" smtClean="0"/>
              <a:t>、可視光、赤外線、</a:t>
            </a:r>
            <a:r>
              <a:rPr lang="ja-JP" altLang="en-US" dirty="0" smtClean="0">
                <a:solidFill>
                  <a:schemeClr val="bg1"/>
                </a:solidFill>
              </a:rPr>
              <a:t>電波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altLang="ja-JP" dirty="0" smtClean="0">
                <a:solidFill>
                  <a:schemeClr val="bg1"/>
                </a:solidFill>
              </a:rPr>
              <a:t>   </a:t>
            </a:r>
            <a:r>
              <a:rPr lang="ja-JP" altLang="en-US" dirty="0" smtClean="0"/>
              <a:t>電離ガス輝線</a:t>
            </a:r>
            <a:r>
              <a:rPr lang="en-US" altLang="ja-JP" dirty="0" smtClean="0"/>
              <a:t>; </a:t>
            </a:r>
            <a:r>
              <a:rPr lang="en-US" altLang="ja-JP" dirty="0" err="1" smtClean="0">
                <a:solidFill>
                  <a:srgbClr val="0000FF"/>
                </a:solidFill>
              </a:rPr>
              <a:t>γ</a:t>
            </a:r>
            <a:r>
              <a:rPr lang="ja-JP" altLang="en-US" dirty="0" smtClean="0">
                <a:solidFill>
                  <a:srgbClr val="0000FF"/>
                </a:solidFill>
              </a:rPr>
              <a:t>線、ニュートリノ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フラックスの時間変動（変光）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ブラックホールパラダイム</a:t>
            </a:r>
            <a:endParaRPr lang="en-US" altLang="ja-JP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altLang="ja-JP" dirty="0" smtClean="0"/>
              <a:t>M</a:t>
            </a:r>
            <a:r>
              <a:rPr lang="en-US" altLang="ja-JP" baseline="-25000" dirty="0" smtClean="0"/>
              <a:t>BH</a:t>
            </a:r>
            <a:r>
              <a:rPr lang="en-US" altLang="ja-JP" dirty="0" smtClean="0"/>
              <a:t>〜10</a:t>
            </a:r>
            <a:r>
              <a:rPr lang="en-US" altLang="ja-JP" baseline="30000" dirty="0" smtClean="0"/>
              <a:t>5-10 </a:t>
            </a:r>
            <a:r>
              <a:rPr lang="en-US" altLang="ja-JP" dirty="0" err="1" smtClean="0"/>
              <a:t>M</a:t>
            </a:r>
            <a:r>
              <a:rPr lang="en-US" altLang="ja-JP" baseline="-25000" dirty="0" err="1" smtClean="0"/>
              <a:t>sun</a:t>
            </a:r>
            <a:r>
              <a:rPr lang="en-US" altLang="ja-JP" dirty="0" smtClean="0"/>
              <a:t>;</a:t>
            </a:r>
            <a:r>
              <a:rPr lang="ja-JP" altLang="en-US" dirty="0" smtClean="0"/>
              <a:t>　降着円盤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銀河ー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AGN </a:t>
            </a:r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共進化</a:t>
            </a:r>
            <a:endParaRPr lang="en-US" altLang="ja-JP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altLang="ja-JP" dirty="0" smtClean="0"/>
              <a:t>M</a:t>
            </a:r>
            <a:r>
              <a:rPr lang="en-US" altLang="ja-JP" baseline="-25000" dirty="0" smtClean="0"/>
              <a:t>BH</a:t>
            </a:r>
            <a:r>
              <a:rPr lang="en-US" altLang="ja-JP" dirty="0" smtClean="0"/>
              <a:t>-σ</a:t>
            </a:r>
            <a:r>
              <a:rPr lang="ja-JP" altLang="en-US" baseline="-25000" dirty="0" smtClean="0"/>
              <a:t>＊</a:t>
            </a:r>
            <a:r>
              <a:rPr lang="en-US" altLang="ja-JP" dirty="0" smtClean="0"/>
              <a:t>, M</a:t>
            </a:r>
            <a:r>
              <a:rPr lang="en-US" altLang="ja-JP" baseline="-25000" dirty="0" smtClean="0"/>
              <a:t>BH</a:t>
            </a:r>
            <a:r>
              <a:rPr lang="en-US" altLang="ja-JP" dirty="0" smtClean="0"/>
              <a:t>-</a:t>
            </a:r>
            <a:r>
              <a:rPr lang="en-US" altLang="ja-JP" dirty="0" err="1" smtClean="0"/>
              <a:t>M</a:t>
            </a:r>
            <a:r>
              <a:rPr lang="en-US" altLang="ja-JP" baseline="-25000" dirty="0" err="1" smtClean="0"/>
              <a:t>bulge</a:t>
            </a:r>
            <a:r>
              <a:rPr lang="en-US" altLang="ja-JP" dirty="0" smtClean="0"/>
              <a:t> </a:t>
            </a:r>
            <a:r>
              <a:rPr lang="ja-JP" altLang="en-US" dirty="0" smtClean="0"/>
              <a:t>関係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銀河及び</a:t>
            </a:r>
            <a:r>
              <a:rPr lang="en-US" altLang="ja-JP" dirty="0" smtClean="0">
                <a:solidFill>
                  <a:srgbClr val="0000FF"/>
                </a:solidFill>
              </a:rPr>
              <a:t>BH</a:t>
            </a:r>
            <a:r>
              <a:rPr lang="ja-JP" altLang="en-US" dirty="0" smtClean="0">
                <a:solidFill>
                  <a:srgbClr val="0000FF"/>
                </a:solidFill>
              </a:rPr>
              <a:t>の合体成長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40211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3998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AGN </a:t>
            </a:r>
            <a:r>
              <a:rPr lang="ja-JP" altLang="en-US" sz="4000" dirty="0" smtClean="0"/>
              <a:t>の構造とスペクトル</a:t>
            </a:r>
            <a:endParaRPr lang="ja-JP" altLang="en-US" sz="4000" dirty="0"/>
          </a:p>
        </p:txBody>
      </p:sp>
      <p:pic>
        <p:nvPicPr>
          <p:cNvPr id="6" name="コンテンツ プレースホルダ 5" descr="nasa_ad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0749" r="-10749"/>
          <a:stretch>
            <a:fillRect/>
          </a:stretch>
        </p:blipFill>
        <p:spPr>
          <a:xfrm>
            <a:off x="4783360" y="1439885"/>
            <a:ext cx="3879546" cy="2133600"/>
          </a:xfrm>
          <a:scene3d>
            <a:camera prst="orthographicFront">
              <a:rot lat="0" lon="0" rev="20574000"/>
            </a:camera>
            <a:lightRig rig="threePt" dir="t"/>
          </a:scene3d>
        </p:spPr>
      </p:pic>
      <p:sp>
        <p:nvSpPr>
          <p:cNvPr id="17" name="直角三角形 16"/>
          <p:cNvSpPr/>
          <p:nvPr/>
        </p:nvSpPr>
        <p:spPr>
          <a:xfrm>
            <a:off x="15202554" y="29666864"/>
            <a:ext cx="9835681" cy="3139318"/>
          </a:xfrm>
          <a:prstGeom prst="rtTriangle">
            <a:avLst/>
          </a:prstGeom>
          <a:solidFill>
            <a:schemeClr val="bg1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800" dirty="0" smtClean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4893935" y="25577800"/>
            <a:ext cx="3784600" cy="115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558566" y="25704482"/>
            <a:ext cx="32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電波の強い活動銀河核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電波の弱い活動銀河核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050625" y="21963271"/>
            <a:ext cx="114785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2"/>
                </a:solidFill>
              </a:rPr>
              <a:t>活動銀河核のスペクトル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7188850" y="28651200"/>
            <a:ext cx="1723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>
                <a:solidFill>
                  <a:schemeClr val="accent5">
                    <a:lumMod val="75000"/>
                  </a:schemeClr>
                </a:solidFill>
              </a:rPr>
              <a:t>電波</a:t>
            </a:r>
            <a:endParaRPr kumimoji="1" lang="ja-JP" altLang="en-U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513824" y="26518105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FF0000"/>
                </a:solidFill>
              </a:rPr>
              <a:t>赤外線</a:t>
            </a:r>
            <a:endParaRPr kumimoji="1" lang="ja-JP" altLang="en-US" sz="60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312071" y="26556037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0000FF"/>
                </a:solidFill>
              </a:rPr>
              <a:t>紫外線</a:t>
            </a:r>
            <a:endParaRPr kumimoji="1" lang="ja-JP" altLang="en-US" sz="6000" dirty="0">
              <a:solidFill>
                <a:srgbClr val="0000FF"/>
              </a:solidFill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 flipV="1">
            <a:off x="16939920" y="27483137"/>
            <a:ext cx="1322790" cy="380665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16939920" y="31077235"/>
            <a:ext cx="1322790" cy="380665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 25"/>
          <p:cNvSpPr/>
          <p:nvPr/>
        </p:nvSpPr>
        <p:spPr>
          <a:xfrm>
            <a:off x="19217035" y="24360717"/>
            <a:ext cx="4457700" cy="4392083"/>
          </a:xfrm>
          <a:custGeom>
            <a:avLst/>
            <a:gdLst>
              <a:gd name="connsiteX0" fmla="*/ 0 w 4457700"/>
              <a:gd name="connsiteY0" fmla="*/ 4392083 h 4392083"/>
              <a:gd name="connsiteX1" fmla="*/ 1752600 w 4457700"/>
              <a:gd name="connsiteY1" fmla="*/ 1293283 h 4392083"/>
              <a:gd name="connsiteX2" fmla="*/ 2362200 w 4457700"/>
              <a:gd name="connsiteY2" fmla="*/ 378883 h 4392083"/>
              <a:gd name="connsiteX3" fmla="*/ 2997200 w 4457700"/>
              <a:gd name="connsiteY3" fmla="*/ 48683 h 4392083"/>
              <a:gd name="connsiteX4" fmla="*/ 3644900 w 4457700"/>
              <a:gd name="connsiteY4" fmla="*/ 86783 h 4392083"/>
              <a:gd name="connsiteX5" fmla="*/ 4076700 w 4457700"/>
              <a:gd name="connsiteY5" fmla="*/ 302683 h 4392083"/>
              <a:gd name="connsiteX6" fmla="*/ 4419600 w 4457700"/>
              <a:gd name="connsiteY6" fmla="*/ 772583 h 4392083"/>
              <a:gd name="connsiteX7" fmla="*/ 4419600 w 4457700"/>
              <a:gd name="connsiteY7" fmla="*/ 772583 h 4392083"/>
              <a:gd name="connsiteX8" fmla="*/ 4457700 w 4457700"/>
              <a:gd name="connsiteY8" fmla="*/ 785283 h 43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7700" h="4392083">
                <a:moveTo>
                  <a:pt x="0" y="4392083"/>
                </a:moveTo>
                <a:cubicBezTo>
                  <a:pt x="679450" y="3177116"/>
                  <a:pt x="1358900" y="1962150"/>
                  <a:pt x="1752600" y="1293283"/>
                </a:cubicBezTo>
                <a:cubicBezTo>
                  <a:pt x="2146300" y="624416"/>
                  <a:pt x="2154767" y="586316"/>
                  <a:pt x="2362200" y="378883"/>
                </a:cubicBezTo>
                <a:cubicBezTo>
                  <a:pt x="2569633" y="171450"/>
                  <a:pt x="2783417" y="97366"/>
                  <a:pt x="2997200" y="48683"/>
                </a:cubicBezTo>
                <a:cubicBezTo>
                  <a:pt x="3210983" y="0"/>
                  <a:pt x="3464983" y="44450"/>
                  <a:pt x="3644900" y="86783"/>
                </a:cubicBezTo>
                <a:cubicBezTo>
                  <a:pt x="3824817" y="129116"/>
                  <a:pt x="3947583" y="188383"/>
                  <a:pt x="4076700" y="302683"/>
                </a:cubicBezTo>
                <a:cubicBezTo>
                  <a:pt x="4205817" y="416983"/>
                  <a:pt x="4419600" y="772583"/>
                  <a:pt x="4419600" y="772583"/>
                </a:cubicBezTo>
                <a:lnTo>
                  <a:pt x="4419600" y="772583"/>
                </a:lnTo>
                <a:lnTo>
                  <a:pt x="4457700" y="785283"/>
                </a:lnTo>
              </a:path>
            </a:pathLst>
          </a:custGeom>
          <a:ln w="57150" cmpd="sng">
            <a:solidFill>
              <a:srgbClr val="8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23281035" y="23952200"/>
            <a:ext cx="3060700" cy="2400300"/>
          </a:xfrm>
          <a:custGeom>
            <a:avLst/>
            <a:gdLst>
              <a:gd name="connsiteX0" fmla="*/ 0 w 3060700"/>
              <a:gd name="connsiteY0" fmla="*/ 2400300 h 2400300"/>
              <a:gd name="connsiteX1" fmla="*/ 431800 w 3060700"/>
              <a:gd name="connsiteY1" fmla="*/ 1117600 h 2400300"/>
              <a:gd name="connsiteX2" fmla="*/ 774700 w 3060700"/>
              <a:gd name="connsiteY2" fmla="*/ 711200 h 2400300"/>
              <a:gd name="connsiteX3" fmla="*/ 1219200 w 3060700"/>
              <a:gd name="connsiteY3" fmla="*/ 355600 h 2400300"/>
              <a:gd name="connsiteX4" fmla="*/ 1663700 w 3060700"/>
              <a:gd name="connsiteY4" fmla="*/ 63500 h 2400300"/>
              <a:gd name="connsiteX5" fmla="*/ 1917700 w 3060700"/>
              <a:gd name="connsiteY5" fmla="*/ 12700 h 2400300"/>
              <a:gd name="connsiteX6" fmla="*/ 2222500 w 3060700"/>
              <a:gd name="connsiteY6" fmla="*/ 139700 h 2400300"/>
              <a:gd name="connsiteX7" fmla="*/ 2514600 w 3060700"/>
              <a:gd name="connsiteY7" fmla="*/ 571500 h 2400300"/>
              <a:gd name="connsiteX8" fmla="*/ 3060700 w 3060700"/>
              <a:gd name="connsiteY8" fmla="*/ 16637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0700" h="2400300">
                <a:moveTo>
                  <a:pt x="0" y="2400300"/>
                </a:moveTo>
                <a:cubicBezTo>
                  <a:pt x="151341" y="1899708"/>
                  <a:pt x="302683" y="1399117"/>
                  <a:pt x="431800" y="1117600"/>
                </a:cubicBezTo>
                <a:cubicBezTo>
                  <a:pt x="560917" y="836083"/>
                  <a:pt x="643467" y="838200"/>
                  <a:pt x="774700" y="711200"/>
                </a:cubicBezTo>
                <a:cubicBezTo>
                  <a:pt x="905933" y="584200"/>
                  <a:pt x="1071033" y="463550"/>
                  <a:pt x="1219200" y="355600"/>
                </a:cubicBezTo>
                <a:cubicBezTo>
                  <a:pt x="1367367" y="247650"/>
                  <a:pt x="1547283" y="120650"/>
                  <a:pt x="1663700" y="63500"/>
                </a:cubicBezTo>
                <a:cubicBezTo>
                  <a:pt x="1780117" y="6350"/>
                  <a:pt x="1824567" y="0"/>
                  <a:pt x="1917700" y="12700"/>
                </a:cubicBezTo>
                <a:cubicBezTo>
                  <a:pt x="2010833" y="25400"/>
                  <a:pt x="2123017" y="46567"/>
                  <a:pt x="2222500" y="139700"/>
                </a:cubicBezTo>
                <a:cubicBezTo>
                  <a:pt x="2321983" y="232833"/>
                  <a:pt x="2374900" y="317500"/>
                  <a:pt x="2514600" y="571500"/>
                </a:cubicBezTo>
                <a:cubicBezTo>
                  <a:pt x="2654300" y="825500"/>
                  <a:pt x="3060700" y="1663700"/>
                  <a:pt x="3060700" y="1663700"/>
                </a:cubicBezTo>
              </a:path>
            </a:pathLst>
          </a:custGeom>
          <a:ln w="57150" cmpd="sng">
            <a:gradFill flip="none" rotWithShape="1">
              <a:gsLst>
                <a:gs pos="100000">
                  <a:srgbClr val="0000FF"/>
                </a:gs>
                <a:gs pos="11000">
                  <a:srgbClr val="407E00"/>
                </a:gs>
              </a:gsLst>
              <a:lin ang="0" scaled="1"/>
              <a:tileRect/>
            </a:gra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791740" y="27483137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008000"/>
                </a:solidFill>
              </a:rPr>
              <a:t>可視光</a:t>
            </a:r>
            <a:endParaRPr kumimoji="1" lang="ja-JP" altLang="en-US" sz="6000" dirty="0">
              <a:solidFill>
                <a:srgbClr val="008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6200000">
            <a:off x="13671094" y="25244818"/>
            <a:ext cx="31224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明るさ</a:t>
            </a:r>
            <a:endParaRPr kumimoji="1" lang="ja-JP" altLang="en-US" dirty="0"/>
          </a:p>
        </p:txBody>
      </p:sp>
      <p:sp>
        <p:nvSpPr>
          <p:cNvPr id="35" name="雲 34"/>
          <p:cNvSpPr/>
          <p:nvPr/>
        </p:nvSpPr>
        <p:spPr>
          <a:xfrm>
            <a:off x="6637867" y="2418592"/>
            <a:ext cx="508000" cy="444500"/>
          </a:xfrm>
          <a:prstGeom prst="cloud">
            <a:avLst/>
          </a:prstGeom>
          <a:solidFill>
            <a:srgbClr val="660066">
              <a:alpha val="32000"/>
            </a:srgbClr>
          </a:solidFill>
          <a:ln>
            <a:solidFill>
              <a:srgbClr val="660066">
                <a:alpha val="5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144419" y="1689477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00FF"/>
                </a:solidFill>
              </a:rPr>
              <a:t>降着円盤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pic>
        <p:nvPicPr>
          <p:cNvPr id="7" name="図 6" descr="nasa_toru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1" y="1037937"/>
            <a:ext cx="4707467" cy="361220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11" name="直線コネクタ 10"/>
          <p:cNvCxnSpPr/>
          <p:nvPr/>
        </p:nvCxnSpPr>
        <p:spPr>
          <a:xfrm flipH="1" flipV="1">
            <a:off x="2489469" y="3081108"/>
            <a:ext cx="5227665" cy="841095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1851435" y="1113686"/>
            <a:ext cx="11152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8000"/>
                </a:solidFill>
              </a:rPr>
              <a:t>ジェット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292040" y="1320145"/>
            <a:ext cx="120658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ダスト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  <a:p>
            <a:r>
              <a:rPr lang="ja-JP" altLang="en-US" sz="2400" dirty="0" smtClean="0">
                <a:solidFill>
                  <a:srgbClr val="FF0000"/>
                </a:solidFill>
              </a:rPr>
              <a:t>トーラス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72" name="円/楕円 71"/>
          <p:cNvSpPr/>
          <p:nvPr/>
        </p:nvSpPr>
        <p:spPr>
          <a:xfrm>
            <a:off x="2326489" y="2640842"/>
            <a:ext cx="55034" cy="67733"/>
          </a:xfrm>
          <a:prstGeom prst="ellipse">
            <a:avLst/>
          </a:prstGeom>
          <a:solidFill>
            <a:srgbClr val="CCFFCC"/>
          </a:solidFill>
          <a:ln>
            <a:solidFill>
              <a:srgbClr val="3366FF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円/楕円 72"/>
          <p:cNvSpPr/>
          <p:nvPr/>
        </p:nvSpPr>
        <p:spPr>
          <a:xfrm>
            <a:off x="2633401" y="2573108"/>
            <a:ext cx="55034" cy="67733"/>
          </a:xfrm>
          <a:prstGeom prst="ellipse">
            <a:avLst/>
          </a:prstGeom>
          <a:solidFill>
            <a:srgbClr val="CCFFCC"/>
          </a:solidFill>
          <a:ln>
            <a:solidFill>
              <a:srgbClr val="3366FF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2178318" y="2437642"/>
            <a:ext cx="55034" cy="67733"/>
          </a:xfrm>
          <a:prstGeom prst="ellipse">
            <a:avLst/>
          </a:prstGeom>
          <a:solidFill>
            <a:srgbClr val="CCFFCC"/>
          </a:solidFill>
          <a:ln>
            <a:solidFill>
              <a:srgbClr val="3366FF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/>
          <p:nvPr/>
        </p:nvSpPr>
        <p:spPr>
          <a:xfrm>
            <a:off x="2381523" y="2844041"/>
            <a:ext cx="55034" cy="67733"/>
          </a:xfrm>
          <a:prstGeom prst="ellipse">
            <a:avLst/>
          </a:prstGeom>
          <a:solidFill>
            <a:srgbClr val="CCFFCC"/>
          </a:solidFill>
          <a:ln>
            <a:solidFill>
              <a:srgbClr val="3366FF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75"/>
          <p:cNvSpPr/>
          <p:nvPr/>
        </p:nvSpPr>
        <p:spPr>
          <a:xfrm>
            <a:off x="2743469" y="2945641"/>
            <a:ext cx="55034" cy="67733"/>
          </a:xfrm>
          <a:prstGeom prst="ellipse">
            <a:avLst/>
          </a:prstGeom>
          <a:solidFill>
            <a:srgbClr val="CCFFCC"/>
          </a:solidFill>
          <a:ln>
            <a:solidFill>
              <a:srgbClr val="3366FF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円/楕円 76"/>
          <p:cNvSpPr/>
          <p:nvPr/>
        </p:nvSpPr>
        <p:spPr>
          <a:xfrm>
            <a:off x="2544503" y="2437642"/>
            <a:ext cx="55034" cy="67733"/>
          </a:xfrm>
          <a:prstGeom prst="ellipse">
            <a:avLst/>
          </a:prstGeom>
          <a:solidFill>
            <a:srgbClr val="CCFFCC"/>
          </a:solidFill>
          <a:ln>
            <a:solidFill>
              <a:srgbClr val="3366FF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円/楕円 77"/>
          <p:cNvSpPr/>
          <p:nvPr/>
        </p:nvSpPr>
        <p:spPr>
          <a:xfrm>
            <a:off x="2354006" y="3013374"/>
            <a:ext cx="55034" cy="67733"/>
          </a:xfrm>
          <a:prstGeom prst="ellipse">
            <a:avLst/>
          </a:prstGeom>
          <a:solidFill>
            <a:srgbClr val="CCFFCC"/>
          </a:solidFill>
          <a:ln>
            <a:solidFill>
              <a:srgbClr val="3366FF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円/楕円 78"/>
          <p:cNvSpPr/>
          <p:nvPr/>
        </p:nvSpPr>
        <p:spPr>
          <a:xfrm>
            <a:off x="2489469" y="2640842"/>
            <a:ext cx="55034" cy="67733"/>
          </a:xfrm>
          <a:prstGeom prst="ellipse">
            <a:avLst/>
          </a:prstGeom>
          <a:solidFill>
            <a:srgbClr val="CCFFCC"/>
          </a:solidFill>
          <a:ln>
            <a:solidFill>
              <a:srgbClr val="3366FF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円/楕円 79"/>
          <p:cNvSpPr/>
          <p:nvPr/>
        </p:nvSpPr>
        <p:spPr>
          <a:xfrm>
            <a:off x="2150801" y="2640841"/>
            <a:ext cx="55034" cy="67733"/>
          </a:xfrm>
          <a:prstGeom prst="ellipse">
            <a:avLst/>
          </a:prstGeom>
          <a:solidFill>
            <a:srgbClr val="CCFFCC"/>
          </a:solidFill>
          <a:ln>
            <a:solidFill>
              <a:srgbClr val="3366FF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円/楕円 80"/>
          <p:cNvSpPr/>
          <p:nvPr/>
        </p:nvSpPr>
        <p:spPr>
          <a:xfrm>
            <a:off x="2599537" y="2877908"/>
            <a:ext cx="55034" cy="67733"/>
          </a:xfrm>
          <a:prstGeom prst="ellipse">
            <a:avLst/>
          </a:prstGeom>
          <a:solidFill>
            <a:srgbClr val="CCFFCC"/>
          </a:solidFill>
          <a:ln>
            <a:solidFill>
              <a:srgbClr val="3366FF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1498620" y="2803940"/>
            <a:ext cx="6485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BLR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9" name="直線コネクタ 8"/>
          <p:cNvCxnSpPr/>
          <p:nvPr/>
        </p:nvCxnSpPr>
        <p:spPr>
          <a:xfrm flipV="1">
            <a:off x="2489469" y="1037937"/>
            <a:ext cx="3008989" cy="1766004"/>
          </a:xfrm>
          <a:prstGeom prst="line">
            <a:avLst/>
          </a:prstGeom>
          <a:ln w="508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図形グループ 14"/>
          <p:cNvGrpSpPr/>
          <p:nvPr/>
        </p:nvGrpSpPr>
        <p:grpSpPr>
          <a:xfrm>
            <a:off x="129178" y="3922203"/>
            <a:ext cx="4839798" cy="2935797"/>
            <a:chOff x="129178" y="3922203"/>
            <a:chExt cx="4839798" cy="2935797"/>
          </a:xfrm>
        </p:grpSpPr>
        <p:pic>
          <p:nvPicPr>
            <p:cNvPr id="31" name="図 30" descr="qsosed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998" y="3922203"/>
              <a:ext cx="4272002" cy="2935797"/>
            </a:xfrm>
            <a:prstGeom prst="rect">
              <a:avLst/>
            </a:prstGeom>
          </p:spPr>
        </p:pic>
        <p:sp>
          <p:nvSpPr>
            <p:cNvPr id="47" name="フリーフォーム 46"/>
            <p:cNvSpPr/>
            <p:nvPr/>
          </p:nvSpPr>
          <p:spPr>
            <a:xfrm>
              <a:off x="1282700" y="4364777"/>
              <a:ext cx="3292475" cy="1968290"/>
            </a:xfrm>
            <a:custGeom>
              <a:avLst/>
              <a:gdLst>
                <a:gd name="connsiteX0" fmla="*/ 7408 w 3722158"/>
                <a:gd name="connsiteY0" fmla="*/ 2230967 h 2230967"/>
                <a:gd name="connsiteX1" fmla="*/ 39158 w 3722158"/>
                <a:gd name="connsiteY1" fmla="*/ 2097617 h 2230967"/>
                <a:gd name="connsiteX2" fmla="*/ 242358 w 3722158"/>
                <a:gd name="connsiteY2" fmla="*/ 2084917 h 2230967"/>
                <a:gd name="connsiteX3" fmla="*/ 255058 w 3722158"/>
                <a:gd name="connsiteY3" fmla="*/ 2059517 h 2230967"/>
                <a:gd name="connsiteX4" fmla="*/ 255058 w 3722158"/>
                <a:gd name="connsiteY4" fmla="*/ 1970617 h 2230967"/>
                <a:gd name="connsiteX5" fmla="*/ 267758 w 3722158"/>
                <a:gd name="connsiteY5" fmla="*/ 1932517 h 2230967"/>
                <a:gd name="connsiteX6" fmla="*/ 1150408 w 3722158"/>
                <a:gd name="connsiteY6" fmla="*/ 414867 h 2230967"/>
                <a:gd name="connsiteX7" fmla="*/ 1169458 w 3722158"/>
                <a:gd name="connsiteY7" fmla="*/ 383117 h 2230967"/>
                <a:gd name="connsiteX8" fmla="*/ 1220258 w 3722158"/>
                <a:gd name="connsiteY8" fmla="*/ 300567 h 2230967"/>
                <a:gd name="connsiteX9" fmla="*/ 1283758 w 3722158"/>
                <a:gd name="connsiteY9" fmla="*/ 211667 h 2230967"/>
                <a:gd name="connsiteX10" fmla="*/ 1366308 w 3722158"/>
                <a:gd name="connsiteY10" fmla="*/ 167217 h 2230967"/>
                <a:gd name="connsiteX11" fmla="*/ 1480608 w 3722158"/>
                <a:gd name="connsiteY11" fmla="*/ 97367 h 2230967"/>
                <a:gd name="connsiteX12" fmla="*/ 1531408 w 3722158"/>
                <a:gd name="connsiteY12" fmla="*/ 91017 h 2230967"/>
                <a:gd name="connsiteX13" fmla="*/ 1588558 w 3722158"/>
                <a:gd name="connsiteY13" fmla="*/ 91017 h 2230967"/>
                <a:gd name="connsiteX14" fmla="*/ 1645708 w 3722158"/>
                <a:gd name="connsiteY14" fmla="*/ 116417 h 2230967"/>
                <a:gd name="connsiteX15" fmla="*/ 1696508 w 3722158"/>
                <a:gd name="connsiteY15" fmla="*/ 116417 h 2230967"/>
                <a:gd name="connsiteX16" fmla="*/ 1760008 w 3722158"/>
                <a:gd name="connsiteY16" fmla="*/ 116417 h 2230967"/>
                <a:gd name="connsiteX17" fmla="*/ 1798108 w 3722158"/>
                <a:gd name="connsiteY17" fmla="*/ 122767 h 2230967"/>
                <a:gd name="connsiteX18" fmla="*/ 1848908 w 3722158"/>
                <a:gd name="connsiteY18" fmla="*/ 141817 h 2230967"/>
                <a:gd name="connsiteX19" fmla="*/ 1880658 w 3722158"/>
                <a:gd name="connsiteY19" fmla="*/ 160867 h 2230967"/>
                <a:gd name="connsiteX20" fmla="*/ 1912408 w 3722158"/>
                <a:gd name="connsiteY20" fmla="*/ 211667 h 2230967"/>
                <a:gd name="connsiteX21" fmla="*/ 1937808 w 3722158"/>
                <a:gd name="connsiteY21" fmla="*/ 224367 h 2230967"/>
                <a:gd name="connsiteX22" fmla="*/ 1969558 w 3722158"/>
                <a:gd name="connsiteY22" fmla="*/ 218017 h 2230967"/>
                <a:gd name="connsiteX23" fmla="*/ 2052108 w 3722158"/>
                <a:gd name="connsiteY23" fmla="*/ 179917 h 2230967"/>
                <a:gd name="connsiteX24" fmla="*/ 2096558 w 3722158"/>
                <a:gd name="connsiteY24" fmla="*/ 154517 h 2230967"/>
                <a:gd name="connsiteX25" fmla="*/ 2128308 w 3722158"/>
                <a:gd name="connsiteY25" fmla="*/ 135467 h 2230967"/>
                <a:gd name="connsiteX26" fmla="*/ 2160058 w 3722158"/>
                <a:gd name="connsiteY26" fmla="*/ 78317 h 2230967"/>
                <a:gd name="connsiteX27" fmla="*/ 2198158 w 3722158"/>
                <a:gd name="connsiteY27" fmla="*/ 40217 h 2230967"/>
                <a:gd name="connsiteX28" fmla="*/ 2236258 w 3722158"/>
                <a:gd name="connsiteY28" fmla="*/ 21167 h 2230967"/>
                <a:gd name="connsiteX29" fmla="*/ 2280708 w 3722158"/>
                <a:gd name="connsiteY29" fmla="*/ 14817 h 2230967"/>
                <a:gd name="connsiteX30" fmla="*/ 2331508 w 3722158"/>
                <a:gd name="connsiteY30" fmla="*/ 2117 h 2230967"/>
                <a:gd name="connsiteX31" fmla="*/ 2382308 w 3722158"/>
                <a:gd name="connsiteY31" fmla="*/ 8467 h 2230967"/>
                <a:gd name="connsiteX32" fmla="*/ 2445808 w 3722158"/>
                <a:gd name="connsiteY32" fmla="*/ 52917 h 2230967"/>
                <a:gd name="connsiteX33" fmla="*/ 2833158 w 3722158"/>
                <a:gd name="connsiteY33" fmla="*/ 275167 h 2230967"/>
                <a:gd name="connsiteX34" fmla="*/ 2960158 w 3722158"/>
                <a:gd name="connsiteY34" fmla="*/ 370417 h 2230967"/>
                <a:gd name="connsiteX35" fmla="*/ 3004608 w 3722158"/>
                <a:gd name="connsiteY35" fmla="*/ 376767 h 2230967"/>
                <a:gd name="connsiteX36" fmla="*/ 3093508 w 3722158"/>
                <a:gd name="connsiteY36" fmla="*/ 376767 h 2230967"/>
                <a:gd name="connsiteX37" fmla="*/ 3233208 w 3722158"/>
                <a:gd name="connsiteY37" fmla="*/ 376767 h 2230967"/>
                <a:gd name="connsiteX38" fmla="*/ 3309408 w 3722158"/>
                <a:gd name="connsiteY38" fmla="*/ 376767 h 2230967"/>
                <a:gd name="connsiteX39" fmla="*/ 3372908 w 3722158"/>
                <a:gd name="connsiteY39" fmla="*/ 376767 h 2230967"/>
                <a:gd name="connsiteX40" fmla="*/ 3442758 w 3722158"/>
                <a:gd name="connsiteY40" fmla="*/ 364067 h 2230967"/>
                <a:gd name="connsiteX41" fmla="*/ 3493558 w 3722158"/>
                <a:gd name="connsiteY41" fmla="*/ 325967 h 2230967"/>
                <a:gd name="connsiteX42" fmla="*/ 3557058 w 3722158"/>
                <a:gd name="connsiteY42" fmla="*/ 325967 h 2230967"/>
                <a:gd name="connsiteX43" fmla="*/ 3595158 w 3722158"/>
                <a:gd name="connsiteY43" fmla="*/ 325967 h 2230967"/>
                <a:gd name="connsiteX44" fmla="*/ 3639608 w 3722158"/>
                <a:gd name="connsiteY44" fmla="*/ 408517 h 2230967"/>
                <a:gd name="connsiteX45" fmla="*/ 3677708 w 3722158"/>
                <a:gd name="connsiteY45" fmla="*/ 452967 h 2230967"/>
                <a:gd name="connsiteX46" fmla="*/ 3722158 w 3722158"/>
                <a:gd name="connsiteY46" fmla="*/ 472017 h 223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722158" h="2230967">
                  <a:moveTo>
                    <a:pt x="7408" y="2230967"/>
                  </a:moveTo>
                  <a:cubicBezTo>
                    <a:pt x="3704" y="2176463"/>
                    <a:pt x="0" y="2121959"/>
                    <a:pt x="39158" y="2097617"/>
                  </a:cubicBezTo>
                  <a:cubicBezTo>
                    <a:pt x="78316" y="2073275"/>
                    <a:pt x="206375" y="2091267"/>
                    <a:pt x="242358" y="2084917"/>
                  </a:cubicBezTo>
                  <a:cubicBezTo>
                    <a:pt x="278341" y="2078567"/>
                    <a:pt x="252941" y="2078567"/>
                    <a:pt x="255058" y="2059517"/>
                  </a:cubicBezTo>
                  <a:cubicBezTo>
                    <a:pt x="257175" y="2040467"/>
                    <a:pt x="252941" y="1991784"/>
                    <a:pt x="255058" y="1970617"/>
                  </a:cubicBezTo>
                  <a:cubicBezTo>
                    <a:pt x="257175" y="1949450"/>
                    <a:pt x="118533" y="2191809"/>
                    <a:pt x="267758" y="1932517"/>
                  </a:cubicBezTo>
                  <a:cubicBezTo>
                    <a:pt x="416983" y="1673225"/>
                    <a:pt x="1000125" y="673100"/>
                    <a:pt x="1150408" y="414867"/>
                  </a:cubicBezTo>
                  <a:cubicBezTo>
                    <a:pt x="1300691" y="156634"/>
                    <a:pt x="1157816" y="402167"/>
                    <a:pt x="1169458" y="383117"/>
                  </a:cubicBezTo>
                  <a:cubicBezTo>
                    <a:pt x="1181100" y="364067"/>
                    <a:pt x="1201208" y="329142"/>
                    <a:pt x="1220258" y="300567"/>
                  </a:cubicBezTo>
                  <a:cubicBezTo>
                    <a:pt x="1239308" y="271992"/>
                    <a:pt x="1259416" y="233892"/>
                    <a:pt x="1283758" y="211667"/>
                  </a:cubicBezTo>
                  <a:cubicBezTo>
                    <a:pt x="1308100" y="189442"/>
                    <a:pt x="1333500" y="186267"/>
                    <a:pt x="1366308" y="167217"/>
                  </a:cubicBezTo>
                  <a:cubicBezTo>
                    <a:pt x="1399116" y="148167"/>
                    <a:pt x="1453091" y="110067"/>
                    <a:pt x="1480608" y="97367"/>
                  </a:cubicBezTo>
                  <a:cubicBezTo>
                    <a:pt x="1508125" y="84667"/>
                    <a:pt x="1513417" y="92075"/>
                    <a:pt x="1531408" y="91017"/>
                  </a:cubicBezTo>
                  <a:cubicBezTo>
                    <a:pt x="1549399" y="89959"/>
                    <a:pt x="1569508" y="86784"/>
                    <a:pt x="1588558" y="91017"/>
                  </a:cubicBezTo>
                  <a:cubicBezTo>
                    <a:pt x="1607608" y="95250"/>
                    <a:pt x="1627716" y="112184"/>
                    <a:pt x="1645708" y="116417"/>
                  </a:cubicBezTo>
                  <a:cubicBezTo>
                    <a:pt x="1663700" y="120650"/>
                    <a:pt x="1696508" y="116417"/>
                    <a:pt x="1696508" y="116417"/>
                  </a:cubicBezTo>
                  <a:cubicBezTo>
                    <a:pt x="1715558" y="116417"/>
                    <a:pt x="1743075" y="115359"/>
                    <a:pt x="1760008" y="116417"/>
                  </a:cubicBezTo>
                  <a:cubicBezTo>
                    <a:pt x="1776941" y="117475"/>
                    <a:pt x="1783291" y="118534"/>
                    <a:pt x="1798108" y="122767"/>
                  </a:cubicBezTo>
                  <a:cubicBezTo>
                    <a:pt x="1812925" y="127000"/>
                    <a:pt x="1835150" y="135467"/>
                    <a:pt x="1848908" y="141817"/>
                  </a:cubicBezTo>
                  <a:cubicBezTo>
                    <a:pt x="1862666" y="148167"/>
                    <a:pt x="1870075" y="149225"/>
                    <a:pt x="1880658" y="160867"/>
                  </a:cubicBezTo>
                  <a:cubicBezTo>
                    <a:pt x="1891241" y="172509"/>
                    <a:pt x="1902883" y="201084"/>
                    <a:pt x="1912408" y="211667"/>
                  </a:cubicBezTo>
                  <a:cubicBezTo>
                    <a:pt x="1921933" y="222250"/>
                    <a:pt x="1928283" y="223309"/>
                    <a:pt x="1937808" y="224367"/>
                  </a:cubicBezTo>
                  <a:cubicBezTo>
                    <a:pt x="1947333" y="225425"/>
                    <a:pt x="1950508" y="225425"/>
                    <a:pt x="1969558" y="218017"/>
                  </a:cubicBezTo>
                  <a:cubicBezTo>
                    <a:pt x="1988608" y="210609"/>
                    <a:pt x="2030941" y="190500"/>
                    <a:pt x="2052108" y="179917"/>
                  </a:cubicBezTo>
                  <a:cubicBezTo>
                    <a:pt x="2073275" y="169334"/>
                    <a:pt x="2083858" y="161925"/>
                    <a:pt x="2096558" y="154517"/>
                  </a:cubicBezTo>
                  <a:cubicBezTo>
                    <a:pt x="2109258" y="147109"/>
                    <a:pt x="2117725" y="148167"/>
                    <a:pt x="2128308" y="135467"/>
                  </a:cubicBezTo>
                  <a:cubicBezTo>
                    <a:pt x="2138891" y="122767"/>
                    <a:pt x="2148416" y="94192"/>
                    <a:pt x="2160058" y="78317"/>
                  </a:cubicBezTo>
                  <a:cubicBezTo>
                    <a:pt x="2171700" y="62442"/>
                    <a:pt x="2185458" y="49742"/>
                    <a:pt x="2198158" y="40217"/>
                  </a:cubicBezTo>
                  <a:cubicBezTo>
                    <a:pt x="2210858" y="30692"/>
                    <a:pt x="2222500" y="25400"/>
                    <a:pt x="2236258" y="21167"/>
                  </a:cubicBezTo>
                  <a:cubicBezTo>
                    <a:pt x="2250016" y="16934"/>
                    <a:pt x="2264833" y="17992"/>
                    <a:pt x="2280708" y="14817"/>
                  </a:cubicBezTo>
                  <a:cubicBezTo>
                    <a:pt x="2296583" y="11642"/>
                    <a:pt x="2314575" y="3175"/>
                    <a:pt x="2331508" y="2117"/>
                  </a:cubicBezTo>
                  <a:cubicBezTo>
                    <a:pt x="2348441" y="1059"/>
                    <a:pt x="2363258" y="0"/>
                    <a:pt x="2382308" y="8467"/>
                  </a:cubicBezTo>
                  <a:cubicBezTo>
                    <a:pt x="2401358" y="16934"/>
                    <a:pt x="2370666" y="8467"/>
                    <a:pt x="2445808" y="52917"/>
                  </a:cubicBezTo>
                  <a:cubicBezTo>
                    <a:pt x="2520950" y="97367"/>
                    <a:pt x="2747433" y="222250"/>
                    <a:pt x="2833158" y="275167"/>
                  </a:cubicBezTo>
                  <a:cubicBezTo>
                    <a:pt x="2918883" y="328084"/>
                    <a:pt x="2931583" y="353484"/>
                    <a:pt x="2960158" y="370417"/>
                  </a:cubicBezTo>
                  <a:cubicBezTo>
                    <a:pt x="2988733" y="387350"/>
                    <a:pt x="2982383" y="375709"/>
                    <a:pt x="3004608" y="376767"/>
                  </a:cubicBezTo>
                  <a:cubicBezTo>
                    <a:pt x="3026833" y="377825"/>
                    <a:pt x="3093508" y="376767"/>
                    <a:pt x="3093508" y="376767"/>
                  </a:cubicBezTo>
                  <a:lnTo>
                    <a:pt x="3233208" y="376767"/>
                  </a:lnTo>
                  <a:lnTo>
                    <a:pt x="3309408" y="376767"/>
                  </a:lnTo>
                  <a:cubicBezTo>
                    <a:pt x="3332691" y="376767"/>
                    <a:pt x="3350683" y="378884"/>
                    <a:pt x="3372908" y="376767"/>
                  </a:cubicBezTo>
                  <a:cubicBezTo>
                    <a:pt x="3395133" y="374650"/>
                    <a:pt x="3422650" y="372534"/>
                    <a:pt x="3442758" y="364067"/>
                  </a:cubicBezTo>
                  <a:cubicBezTo>
                    <a:pt x="3462866" y="355600"/>
                    <a:pt x="3474508" y="332317"/>
                    <a:pt x="3493558" y="325967"/>
                  </a:cubicBezTo>
                  <a:cubicBezTo>
                    <a:pt x="3512608" y="319617"/>
                    <a:pt x="3557058" y="325967"/>
                    <a:pt x="3557058" y="325967"/>
                  </a:cubicBezTo>
                  <a:cubicBezTo>
                    <a:pt x="3573991" y="325967"/>
                    <a:pt x="3581400" y="312209"/>
                    <a:pt x="3595158" y="325967"/>
                  </a:cubicBezTo>
                  <a:cubicBezTo>
                    <a:pt x="3608916" y="339725"/>
                    <a:pt x="3625850" y="387350"/>
                    <a:pt x="3639608" y="408517"/>
                  </a:cubicBezTo>
                  <a:cubicBezTo>
                    <a:pt x="3653366" y="429684"/>
                    <a:pt x="3663950" y="442384"/>
                    <a:pt x="3677708" y="452967"/>
                  </a:cubicBezTo>
                  <a:cubicBezTo>
                    <a:pt x="3691466" y="463550"/>
                    <a:pt x="3713691" y="468842"/>
                    <a:pt x="3722158" y="472017"/>
                  </a:cubicBez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フリーフォーム 31"/>
            <p:cNvSpPr/>
            <p:nvPr/>
          </p:nvSpPr>
          <p:spPr>
            <a:xfrm>
              <a:off x="1688531" y="4476750"/>
              <a:ext cx="1405467" cy="1425223"/>
            </a:xfrm>
            <a:custGeom>
              <a:avLst/>
              <a:gdLst>
                <a:gd name="connsiteX0" fmla="*/ 1405467 w 1405467"/>
                <a:gd name="connsiteY0" fmla="*/ 341489 h 1425223"/>
                <a:gd name="connsiteX1" fmla="*/ 1270000 w 1405467"/>
                <a:gd name="connsiteY1" fmla="*/ 121356 h 1425223"/>
                <a:gd name="connsiteX2" fmla="*/ 1049867 w 1405467"/>
                <a:gd name="connsiteY2" fmla="*/ 36689 h 1425223"/>
                <a:gd name="connsiteX3" fmla="*/ 880533 w 1405467"/>
                <a:gd name="connsiteY3" fmla="*/ 36689 h 1425223"/>
                <a:gd name="connsiteX4" fmla="*/ 660400 w 1405467"/>
                <a:gd name="connsiteY4" fmla="*/ 256823 h 1425223"/>
                <a:gd name="connsiteX5" fmla="*/ 0 w 1405467"/>
                <a:gd name="connsiteY5" fmla="*/ 1425223 h 142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5467" h="1425223">
                  <a:moveTo>
                    <a:pt x="1405467" y="341489"/>
                  </a:moveTo>
                  <a:cubicBezTo>
                    <a:pt x="1367367" y="256822"/>
                    <a:pt x="1329267" y="172156"/>
                    <a:pt x="1270000" y="121356"/>
                  </a:cubicBezTo>
                  <a:cubicBezTo>
                    <a:pt x="1210733" y="70556"/>
                    <a:pt x="1114778" y="50800"/>
                    <a:pt x="1049867" y="36689"/>
                  </a:cubicBezTo>
                  <a:cubicBezTo>
                    <a:pt x="984956" y="22578"/>
                    <a:pt x="945444" y="0"/>
                    <a:pt x="880533" y="36689"/>
                  </a:cubicBezTo>
                  <a:cubicBezTo>
                    <a:pt x="815622" y="73378"/>
                    <a:pt x="807155" y="25401"/>
                    <a:pt x="660400" y="256823"/>
                  </a:cubicBezTo>
                  <a:cubicBezTo>
                    <a:pt x="513645" y="488245"/>
                    <a:pt x="0" y="1425223"/>
                    <a:pt x="0" y="1425223"/>
                  </a:cubicBezTo>
                </a:path>
              </a:pathLst>
            </a:custGeom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/>
            <p:cNvSpPr/>
            <p:nvPr/>
          </p:nvSpPr>
          <p:spPr>
            <a:xfrm>
              <a:off x="2777067" y="4364777"/>
              <a:ext cx="759883" cy="781755"/>
            </a:xfrm>
            <a:custGeom>
              <a:avLst/>
              <a:gdLst>
                <a:gd name="connsiteX0" fmla="*/ 0 w 829733"/>
                <a:gd name="connsiteY0" fmla="*/ 781755 h 781755"/>
                <a:gd name="connsiteX1" fmla="*/ 84667 w 829733"/>
                <a:gd name="connsiteY1" fmla="*/ 510822 h 781755"/>
                <a:gd name="connsiteX2" fmla="*/ 135467 w 829733"/>
                <a:gd name="connsiteY2" fmla="*/ 358422 h 781755"/>
                <a:gd name="connsiteX3" fmla="*/ 237067 w 829733"/>
                <a:gd name="connsiteY3" fmla="*/ 256822 h 781755"/>
                <a:gd name="connsiteX4" fmla="*/ 457200 w 829733"/>
                <a:gd name="connsiteY4" fmla="*/ 121355 h 781755"/>
                <a:gd name="connsiteX5" fmla="*/ 575733 w 829733"/>
                <a:gd name="connsiteY5" fmla="*/ 53622 h 781755"/>
                <a:gd name="connsiteX6" fmla="*/ 677333 w 829733"/>
                <a:gd name="connsiteY6" fmla="*/ 19755 h 781755"/>
                <a:gd name="connsiteX7" fmla="*/ 762000 w 829733"/>
                <a:gd name="connsiteY7" fmla="*/ 172155 h 781755"/>
                <a:gd name="connsiteX8" fmla="*/ 812800 w 829733"/>
                <a:gd name="connsiteY8" fmla="*/ 341489 h 781755"/>
                <a:gd name="connsiteX9" fmla="*/ 829733 w 829733"/>
                <a:gd name="connsiteY9" fmla="*/ 443089 h 78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9733" h="781755">
                  <a:moveTo>
                    <a:pt x="0" y="781755"/>
                  </a:moveTo>
                  <a:cubicBezTo>
                    <a:pt x="31044" y="681566"/>
                    <a:pt x="62089" y="581377"/>
                    <a:pt x="84667" y="510822"/>
                  </a:cubicBezTo>
                  <a:cubicBezTo>
                    <a:pt x="107245" y="440267"/>
                    <a:pt x="110067" y="400755"/>
                    <a:pt x="135467" y="358422"/>
                  </a:cubicBezTo>
                  <a:cubicBezTo>
                    <a:pt x="160867" y="316089"/>
                    <a:pt x="183445" y="296333"/>
                    <a:pt x="237067" y="256822"/>
                  </a:cubicBezTo>
                  <a:cubicBezTo>
                    <a:pt x="290689" y="217311"/>
                    <a:pt x="400756" y="155222"/>
                    <a:pt x="457200" y="121355"/>
                  </a:cubicBezTo>
                  <a:cubicBezTo>
                    <a:pt x="513644" y="87488"/>
                    <a:pt x="539044" y="70555"/>
                    <a:pt x="575733" y="53622"/>
                  </a:cubicBezTo>
                  <a:cubicBezTo>
                    <a:pt x="612422" y="36689"/>
                    <a:pt x="646289" y="0"/>
                    <a:pt x="677333" y="19755"/>
                  </a:cubicBezTo>
                  <a:cubicBezTo>
                    <a:pt x="708377" y="39510"/>
                    <a:pt x="739422" y="118533"/>
                    <a:pt x="762000" y="172155"/>
                  </a:cubicBezTo>
                  <a:cubicBezTo>
                    <a:pt x="784578" y="225777"/>
                    <a:pt x="801511" y="296333"/>
                    <a:pt x="812800" y="341489"/>
                  </a:cubicBezTo>
                  <a:cubicBezTo>
                    <a:pt x="824089" y="386645"/>
                    <a:pt x="829733" y="443089"/>
                    <a:pt x="829733" y="443089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フリーフォーム 51"/>
            <p:cNvSpPr/>
            <p:nvPr/>
          </p:nvSpPr>
          <p:spPr>
            <a:xfrm>
              <a:off x="1282700" y="4317999"/>
              <a:ext cx="3292475" cy="1054101"/>
            </a:xfrm>
            <a:custGeom>
              <a:avLst/>
              <a:gdLst>
                <a:gd name="connsiteX0" fmla="*/ 0 w 3724275"/>
                <a:gd name="connsiteY0" fmla="*/ 1171575 h 1171575"/>
                <a:gd name="connsiteX1" fmla="*/ 44450 w 3724275"/>
                <a:gd name="connsiteY1" fmla="*/ 1133475 h 1171575"/>
                <a:gd name="connsiteX2" fmla="*/ 95250 w 3724275"/>
                <a:gd name="connsiteY2" fmla="*/ 1114425 h 1171575"/>
                <a:gd name="connsiteX3" fmla="*/ 158750 w 3724275"/>
                <a:gd name="connsiteY3" fmla="*/ 1108075 h 1171575"/>
                <a:gd name="connsiteX4" fmla="*/ 203200 w 3724275"/>
                <a:gd name="connsiteY4" fmla="*/ 1101725 h 1171575"/>
                <a:gd name="connsiteX5" fmla="*/ 247650 w 3724275"/>
                <a:gd name="connsiteY5" fmla="*/ 1095375 h 1171575"/>
                <a:gd name="connsiteX6" fmla="*/ 247650 w 3724275"/>
                <a:gd name="connsiteY6" fmla="*/ 1095375 h 1171575"/>
                <a:gd name="connsiteX7" fmla="*/ 247650 w 3724275"/>
                <a:gd name="connsiteY7" fmla="*/ 1076325 h 1171575"/>
                <a:gd name="connsiteX8" fmla="*/ 247650 w 3724275"/>
                <a:gd name="connsiteY8" fmla="*/ 1063625 h 1171575"/>
                <a:gd name="connsiteX9" fmla="*/ 247650 w 3724275"/>
                <a:gd name="connsiteY9" fmla="*/ 1044575 h 1171575"/>
                <a:gd name="connsiteX10" fmla="*/ 260350 w 3724275"/>
                <a:gd name="connsiteY10" fmla="*/ 1038225 h 1171575"/>
                <a:gd name="connsiteX11" fmla="*/ 279400 w 3724275"/>
                <a:gd name="connsiteY11" fmla="*/ 1012825 h 1171575"/>
                <a:gd name="connsiteX12" fmla="*/ 317500 w 3724275"/>
                <a:gd name="connsiteY12" fmla="*/ 993775 h 1171575"/>
                <a:gd name="connsiteX13" fmla="*/ 381000 w 3724275"/>
                <a:gd name="connsiteY13" fmla="*/ 936625 h 1171575"/>
                <a:gd name="connsiteX14" fmla="*/ 628650 w 3724275"/>
                <a:gd name="connsiteY14" fmla="*/ 765175 h 1171575"/>
                <a:gd name="connsiteX15" fmla="*/ 889000 w 3724275"/>
                <a:gd name="connsiteY15" fmla="*/ 568325 h 1171575"/>
                <a:gd name="connsiteX16" fmla="*/ 1041400 w 3724275"/>
                <a:gd name="connsiteY16" fmla="*/ 466725 h 1171575"/>
                <a:gd name="connsiteX17" fmla="*/ 1130300 w 3724275"/>
                <a:gd name="connsiteY17" fmla="*/ 384175 h 1171575"/>
                <a:gd name="connsiteX18" fmla="*/ 1174750 w 3724275"/>
                <a:gd name="connsiteY18" fmla="*/ 339725 h 1171575"/>
                <a:gd name="connsiteX19" fmla="*/ 1219200 w 3724275"/>
                <a:gd name="connsiteY19" fmla="*/ 269875 h 1171575"/>
                <a:gd name="connsiteX20" fmla="*/ 1250950 w 3724275"/>
                <a:gd name="connsiteY20" fmla="*/ 257175 h 1171575"/>
                <a:gd name="connsiteX21" fmla="*/ 1320800 w 3724275"/>
                <a:gd name="connsiteY21" fmla="*/ 238125 h 1171575"/>
                <a:gd name="connsiteX22" fmla="*/ 1397000 w 3724275"/>
                <a:gd name="connsiteY22" fmla="*/ 212725 h 1171575"/>
                <a:gd name="connsiteX23" fmla="*/ 1473200 w 3724275"/>
                <a:gd name="connsiteY23" fmla="*/ 200025 h 1171575"/>
                <a:gd name="connsiteX24" fmla="*/ 1555750 w 3724275"/>
                <a:gd name="connsiteY24" fmla="*/ 200025 h 1171575"/>
                <a:gd name="connsiteX25" fmla="*/ 1644650 w 3724275"/>
                <a:gd name="connsiteY25" fmla="*/ 193675 h 1171575"/>
                <a:gd name="connsiteX26" fmla="*/ 1701800 w 3724275"/>
                <a:gd name="connsiteY26" fmla="*/ 187325 h 1171575"/>
                <a:gd name="connsiteX27" fmla="*/ 1758950 w 3724275"/>
                <a:gd name="connsiteY27" fmla="*/ 212725 h 1171575"/>
                <a:gd name="connsiteX28" fmla="*/ 1803400 w 3724275"/>
                <a:gd name="connsiteY28" fmla="*/ 231775 h 1171575"/>
                <a:gd name="connsiteX29" fmla="*/ 1854200 w 3724275"/>
                <a:gd name="connsiteY29" fmla="*/ 244475 h 1171575"/>
                <a:gd name="connsiteX30" fmla="*/ 1898650 w 3724275"/>
                <a:gd name="connsiteY30" fmla="*/ 257175 h 1171575"/>
                <a:gd name="connsiteX31" fmla="*/ 1936750 w 3724275"/>
                <a:gd name="connsiteY31" fmla="*/ 282575 h 1171575"/>
                <a:gd name="connsiteX32" fmla="*/ 2038350 w 3724275"/>
                <a:gd name="connsiteY32" fmla="*/ 225425 h 1171575"/>
                <a:gd name="connsiteX33" fmla="*/ 2101850 w 3724275"/>
                <a:gd name="connsiteY33" fmla="*/ 187325 h 1171575"/>
                <a:gd name="connsiteX34" fmla="*/ 2133600 w 3724275"/>
                <a:gd name="connsiteY34" fmla="*/ 168275 h 1171575"/>
                <a:gd name="connsiteX35" fmla="*/ 2184400 w 3724275"/>
                <a:gd name="connsiteY35" fmla="*/ 111125 h 1171575"/>
                <a:gd name="connsiteX36" fmla="*/ 2260600 w 3724275"/>
                <a:gd name="connsiteY36" fmla="*/ 79375 h 1171575"/>
                <a:gd name="connsiteX37" fmla="*/ 2317750 w 3724275"/>
                <a:gd name="connsiteY37" fmla="*/ 41275 h 1171575"/>
                <a:gd name="connsiteX38" fmla="*/ 2349500 w 3724275"/>
                <a:gd name="connsiteY38" fmla="*/ 3175 h 1171575"/>
                <a:gd name="connsiteX39" fmla="*/ 2419350 w 3724275"/>
                <a:gd name="connsiteY39" fmla="*/ 22225 h 1171575"/>
                <a:gd name="connsiteX40" fmla="*/ 2489200 w 3724275"/>
                <a:gd name="connsiteY40" fmla="*/ 73025 h 1171575"/>
                <a:gd name="connsiteX41" fmla="*/ 2540000 w 3724275"/>
                <a:gd name="connsiteY41" fmla="*/ 117475 h 1171575"/>
                <a:gd name="connsiteX42" fmla="*/ 2584450 w 3724275"/>
                <a:gd name="connsiteY42" fmla="*/ 149225 h 1171575"/>
                <a:gd name="connsiteX43" fmla="*/ 2628900 w 3724275"/>
                <a:gd name="connsiteY43" fmla="*/ 187325 h 1171575"/>
                <a:gd name="connsiteX44" fmla="*/ 2946400 w 3724275"/>
                <a:gd name="connsiteY44" fmla="*/ 422275 h 1171575"/>
                <a:gd name="connsiteX45" fmla="*/ 2984500 w 3724275"/>
                <a:gd name="connsiteY45" fmla="*/ 434975 h 1171575"/>
                <a:gd name="connsiteX46" fmla="*/ 3060700 w 3724275"/>
                <a:gd name="connsiteY46" fmla="*/ 415925 h 1171575"/>
                <a:gd name="connsiteX47" fmla="*/ 3136900 w 3724275"/>
                <a:gd name="connsiteY47" fmla="*/ 396875 h 1171575"/>
                <a:gd name="connsiteX48" fmla="*/ 3257550 w 3724275"/>
                <a:gd name="connsiteY48" fmla="*/ 365125 h 1171575"/>
                <a:gd name="connsiteX49" fmla="*/ 3390900 w 3724275"/>
                <a:gd name="connsiteY49" fmla="*/ 320675 h 1171575"/>
                <a:gd name="connsiteX50" fmla="*/ 3448050 w 3724275"/>
                <a:gd name="connsiteY50" fmla="*/ 288925 h 1171575"/>
                <a:gd name="connsiteX51" fmla="*/ 3498850 w 3724275"/>
                <a:gd name="connsiteY51" fmla="*/ 250825 h 1171575"/>
                <a:gd name="connsiteX52" fmla="*/ 3587750 w 3724275"/>
                <a:gd name="connsiteY52" fmla="*/ 231775 h 1171575"/>
                <a:gd name="connsiteX53" fmla="*/ 3644900 w 3724275"/>
                <a:gd name="connsiteY53" fmla="*/ 231775 h 1171575"/>
                <a:gd name="connsiteX54" fmla="*/ 3683000 w 3724275"/>
                <a:gd name="connsiteY54" fmla="*/ 244475 h 1171575"/>
                <a:gd name="connsiteX55" fmla="*/ 3702050 w 3724275"/>
                <a:gd name="connsiteY55" fmla="*/ 276225 h 1171575"/>
                <a:gd name="connsiteX56" fmla="*/ 3721100 w 3724275"/>
                <a:gd name="connsiteY56" fmla="*/ 288925 h 1171575"/>
                <a:gd name="connsiteX57" fmla="*/ 3721100 w 3724275"/>
                <a:gd name="connsiteY57" fmla="*/ 30162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724275" h="1171575">
                  <a:moveTo>
                    <a:pt x="0" y="1171575"/>
                  </a:moveTo>
                  <a:cubicBezTo>
                    <a:pt x="14287" y="1157287"/>
                    <a:pt x="28575" y="1143000"/>
                    <a:pt x="44450" y="1133475"/>
                  </a:cubicBezTo>
                  <a:cubicBezTo>
                    <a:pt x="60325" y="1123950"/>
                    <a:pt x="76200" y="1118658"/>
                    <a:pt x="95250" y="1114425"/>
                  </a:cubicBezTo>
                  <a:cubicBezTo>
                    <a:pt x="114300" y="1110192"/>
                    <a:pt x="140758" y="1110192"/>
                    <a:pt x="158750" y="1108075"/>
                  </a:cubicBezTo>
                  <a:cubicBezTo>
                    <a:pt x="176742" y="1105958"/>
                    <a:pt x="203200" y="1101725"/>
                    <a:pt x="203200" y="1101725"/>
                  </a:cubicBezTo>
                  <a:lnTo>
                    <a:pt x="247650" y="1095375"/>
                  </a:lnTo>
                  <a:lnTo>
                    <a:pt x="247650" y="1095375"/>
                  </a:lnTo>
                  <a:lnTo>
                    <a:pt x="247650" y="1076325"/>
                  </a:lnTo>
                  <a:lnTo>
                    <a:pt x="247650" y="1063625"/>
                  </a:lnTo>
                  <a:cubicBezTo>
                    <a:pt x="247650" y="1058333"/>
                    <a:pt x="245533" y="1048808"/>
                    <a:pt x="247650" y="1044575"/>
                  </a:cubicBezTo>
                  <a:cubicBezTo>
                    <a:pt x="249767" y="1040342"/>
                    <a:pt x="255058" y="1043517"/>
                    <a:pt x="260350" y="1038225"/>
                  </a:cubicBezTo>
                  <a:cubicBezTo>
                    <a:pt x="265642" y="1032933"/>
                    <a:pt x="269875" y="1020233"/>
                    <a:pt x="279400" y="1012825"/>
                  </a:cubicBezTo>
                  <a:cubicBezTo>
                    <a:pt x="288925" y="1005417"/>
                    <a:pt x="300567" y="1006475"/>
                    <a:pt x="317500" y="993775"/>
                  </a:cubicBezTo>
                  <a:cubicBezTo>
                    <a:pt x="334433" y="981075"/>
                    <a:pt x="329142" y="974725"/>
                    <a:pt x="381000" y="936625"/>
                  </a:cubicBezTo>
                  <a:cubicBezTo>
                    <a:pt x="432858" y="898525"/>
                    <a:pt x="543983" y="826558"/>
                    <a:pt x="628650" y="765175"/>
                  </a:cubicBezTo>
                  <a:cubicBezTo>
                    <a:pt x="713317" y="703792"/>
                    <a:pt x="820208" y="618067"/>
                    <a:pt x="889000" y="568325"/>
                  </a:cubicBezTo>
                  <a:cubicBezTo>
                    <a:pt x="957792" y="518583"/>
                    <a:pt x="1001183" y="497417"/>
                    <a:pt x="1041400" y="466725"/>
                  </a:cubicBezTo>
                  <a:cubicBezTo>
                    <a:pt x="1081617" y="436033"/>
                    <a:pt x="1108075" y="405342"/>
                    <a:pt x="1130300" y="384175"/>
                  </a:cubicBezTo>
                  <a:cubicBezTo>
                    <a:pt x="1152525" y="363008"/>
                    <a:pt x="1159933" y="358775"/>
                    <a:pt x="1174750" y="339725"/>
                  </a:cubicBezTo>
                  <a:cubicBezTo>
                    <a:pt x="1189567" y="320675"/>
                    <a:pt x="1206500" y="283633"/>
                    <a:pt x="1219200" y="269875"/>
                  </a:cubicBezTo>
                  <a:cubicBezTo>
                    <a:pt x="1231900" y="256117"/>
                    <a:pt x="1234017" y="262467"/>
                    <a:pt x="1250950" y="257175"/>
                  </a:cubicBezTo>
                  <a:cubicBezTo>
                    <a:pt x="1267883" y="251883"/>
                    <a:pt x="1296458" y="245533"/>
                    <a:pt x="1320800" y="238125"/>
                  </a:cubicBezTo>
                  <a:cubicBezTo>
                    <a:pt x="1345142" y="230717"/>
                    <a:pt x="1371600" y="219075"/>
                    <a:pt x="1397000" y="212725"/>
                  </a:cubicBezTo>
                  <a:cubicBezTo>
                    <a:pt x="1422400" y="206375"/>
                    <a:pt x="1446742" y="202142"/>
                    <a:pt x="1473200" y="200025"/>
                  </a:cubicBezTo>
                  <a:cubicBezTo>
                    <a:pt x="1499658" y="197908"/>
                    <a:pt x="1527175" y="201083"/>
                    <a:pt x="1555750" y="200025"/>
                  </a:cubicBezTo>
                  <a:cubicBezTo>
                    <a:pt x="1584325" y="198967"/>
                    <a:pt x="1620308" y="195792"/>
                    <a:pt x="1644650" y="193675"/>
                  </a:cubicBezTo>
                  <a:cubicBezTo>
                    <a:pt x="1668992" y="191558"/>
                    <a:pt x="1682750" y="184150"/>
                    <a:pt x="1701800" y="187325"/>
                  </a:cubicBezTo>
                  <a:cubicBezTo>
                    <a:pt x="1720850" y="190500"/>
                    <a:pt x="1758950" y="212725"/>
                    <a:pt x="1758950" y="212725"/>
                  </a:cubicBezTo>
                  <a:cubicBezTo>
                    <a:pt x="1775883" y="220133"/>
                    <a:pt x="1787525" y="226483"/>
                    <a:pt x="1803400" y="231775"/>
                  </a:cubicBezTo>
                  <a:cubicBezTo>
                    <a:pt x="1819275" y="237067"/>
                    <a:pt x="1838325" y="240242"/>
                    <a:pt x="1854200" y="244475"/>
                  </a:cubicBezTo>
                  <a:cubicBezTo>
                    <a:pt x="1870075" y="248708"/>
                    <a:pt x="1884892" y="250825"/>
                    <a:pt x="1898650" y="257175"/>
                  </a:cubicBezTo>
                  <a:cubicBezTo>
                    <a:pt x="1912408" y="263525"/>
                    <a:pt x="1913467" y="287867"/>
                    <a:pt x="1936750" y="282575"/>
                  </a:cubicBezTo>
                  <a:cubicBezTo>
                    <a:pt x="1960033" y="277283"/>
                    <a:pt x="2010833" y="241300"/>
                    <a:pt x="2038350" y="225425"/>
                  </a:cubicBezTo>
                  <a:cubicBezTo>
                    <a:pt x="2065867" y="209550"/>
                    <a:pt x="2101850" y="187325"/>
                    <a:pt x="2101850" y="187325"/>
                  </a:cubicBezTo>
                  <a:cubicBezTo>
                    <a:pt x="2117725" y="177800"/>
                    <a:pt x="2119842" y="180975"/>
                    <a:pt x="2133600" y="168275"/>
                  </a:cubicBezTo>
                  <a:cubicBezTo>
                    <a:pt x="2147358" y="155575"/>
                    <a:pt x="2163233" y="125942"/>
                    <a:pt x="2184400" y="111125"/>
                  </a:cubicBezTo>
                  <a:cubicBezTo>
                    <a:pt x="2205567" y="96308"/>
                    <a:pt x="2238375" y="91017"/>
                    <a:pt x="2260600" y="79375"/>
                  </a:cubicBezTo>
                  <a:cubicBezTo>
                    <a:pt x="2282825" y="67733"/>
                    <a:pt x="2302933" y="53975"/>
                    <a:pt x="2317750" y="41275"/>
                  </a:cubicBezTo>
                  <a:cubicBezTo>
                    <a:pt x="2332567" y="28575"/>
                    <a:pt x="2332567" y="6350"/>
                    <a:pt x="2349500" y="3175"/>
                  </a:cubicBezTo>
                  <a:cubicBezTo>
                    <a:pt x="2366433" y="0"/>
                    <a:pt x="2396067" y="10583"/>
                    <a:pt x="2419350" y="22225"/>
                  </a:cubicBezTo>
                  <a:cubicBezTo>
                    <a:pt x="2442633" y="33867"/>
                    <a:pt x="2469092" y="57150"/>
                    <a:pt x="2489200" y="73025"/>
                  </a:cubicBezTo>
                  <a:cubicBezTo>
                    <a:pt x="2509308" y="88900"/>
                    <a:pt x="2524125" y="104775"/>
                    <a:pt x="2540000" y="117475"/>
                  </a:cubicBezTo>
                  <a:cubicBezTo>
                    <a:pt x="2555875" y="130175"/>
                    <a:pt x="2569634" y="137583"/>
                    <a:pt x="2584450" y="149225"/>
                  </a:cubicBezTo>
                  <a:cubicBezTo>
                    <a:pt x="2599266" y="160867"/>
                    <a:pt x="2568575" y="141817"/>
                    <a:pt x="2628900" y="187325"/>
                  </a:cubicBezTo>
                  <a:cubicBezTo>
                    <a:pt x="2689225" y="232833"/>
                    <a:pt x="2887133" y="381000"/>
                    <a:pt x="2946400" y="422275"/>
                  </a:cubicBezTo>
                  <a:cubicBezTo>
                    <a:pt x="3005667" y="463550"/>
                    <a:pt x="2965450" y="436033"/>
                    <a:pt x="2984500" y="434975"/>
                  </a:cubicBezTo>
                  <a:cubicBezTo>
                    <a:pt x="3003550" y="433917"/>
                    <a:pt x="3060700" y="415925"/>
                    <a:pt x="3060700" y="415925"/>
                  </a:cubicBezTo>
                  <a:lnTo>
                    <a:pt x="3136900" y="396875"/>
                  </a:lnTo>
                  <a:cubicBezTo>
                    <a:pt x="3169708" y="388408"/>
                    <a:pt x="3215217" y="377825"/>
                    <a:pt x="3257550" y="365125"/>
                  </a:cubicBezTo>
                  <a:cubicBezTo>
                    <a:pt x="3299883" y="352425"/>
                    <a:pt x="3359150" y="333375"/>
                    <a:pt x="3390900" y="320675"/>
                  </a:cubicBezTo>
                  <a:cubicBezTo>
                    <a:pt x="3422650" y="307975"/>
                    <a:pt x="3430058" y="300567"/>
                    <a:pt x="3448050" y="288925"/>
                  </a:cubicBezTo>
                  <a:cubicBezTo>
                    <a:pt x="3466042" y="277283"/>
                    <a:pt x="3475567" y="260350"/>
                    <a:pt x="3498850" y="250825"/>
                  </a:cubicBezTo>
                  <a:cubicBezTo>
                    <a:pt x="3522133" y="241300"/>
                    <a:pt x="3563408" y="234950"/>
                    <a:pt x="3587750" y="231775"/>
                  </a:cubicBezTo>
                  <a:cubicBezTo>
                    <a:pt x="3612092" y="228600"/>
                    <a:pt x="3629025" y="229658"/>
                    <a:pt x="3644900" y="231775"/>
                  </a:cubicBezTo>
                  <a:cubicBezTo>
                    <a:pt x="3660775" y="233892"/>
                    <a:pt x="3673475" y="237067"/>
                    <a:pt x="3683000" y="244475"/>
                  </a:cubicBezTo>
                  <a:cubicBezTo>
                    <a:pt x="3692525" y="251883"/>
                    <a:pt x="3695700" y="268817"/>
                    <a:pt x="3702050" y="276225"/>
                  </a:cubicBezTo>
                  <a:cubicBezTo>
                    <a:pt x="3708400" y="283633"/>
                    <a:pt x="3717925" y="284692"/>
                    <a:pt x="3721100" y="288925"/>
                  </a:cubicBezTo>
                  <a:cubicBezTo>
                    <a:pt x="3724275" y="293158"/>
                    <a:pt x="3722687" y="297391"/>
                    <a:pt x="3721100" y="301625"/>
                  </a:cubicBezTo>
                </a:path>
              </a:pathLst>
            </a:cu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2335721" y="6396335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周波数</a:t>
              </a:r>
              <a:endParaRPr kumimoji="1" lang="ja-JP" altLang="en-US" sz="2400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129178" y="4575837"/>
              <a:ext cx="553998" cy="1340271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kumimoji="1" lang="ja-JP" altLang="en-US" sz="2400" dirty="0" smtClean="0"/>
                <a:t>フラックス</a:t>
              </a:r>
              <a:endParaRPr kumimoji="1" lang="ja-JP" altLang="en-US" sz="2400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1935612" y="5331544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>
                  <a:solidFill>
                    <a:srgbClr val="FF0000"/>
                  </a:solidFill>
                </a:rPr>
                <a:t>赤外線</a:t>
              </a:r>
              <a:endParaRPr kumimoji="1" lang="en-US" altLang="ja-JP" sz="200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2777067" y="5146532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>
                  <a:solidFill>
                    <a:srgbClr val="0000FF"/>
                  </a:solidFill>
                </a:rPr>
                <a:t>可視光</a:t>
              </a:r>
              <a:endParaRPr lang="en-US" altLang="ja-JP" sz="2000" dirty="0" smtClean="0">
                <a:solidFill>
                  <a:srgbClr val="0000FF"/>
                </a:solidFill>
              </a:endParaRPr>
            </a:p>
            <a:p>
              <a:r>
                <a:rPr kumimoji="1" lang="ja-JP" altLang="en-US" sz="2000" dirty="0" smtClean="0">
                  <a:solidFill>
                    <a:srgbClr val="0000FF"/>
                  </a:solidFill>
                </a:rPr>
                <a:t>紫外線</a:t>
              </a:r>
              <a:endParaRPr kumimoji="1" lang="ja-JP" alt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3758388" y="4871304"/>
              <a:ext cx="121058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660066"/>
                  </a:solidFill>
                </a:rPr>
                <a:t>X</a:t>
              </a:r>
              <a:r>
                <a:rPr kumimoji="1" lang="ja-JP" altLang="en-US" sz="2000" dirty="0" smtClean="0">
                  <a:solidFill>
                    <a:srgbClr val="660066"/>
                  </a:solidFill>
                </a:rPr>
                <a:t>線</a:t>
              </a:r>
              <a:endParaRPr kumimoji="1" lang="en-US" altLang="ja-JP" sz="2000" dirty="0" smtClean="0">
                <a:solidFill>
                  <a:srgbClr val="660066"/>
                </a:solidFill>
              </a:endParaRPr>
            </a:p>
            <a:p>
              <a:r>
                <a:rPr kumimoji="1" lang="ja-JP" altLang="en-US" sz="2000" dirty="0" smtClean="0">
                  <a:solidFill>
                    <a:srgbClr val="660066"/>
                  </a:solidFill>
                </a:rPr>
                <a:t>放射領域</a:t>
              </a:r>
              <a:endParaRPr kumimoji="1" lang="ja-JP" altLang="en-US" sz="2000" dirty="0">
                <a:solidFill>
                  <a:srgbClr val="660066"/>
                </a:solidFill>
              </a:endParaRPr>
            </a:p>
          </p:txBody>
        </p:sp>
        <p:cxnSp>
          <p:nvCxnSpPr>
            <p:cNvPr id="63" name="直線コネクタ 62"/>
            <p:cNvCxnSpPr/>
            <p:nvPr/>
          </p:nvCxnSpPr>
          <p:spPr>
            <a:xfrm flipV="1">
              <a:off x="645555" y="5324570"/>
              <a:ext cx="817602" cy="207029"/>
            </a:xfrm>
            <a:prstGeom prst="line">
              <a:avLst/>
            </a:prstGeom>
            <a:ln w="38100"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64"/>
            <p:cNvSpPr txBox="1"/>
            <p:nvPr/>
          </p:nvSpPr>
          <p:spPr>
            <a:xfrm>
              <a:off x="765530" y="5502246"/>
              <a:ext cx="6976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>
                  <a:solidFill>
                    <a:srgbClr val="008000"/>
                  </a:solidFill>
                </a:rPr>
                <a:t>電波</a:t>
              </a:r>
              <a:endParaRPr kumimoji="1" lang="ja-JP" altLang="en-US" sz="2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6" name="図形グループ 45"/>
          <p:cNvGrpSpPr/>
          <p:nvPr/>
        </p:nvGrpSpPr>
        <p:grpSpPr>
          <a:xfrm>
            <a:off x="6223846" y="1041950"/>
            <a:ext cx="2785850" cy="3649715"/>
            <a:chOff x="6223846" y="1041950"/>
            <a:chExt cx="2785850" cy="3649715"/>
          </a:xfrm>
        </p:grpSpPr>
        <p:sp>
          <p:nvSpPr>
            <p:cNvPr id="36" name="二等辺三角形 35"/>
            <p:cNvSpPr/>
            <p:nvPr/>
          </p:nvSpPr>
          <p:spPr>
            <a:xfrm rot="11864512">
              <a:off x="6921499" y="1041950"/>
              <a:ext cx="448734" cy="1565575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99000">
                  <a:srgbClr val="FFFF00"/>
                </a:gs>
              </a:gsLst>
            </a:gradFill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二等辺三角形 68"/>
            <p:cNvSpPr/>
            <p:nvPr/>
          </p:nvSpPr>
          <p:spPr>
            <a:xfrm rot="1084975">
              <a:off x="6223846" y="2944108"/>
              <a:ext cx="486423" cy="1747557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99000">
                  <a:srgbClr val="FFFF00"/>
                </a:gs>
              </a:gsLst>
            </a:gradFill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7337443" y="1854778"/>
              <a:ext cx="1672253" cy="830997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0" scaled="1"/>
              <a:tileRect/>
            </a:gradFill>
          </p:spPr>
          <p:txBody>
            <a:bodyPr wrap="non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3366FF"/>
                  </a:solidFill>
                </a:rPr>
                <a:t>ガンマ線</a:t>
              </a:r>
              <a:endParaRPr lang="en-US" altLang="ja-JP" sz="2400" dirty="0" smtClean="0">
                <a:solidFill>
                  <a:srgbClr val="3366FF"/>
                </a:solidFill>
              </a:endParaRPr>
            </a:p>
            <a:p>
              <a:r>
                <a:rPr kumimoji="1" lang="ja-JP" altLang="en-US" sz="2400" dirty="0" smtClean="0">
                  <a:solidFill>
                    <a:srgbClr val="3366FF"/>
                  </a:solidFill>
                </a:rPr>
                <a:t>ニュートリノ</a:t>
              </a:r>
              <a:endParaRPr kumimoji="1" lang="ja-JP" altLang="en-US" sz="2400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3217333" y="4317999"/>
            <a:ext cx="5855279" cy="2409257"/>
            <a:chOff x="3217333" y="4317999"/>
            <a:chExt cx="5855279" cy="2409257"/>
          </a:xfrm>
        </p:grpSpPr>
        <p:grpSp>
          <p:nvGrpSpPr>
            <p:cNvPr id="48" name="図形グループ 47"/>
            <p:cNvGrpSpPr/>
            <p:nvPr/>
          </p:nvGrpSpPr>
          <p:grpSpPr>
            <a:xfrm>
              <a:off x="4888768" y="4317999"/>
              <a:ext cx="4183844" cy="2327246"/>
              <a:chOff x="4888768" y="4317999"/>
              <a:chExt cx="4183844" cy="2327246"/>
            </a:xfrm>
          </p:grpSpPr>
          <p:pic>
            <p:nvPicPr>
              <p:cNvPr id="71" name="図 70" descr="plsed.eps"/>
              <p:cNvPicPr>
                <a:picLocks noChangeAspect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4888768" y="4317999"/>
                <a:ext cx="4120928" cy="2327246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82" name="テキスト ボックス 81"/>
              <p:cNvSpPr txBox="1"/>
              <p:nvPr/>
            </p:nvSpPr>
            <p:spPr>
              <a:xfrm>
                <a:off x="5553700" y="4419312"/>
                <a:ext cx="351891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 smtClean="0"/>
                  <a:t>多温度黒体放射の重ね合わせ</a:t>
                </a:r>
                <a:endParaRPr kumimoji="1" lang="ja-JP" altLang="en-US" sz="2000" dirty="0"/>
              </a:p>
            </p:txBody>
          </p:sp>
        </p:grpSp>
        <p:sp>
          <p:nvSpPr>
            <p:cNvPr id="44" name="フリーフォーム 43"/>
            <p:cNvSpPr/>
            <p:nvPr/>
          </p:nvSpPr>
          <p:spPr>
            <a:xfrm>
              <a:off x="3217333" y="5875867"/>
              <a:ext cx="1930400" cy="851389"/>
            </a:xfrm>
            <a:custGeom>
              <a:avLst/>
              <a:gdLst>
                <a:gd name="connsiteX0" fmla="*/ 0 w 1930400"/>
                <a:gd name="connsiteY0" fmla="*/ 0 h 851389"/>
                <a:gd name="connsiteX1" fmla="*/ 338667 w 1930400"/>
                <a:gd name="connsiteY1" fmla="*/ 474133 h 851389"/>
                <a:gd name="connsiteX2" fmla="*/ 1083734 w 1930400"/>
                <a:gd name="connsiteY2" fmla="*/ 846666 h 851389"/>
                <a:gd name="connsiteX3" fmla="*/ 1930400 w 1930400"/>
                <a:gd name="connsiteY3" fmla="*/ 694266 h 85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0400" h="851389">
                  <a:moveTo>
                    <a:pt x="0" y="0"/>
                  </a:moveTo>
                  <a:cubicBezTo>
                    <a:pt x="79022" y="166511"/>
                    <a:pt x="158045" y="333022"/>
                    <a:pt x="338667" y="474133"/>
                  </a:cubicBezTo>
                  <a:cubicBezTo>
                    <a:pt x="519289" y="615244"/>
                    <a:pt x="818445" y="809977"/>
                    <a:pt x="1083734" y="846666"/>
                  </a:cubicBezTo>
                  <a:cubicBezTo>
                    <a:pt x="1349023" y="883355"/>
                    <a:pt x="1930400" y="694266"/>
                    <a:pt x="1930400" y="694266"/>
                  </a:cubicBezTo>
                </a:path>
              </a:pathLst>
            </a:custGeom>
            <a:ln w="82550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8" name="テキスト ボックス 87"/>
          <p:cNvSpPr txBox="1"/>
          <p:nvPr/>
        </p:nvSpPr>
        <p:spPr>
          <a:xfrm>
            <a:off x="7434168" y="1393113"/>
            <a:ext cx="18832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660066"/>
                </a:solidFill>
              </a:rPr>
              <a:t>X</a:t>
            </a:r>
            <a:r>
              <a:rPr lang="ja-JP" altLang="en-US" sz="2400" dirty="0" smtClean="0">
                <a:solidFill>
                  <a:srgbClr val="660066"/>
                </a:solidFill>
              </a:rPr>
              <a:t>線放射領域</a:t>
            </a:r>
            <a:endParaRPr kumimoji="1" lang="ja-JP" altLang="en-US" sz="2400" dirty="0">
              <a:solidFill>
                <a:srgbClr val="660066"/>
              </a:solidFill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 flipH="1">
            <a:off x="7003339" y="1736853"/>
            <a:ext cx="464696" cy="718330"/>
          </a:xfrm>
          <a:prstGeom prst="straightConnector1">
            <a:avLst/>
          </a:prstGeom>
          <a:ln w="63500" cmpd="sng">
            <a:solidFill>
              <a:srgbClr val="660066"/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/>
          <p:cNvSpPr txBox="1"/>
          <p:nvPr/>
        </p:nvSpPr>
        <p:spPr>
          <a:xfrm>
            <a:off x="7009248" y="3460538"/>
            <a:ext cx="20661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ブラックホール</a:t>
            </a:r>
            <a:endParaRPr kumimoji="1" lang="ja-JP" altLang="en-US" sz="2400" dirty="0"/>
          </a:p>
        </p:txBody>
      </p:sp>
      <p:cxnSp>
        <p:nvCxnSpPr>
          <p:cNvPr id="55" name="直線矢印コネクタ 54"/>
          <p:cNvCxnSpPr/>
          <p:nvPr/>
        </p:nvCxnSpPr>
        <p:spPr>
          <a:xfrm flipH="1" flipV="1">
            <a:off x="6974229" y="2803181"/>
            <a:ext cx="176395" cy="751963"/>
          </a:xfrm>
          <a:prstGeom prst="straightConnector1">
            <a:avLst/>
          </a:prstGeom>
          <a:ln w="63500" cmpd="sng">
            <a:solidFill>
              <a:schemeClr val="tx1"/>
            </a:solidFill>
            <a:tailEnd type="arrow"/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図形グループ 63"/>
          <p:cNvGrpSpPr/>
          <p:nvPr/>
        </p:nvGrpSpPr>
        <p:grpSpPr>
          <a:xfrm>
            <a:off x="5151089" y="3922203"/>
            <a:ext cx="3704500" cy="2935797"/>
            <a:chOff x="5151089" y="3922203"/>
            <a:chExt cx="3704500" cy="2935797"/>
          </a:xfrm>
        </p:grpSpPr>
        <p:pic>
          <p:nvPicPr>
            <p:cNvPr id="56" name="図 55" descr="VHE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1089" y="3922203"/>
              <a:ext cx="3704500" cy="2805053"/>
            </a:xfrm>
            <a:prstGeom prst="rect">
              <a:avLst/>
            </a:prstGeom>
          </p:spPr>
        </p:pic>
        <p:sp>
          <p:nvSpPr>
            <p:cNvPr id="62" name="テキスト ボックス 61"/>
            <p:cNvSpPr txBox="1"/>
            <p:nvPr/>
          </p:nvSpPr>
          <p:spPr>
            <a:xfrm>
              <a:off x="5456977" y="6488668"/>
              <a:ext cx="3024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PKS 1222+21</a:t>
              </a:r>
              <a:r>
                <a:rPr lang="en-US" altLang="ja-JP" dirty="0" smtClean="0"/>
                <a:t>(Aleksic+11)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4634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832" y="937757"/>
            <a:ext cx="4004168" cy="292304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25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dirty="0" smtClean="0"/>
              <a:t>ブラックホールの合体成長</a:t>
            </a:r>
            <a:endParaRPr lang="ja-JP" altLang="en-US" sz="4000" dirty="0"/>
          </a:p>
        </p:txBody>
      </p:sp>
      <p:sp>
        <p:nvSpPr>
          <p:cNvPr id="17" name="直角三角形 16"/>
          <p:cNvSpPr/>
          <p:nvPr/>
        </p:nvSpPr>
        <p:spPr>
          <a:xfrm>
            <a:off x="15202554" y="29666864"/>
            <a:ext cx="9835681" cy="3139318"/>
          </a:xfrm>
          <a:prstGeom prst="rtTriangle">
            <a:avLst/>
          </a:prstGeom>
          <a:solidFill>
            <a:schemeClr val="bg1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800" dirty="0" smtClean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4893935" y="25577800"/>
            <a:ext cx="3784600" cy="115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558566" y="25704482"/>
            <a:ext cx="32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電波の強い活動銀河核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電波の弱い活動銀河核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050625" y="21963271"/>
            <a:ext cx="114785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2"/>
                </a:solidFill>
              </a:rPr>
              <a:t>活動銀河核のスペクトル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7188850" y="28651200"/>
            <a:ext cx="1723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>
                <a:solidFill>
                  <a:schemeClr val="accent5">
                    <a:lumMod val="75000"/>
                  </a:schemeClr>
                </a:solidFill>
              </a:rPr>
              <a:t>電波</a:t>
            </a:r>
            <a:endParaRPr kumimoji="1" lang="ja-JP" altLang="en-U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513824" y="26518105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FF0000"/>
                </a:solidFill>
              </a:rPr>
              <a:t>赤外線</a:t>
            </a:r>
            <a:endParaRPr kumimoji="1" lang="ja-JP" altLang="en-US" sz="60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312071" y="26556037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0000FF"/>
                </a:solidFill>
              </a:rPr>
              <a:t>紫外線</a:t>
            </a:r>
            <a:endParaRPr kumimoji="1" lang="ja-JP" altLang="en-US" sz="6000" dirty="0">
              <a:solidFill>
                <a:srgbClr val="0000FF"/>
              </a:solidFill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 flipV="1">
            <a:off x="16939920" y="27483137"/>
            <a:ext cx="1322790" cy="380665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16939920" y="31077235"/>
            <a:ext cx="1322790" cy="380665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 25"/>
          <p:cNvSpPr/>
          <p:nvPr/>
        </p:nvSpPr>
        <p:spPr>
          <a:xfrm>
            <a:off x="19217035" y="24360717"/>
            <a:ext cx="4457700" cy="4392083"/>
          </a:xfrm>
          <a:custGeom>
            <a:avLst/>
            <a:gdLst>
              <a:gd name="connsiteX0" fmla="*/ 0 w 4457700"/>
              <a:gd name="connsiteY0" fmla="*/ 4392083 h 4392083"/>
              <a:gd name="connsiteX1" fmla="*/ 1752600 w 4457700"/>
              <a:gd name="connsiteY1" fmla="*/ 1293283 h 4392083"/>
              <a:gd name="connsiteX2" fmla="*/ 2362200 w 4457700"/>
              <a:gd name="connsiteY2" fmla="*/ 378883 h 4392083"/>
              <a:gd name="connsiteX3" fmla="*/ 2997200 w 4457700"/>
              <a:gd name="connsiteY3" fmla="*/ 48683 h 4392083"/>
              <a:gd name="connsiteX4" fmla="*/ 3644900 w 4457700"/>
              <a:gd name="connsiteY4" fmla="*/ 86783 h 4392083"/>
              <a:gd name="connsiteX5" fmla="*/ 4076700 w 4457700"/>
              <a:gd name="connsiteY5" fmla="*/ 302683 h 4392083"/>
              <a:gd name="connsiteX6" fmla="*/ 4419600 w 4457700"/>
              <a:gd name="connsiteY6" fmla="*/ 772583 h 4392083"/>
              <a:gd name="connsiteX7" fmla="*/ 4419600 w 4457700"/>
              <a:gd name="connsiteY7" fmla="*/ 772583 h 4392083"/>
              <a:gd name="connsiteX8" fmla="*/ 4457700 w 4457700"/>
              <a:gd name="connsiteY8" fmla="*/ 785283 h 43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7700" h="4392083">
                <a:moveTo>
                  <a:pt x="0" y="4392083"/>
                </a:moveTo>
                <a:cubicBezTo>
                  <a:pt x="679450" y="3177116"/>
                  <a:pt x="1358900" y="1962150"/>
                  <a:pt x="1752600" y="1293283"/>
                </a:cubicBezTo>
                <a:cubicBezTo>
                  <a:pt x="2146300" y="624416"/>
                  <a:pt x="2154767" y="586316"/>
                  <a:pt x="2362200" y="378883"/>
                </a:cubicBezTo>
                <a:cubicBezTo>
                  <a:pt x="2569633" y="171450"/>
                  <a:pt x="2783417" y="97366"/>
                  <a:pt x="2997200" y="48683"/>
                </a:cubicBezTo>
                <a:cubicBezTo>
                  <a:pt x="3210983" y="0"/>
                  <a:pt x="3464983" y="44450"/>
                  <a:pt x="3644900" y="86783"/>
                </a:cubicBezTo>
                <a:cubicBezTo>
                  <a:pt x="3824817" y="129116"/>
                  <a:pt x="3947583" y="188383"/>
                  <a:pt x="4076700" y="302683"/>
                </a:cubicBezTo>
                <a:cubicBezTo>
                  <a:pt x="4205817" y="416983"/>
                  <a:pt x="4419600" y="772583"/>
                  <a:pt x="4419600" y="772583"/>
                </a:cubicBezTo>
                <a:lnTo>
                  <a:pt x="4419600" y="772583"/>
                </a:lnTo>
                <a:lnTo>
                  <a:pt x="4457700" y="785283"/>
                </a:lnTo>
              </a:path>
            </a:pathLst>
          </a:custGeom>
          <a:ln w="57150" cmpd="sng">
            <a:solidFill>
              <a:srgbClr val="8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23281035" y="23952200"/>
            <a:ext cx="3060700" cy="2400300"/>
          </a:xfrm>
          <a:custGeom>
            <a:avLst/>
            <a:gdLst>
              <a:gd name="connsiteX0" fmla="*/ 0 w 3060700"/>
              <a:gd name="connsiteY0" fmla="*/ 2400300 h 2400300"/>
              <a:gd name="connsiteX1" fmla="*/ 431800 w 3060700"/>
              <a:gd name="connsiteY1" fmla="*/ 1117600 h 2400300"/>
              <a:gd name="connsiteX2" fmla="*/ 774700 w 3060700"/>
              <a:gd name="connsiteY2" fmla="*/ 711200 h 2400300"/>
              <a:gd name="connsiteX3" fmla="*/ 1219200 w 3060700"/>
              <a:gd name="connsiteY3" fmla="*/ 355600 h 2400300"/>
              <a:gd name="connsiteX4" fmla="*/ 1663700 w 3060700"/>
              <a:gd name="connsiteY4" fmla="*/ 63500 h 2400300"/>
              <a:gd name="connsiteX5" fmla="*/ 1917700 w 3060700"/>
              <a:gd name="connsiteY5" fmla="*/ 12700 h 2400300"/>
              <a:gd name="connsiteX6" fmla="*/ 2222500 w 3060700"/>
              <a:gd name="connsiteY6" fmla="*/ 139700 h 2400300"/>
              <a:gd name="connsiteX7" fmla="*/ 2514600 w 3060700"/>
              <a:gd name="connsiteY7" fmla="*/ 571500 h 2400300"/>
              <a:gd name="connsiteX8" fmla="*/ 3060700 w 3060700"/>
              <a:gd name="connsiteY8" fmla="*/ 16637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0700" h="2400300">
                <a:moveTo>
                  <a:pt x="0" y="2400300"/>
                </a:moveTo>
                <a:cubicBezTo>
                  <a:pt x="151341" y="1899708"/>
                  <a:pt x="302683" y="1399117"/>
                  <a:pt x="431800" y="1117600"/>
                </a:cubicBezTo>
                <a:cubicBezTo>
                  <a:pt x="560917" y="836083"/>
                  <a:pt x="643467" y="838200"/>
                  <a:pt x="774700" y="711200"/>
                </a:cubicBezTo>
                <a:cubicBezTo>
                  <a:pt x="905933" y="584200"/>
                  <a:pt x="1071033" y="463550"/>
                  <a:pt x="1219200" y="355600"/>
                </a:cubicBezTo>
                <a:cubicBezTo>
                  <a:pt x="1367367" y="247650"/>
                  <a:pt x="1547283" y="120650"/>
                  <a:pt x="1663700" y="63500"/>
                </a:cubicBezTo>
                <a:cubicBezTo>
                  <a:pt x="1780117" y="6350"/>
                  <a:pt x="1824567" y="0"/>
                  <a:pt x="1917700" y="12700"/>
                </a:cubicBezTo>
                <a:cubicBezTo>
                  <a:pt x="2010833" y="25400"/>
                  <a:pt x="2123017" y="46567"/>
                  <a:pt x="2222500" y="139700"/>
                </a:cubicBezTo>
                <a:cubicBezTo>
                  <a:pt x="2321983" y="232833"/>
                  <a:pt x="2374900" y="317500"/>
                  <a:pt x="2514600" y="571500"/>
                </a:cubicBezTo>
                <a:cubicBezTo>
                  <a:pt x="2654300" y="825500"/>
                  <a:pt x="3060700" y="1663700"/>
                  <a:pt x="3060700" y="1663700"/>
                </a:cubicBezTo>
              </a:path>
            </a:pathLst>
          </a:custGeom>
          <a:ln w="57150" cmpd="sng">
            <a:gradFill flip="none" rotWithShape="1">
              <a:gsLst>
                <a:gs pos="100000">
                  <a:srgbClr val="0000FF"/>
                </a:gs>
                <a:gs pos="11000">
                  <a:srgbClr val="407E00"/>
                </a:gs>
              </a:gsLst>
              <a:lin ang="0" scaled="1"/>
              <a:tileRect/>
            </a:gra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791740" y="27483137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008000"/>
                </a:solidFill>
              </a:rPr>
              <a:t>可視光</a:t>
            </a:r>
            <a:endParaRPr kumimoji="1" lang="ja-JP" altLang="en-US" sz="6000" dirty="0">
              <a:solidFill>
                <a:srgbClr val="008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6200000">
            <a:off x="13671094" y="25244818"/>
            <a:ext cx="31224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明るさ</a:t>
            </a:r>
            <a:endParaRPr kumimoji="1" lang="ja-JP" altLang="en-US" dirty="0"/>
          </a:p>
        </p:txBody>
      </p:sp>
      <p:sp>
        <p:nvSpPr>
          <p:cNvPr id="56" name="コンテンツ プレースホルダ 2"/>
          <p:cNvSpPr>
            <a:spLocks noGrp="1"/>
          </p:cNvSpPr>
          <p:nvPr>
            <p:ph idx="1"/>
          </p:nvPr>
        </p:nvSpPr>
        <p:spPr>
          <a:xfrm>
            <a:off x="185861" y="1071032"/>
            <a:ext cx="8958139" cy="5786967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宇宙の階層的構造形成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lvl="2">
              <a:buNone/>
            </a:pPr>
            <a:endParaRPr lang="en-US" altLang="ja-JP" dirty="0"/>
          </a:p>
          <a:p>
            <a:pPr lvl="2">
              <a:buNone/>
            </a:pPr>
            <a:endParaRPr lang="en-US" altLang="ja-JP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61" y="1672166"/>
            <a:ext cx="3979333" cy="29845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565" y="2497667"/>
            <a:ext cx="3979333" cy="29845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060" y="3133687"/>
            <a:ext cx="3996267" cy="29972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730" y="3860800"/>
            <a:ext cx="3996267" cy="29972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7" name="テキスト ボックス 6"/>
          <p:cNvSpPr txBox="1"/>
          <p:nvPr/>
        </p:nvSpPr>
        <p:spPr>
          <a:xfrm>
            <a:off x="272496" y="4741333"/>
            <a:ext cx="80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z=18.3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30993" y="5167868"/>
            <a:ext cx="68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z</a:t>
            </a:r>
            <a:r>
              <a:rPr kumimoji="1" lang="en-US" altLang="ja-JP" dirty="0" smtClean="0"/>
              <a:t>=5.7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482257" y="576155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z</a:t>
            </a:r>
            <a:r>
              <a:rPr kumimoji="1" lang="en-US" altLang="ja-JP" dirty="0" smtClean="0"/>
              <a:t>=1.4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877921" y="6488667"/>
            <a:ext cx="50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z</a:t>
            </a:r>
            <a:r>
              <a:rPr kumimoji="1" lang="en-US" altLang="ja-JP" dirty="0" smtClean="0"/>
              <a:t>=0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72496" y="6307667"/>
            <a:ext cx="327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The millennium simulation(MPA)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381997" y="3491468"/>
            <a:ext cx="84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WMAP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25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dirty="0" smtClean="0"/>
              <a:t>ブラックホールの合体成長</a:t>
            </a:r>
            <a:endParaRPr lang="ja-JP" altLang="en-US" sz="4000" dirty="0"/>
          </a:p>
        </p:txBody>
      </p:sp>
      <p:sp>
        <p:nvSpPr>
          <p:cNvPr id="17" name="直角三角形 16"/>
          <p:cNvSpPr/>
          <p:nvPr/>
        </p:nvSpPr>
        <p:spPr>
          <a:xfrm>
            <a:off x="15202554" y="29666864"/>
            <a:ext cx="9835681" cy="3139318"/>
          </a:xfrm>
          <a:prstGeom prst="rtTriangle">
            <a:avLst/>
          </a:prstGeom>
          <a:solidFill>
            <a:schemeClr val="bg1"/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800" dirty="0" smtClean="0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4893935" y="25577800"/>
            <a:ext cx="3784600" cy="115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558566" y="25704482"/>
            <a:ext cx="32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電波の強い活動銀河核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電波の弱い活動銀河核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050625" y="21963271"/>
            <a:ext cx="114785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2"/>
                </a:solidFill>
              </a:rPr>
              <a:t>活動銀河核のスペクトル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7188850" y="28651200"/>
            <a:ext cx="1723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>
                <a:solidFill>
                  <a:schemeClr val="accent5">
                    <a:lumMod val="75000"/>
                  </a:schemeClr>
                </a:solidFill>
              </a:rPr>
              <a:t>電波</a:t>
            </a:r>
            <a:endParaRPr kumimoji="1" lang="ja-JP" altLang="en-U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513824" y="26518105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FF0000"/>
                </a:solidFill>
              </a:rPr>
              <a:t>赤外線</a:t>
            </a:r>
            <a:endParaRPr kumimoji="1" lang="ja-JP" altLang="en-US" sz="6000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312071" y="26556037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0000FF"/>
                </a:solidFill>
              </a:rPr>
              <a:t>紫外線</a:t>
            </a:r>
            <a:endParaRPr kumimoji="1" lang="ja-JP" altLang="en-US" sz="6000" dirty="0">
              <a:solidFill>
                <a:srgbClr val="0000FF"/>
              </a:solidFill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 flipV="1">
            <a:off x="16939920" y="27483137"/>
            <a:ext cx="1322790" cy="380665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16939920" y="31077235"/>
            <a:ext cx="1322790" cy="380665"/>
          </a:xfrm>
          <a:prstGeom prst="line">
            <a:avLst/>
          </a:prstGeom>
          <a:ln w="57150" cmpd="sng">
            <a:solidFill>
              <a:schemeClr val="accent5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 25"/>
          <p:cNvSpPr/>
          <p:nvPr/>
        </p:nvSpPr>
        <p:spPr>
          <a:xfrm>
            <a:off x="19217035" y="24360717"/>
            <a:ext cx="4457700" cy="4392083"/>
          </a:xfrm>
          <a:custGeom>
            <a:avLst/>
            <a:gdLst>
              <a:gd name="connsiteX0" fmla="*/ 0 w 4457700"/>
              <a:gd name="connsiteY0" fmla="*/ 4392083 h 4392083"/>
              <a:gd name="connsiteX1" fmla="*/ 1752600 w 4457700"/>
              <a:gd name="connsiteY1" fmla="*/ 1293283 h 4392083"/>
              <a:gd name="connsiteX2" fmla="*/ 2362200 w 4457700"/>
              <a:gd name="connsiteY2" fmla="*/ 378883 h 4392083"/>
              <a:gd name="connsiteX3" fmla="*/ 2997200 w 4457700"/>
              <a:gd name="connsiteY3" fmla="*/ 48683 h 4392083"/>
              <a:gd name="connsiteX4" fmla="*/ 3644900 w 4457700"/>
              <a:gd name="connsiteY4" fmla="*/ 86783 h 4392083"/>
              <a:gd name="connsiteX5" fmla="*/ 4076700 w 4457700"/>
              <a:gd name="connsiteY5" fmla="*/ 302683 h 4392083"/>
              <a:gd name="connsiteX6" fmla="*/ 4419600 w 4457700"/>
              <a:gd name="connsiteY6" fmla="*/ 772583 h 4392083"/>
              <a:gd name="connsiteX7" fmla="*/ 4419600 w 4457700"/>
              <a:gd name="connsiteY7" fmla="*/ 772583 h 4392083"/>
              <a:gd name="connsiteX8" fmla="*/ 4457700 w 4457700"/>
              <a:gd name="connsiteY8" fmla="*/ 785283 h 43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7700" h="4392083">
                <a:moveTo>
                  <a:pt x="0" y="4392083"/>
                </a:moveTo>
                <a:cubicBezTo>
                  <a:pt x="679450" y="3177116"/>
                  <a:pt x="1358900" y="1962150"/>
                  <a:pt x="1752600" y="1293283"/>
                </a:cubicBezTo>
                <a:cubicBezTo>
                  <a:pt x="2146300" y="624416"/>
                  <a:pt x="2154767" y="586316"/>
                  <a:pt x="2362200" y="378883"/>
                </a:cubicBezTo>
                <a:cubicBezTo>
                  <a:pt x="2569633" y="171450"/>
                  <a:pt x="2783417" y="97366"/>
                  <a:pt x="2997200" y="48683"/>
                </a:cubicBezTo>
                <a:cubicBezTo>
                  <a:pt x="3210983" y="0"/>
                  <a:pt x="3464983" y="44450"/>
                  <a:pt x="3644900" y="86783"/>
                </a:cubicBezTo>
                <a:cubicBezTo>
                  <a:pt x="3824817" y="129116"/>
                  <a:pt x="3947583" y="188383"/>
                  <a:pt x="4076700" y="302683"/>
                </a:cubicBezTo>
                <a:cubicBezTo>
                  <a:pt x="4205817" y="416983"/>
                  <a:pt x="4419600" y="772583"/>
                  <a:pt x="4419600" y="772583"/>
                </a:cubicBezTo>
                <a:lnTo>
                  <a:pt x="4419600" y="772583"/>
                </a:lnTo>
                <a:lnTo>
                  <a:pt x="4457700" y="785283"/>
                </a:lnTo>
              </a:path>
            </a:pathLst>
          </a:custGeom>
          <a:ln w="57150" cmpd="sng">
            <a:solidFill>
              <a:srgbClr val="8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/>
          <p:cNvSpPr/>
          <p:nvPr/>
        </p:nvSpPr>
        <p:spPr>
          <a:xfrm>
            <a:off x="23281035" y="23952200"/>
            <a:ext cx="3060700" cy="2400300"/>
          </a:xfrm>
          <a:custGeom>
            <a:avLst/>
            <a:gdLst>
              <a:gd name="connsiteX0" fmla="*/ 0 w 3060700"/>
              <a:gd name="connsiteY0" fmla="*/ 2400300 h 2400300"/>
              <a:gd name="connsiteX1" fmla="*/ 431800 w 3060700"/>
              <a:gd name="connsiteY1" fmla="*/ 1117600 h 2400300"/>
              <a:gd name="connsiteX2" fmla="*/ 774700 w 3060700"/>
              <a:gd name="connsiteY2" fmla="*/ 711200 h 2400300"/>
              <a:gd name="connsiteX3" fmla="*/ 1219200 w 3060700"/>
              <a:gd name="connsiteY3" fmla="*/ 355600 h 2400300"/>
              <a:gd name="connsiteX4" fmla="*/ 1663700 w 3060700"/>
              <a:gd name="connsiteY4" fmla="*/ 63500 h 2400300"/>
              <a:gd name="connsiteX5" fmla="*/ 1917700 w 3060700"/>
              <a:gd name="connsiteY5" fmla="*/ 12700 h 2400300"/>
              <a:gd name="connsiteX6" fmla="*/ 2222500 w 3060700"/>
              <a:gd name="connsiteY6" fmla="*/ 139700 h 2400300"/>
              <a:gd name="connsiteX7" fmla="*/ 2514600 w 3060700"/>
              <a:gd name="connsiteY7" fmla="*/ 571500 h 2400300"/>
              <a:gd name="connsiteX8" fmla="*/ 3060700 w 3060700"/>
              <a:gd name="connsiteY8" fmla="*/ 16637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0700" h="2400300">
                <a:moveTo>
                  <a:pt x="0" y="2400300"/>
                </a:moveTo>
                <a:cubicBezTo>
                  <a:pt x="151341" y="1899708"/>
                  <a:pt x="302683" y="1399117"/>
                  <a:pt x="431800" y="1117600"/>
                </a:cubicBezTo>
                <a:cubicBezTo>
                  <a:pt x="560917" y="836083"/>
                  <a:pt x="643467" y="838200"/>
                  <a:pt x="774700" y="711200"/>
                </a:cubicBezTo>
                <a:cubicBezTo>
                  <a:pt x="905933" y="584200"/>
                  <a:pt x="1071033" y="463550"/>
                  <a:pt x="1219200" y="355600"/>
                </a:cubicBezTo>
                <a:cubicBezTo>
                  <a:pt x="1367367" y="247650"/>
                  <a:pt x="1547283" y="120650"/>
                  <a:pt x="1663700" y="63500"/>
                </a:cubicBezTo>
                <a:cubicBezTo>
                  <a:pt x="1780117" y="6350"/>
                  <a:pt x="1824567" y="0"/>
                  <a:pt x="1917700" y="12700"/>
                </a:cubicBezTo>
                <a:cubicBezTo>
                  <a:pt x="2010833" y="25400"/>
                  <a:pt x="2123017" y="46567"/>
                  <a:pt x="2222500" y="139700"/>
                </a:cubicBezTo>
                <a:cubicBezTo>
                  <a:pt x="2321983" y="232833"/>
                  <a:pt x="2374900" y="317500"/>
                  <a:pt x="2514600" y="571500"/>
                </a:cubicBezTo>
                <a:cubicBezTo>
                  <a:pt x="2654300" y="825500"/>
                  <a:pt x="3060700" y="1663700"/>
                  <a:pt x="3060700" y="1663700"/>
                </a:cubicBezTo>
              </a:path>
            </a:pathLst>
          </a:custGeom>
          <a:ln w="57150" cmpd="sng">
            <a:gradFill flip="none" rotWithShape="1">
              <a:gsLst>
                <a:gs pos="100000">
                  <a:srgbClr val="0000FF"/>
                </a:gs>
                <a:gs pos="11000">
                  <a:srgbClr val="407E00"/>
                </a:gs>
              </a:gsLst>
              <a:lin ang="0" scaled="1"/>
              <a:tileRect/>
            </a:gra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3791740" y="27483137"/>
            <a:ext cx="2492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 smtClean="0">
                <a:solidFill>
                  <a:srgbClr val="008000"/>
                </a:solidFill>
              </a:rPr>
              <a:t>可視光</a:t>
            </a:r>
            <a:endParaRPr kumimoji="1" lang="ja-JP" altLang="en-US" sz="6000" dirty="0">
              <a:solidFill>
                <a:srgbClr val="0080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6200000">
            <a:off x="13671094" y="25244818"/>
            <a:ext cx="31224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明るさ</a:t>
            </a:r>
            <a:endParaRPr kumimoji="1" lang="ja-JP" altLang="en-US" dirty="0"/>
          </a:p>
        </p:txBody>
      </p:sp>
      <p:sp>
        <p:nvSpPr>
          <p:cNvPr id="56" name="コンテンツ プレースホルダ 2"/>
          <p:cNvSpPr>
            <a:spLocks noGrp="1"/>
          </p:cNvSpPr>
          <p:nvPr>
            <p:ph idx="1"/>
          </p:nvPr>
        </p:nvSpPr>
        <p:spPr>
          <a:xfrm>
            <a:off x="185861" y="1071032"/>
            <a:ext cx="8958139" cy="5786967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宇宙の階層的構造形成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ブラックホールの合体成長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dirty="0" smtClean="0"/>
              <a:t>巨大質量ブラックホール連星（候補）</a:t>
            </a:r>
            <a:r>
              <a:rPr lang="en-US" altLang="ja-JP" dirty="0" smtClean="0"/>
              <a:t>→</a:t>
            </a:r>
            <a:r>
              <a:rPr lang="ja-JP" altLang="en-US" dirty="0" smtClean="0"/>
              <a:t>合体と</a:t>
            </a:r>
            <a:r>
              <a:rPr lang="ja-JP" altLang="en-US" dirty="0" smtClean="0">
                <a:solidFill>
                  <a:srgbClr val="FF0000"/>
                </a:solidFill>
              </a:rPr>
              <a:t>重力波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lvl="2">
              <a:buNone/>
            </a:pPr>
            <a:endParaRPr lang="en-US" altLang="ja-JP" dirty="0"/>
          </a:p>
          <a:p>
            <a:pPr lvl="2">
              <a:buNone/>
            </a:pPr>
            <a:endParaRPr lang="en-US" altLang="ja-JP" dirty="0" smtClean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61" y="2658533"/>
            <a:ext cx="6163733" cy="4622800"/>
          </a:xfrm>
          <a:prstGeom prst="rect">
            <a:avLst/>
          </a:prstGeom>
        </p:spPr>
      </p:pic>
      <p:grpSp>
        <p:nvGrpSpPr>
          <p:cNvPr id="16" name="図形グループ 15"/>
          <p:cNvGrpSpPr/>
          <p:nvPr/>
        </p:nvGrpSpPr>
        <p:grpSpPr>
          <a:xfrm>
            <a:off x="185861" y="2929465"/>
            <a:ext cx="8716270" cy="3742267"/>
            <a:chOff x="185861" y="2929465"/>
            <a:chExt cx="8716270" cy="3742267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6308" y="2929465"/>
              <a:ext cx="3685823" cy="3742267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 flipH="1">
              <a:off x="6091198" y="6271622"/>
              <a:ext cx="28109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>
                  <a:solidFill>
                    <a:schemeClr val="bg1"/>
                  </a:solidFill>
                </a:rPr>
                <a:t>Komossa+03; l〜1kpc</a:t>
              </a:r>
              <a:endParaRPr kumimoji="1" lang="ja-JP" alt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 flipV="1">
              <a:off x="1761067" y="2929465"/>
              <a:ext cx="3455241" cy="1270002"/>
            </a:xfrm>
            <a:prstGeom prst="line">
              <a:avLst/>
            </a:prstGeom>
            <a:ln w="25400" cmpd="sng">
              <a:solidFill>
                <a:srgbClr val="CCFF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1761067" y="5740400"/>
              <a:ext cx="3455241" cy="931332"/>
            </a:xfrm>
            <a:prstGeom prst="line">
              <a:avLst/>
            </a:prstGeom>
            <a:ln w="25400" cmpd="sng">
              <a:solidFill>
                <a:srgbClr val="CCFF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正方形/長方形 14"/>
            <p:cNvSpPr/>
            <p:nvPr/>
          </p:nvSpPr>
          <p:spPr>
            <a:xfrm>
              <a:off x="185861" y="4199467"/>
              <a:ext cx="1575206" cy="1540933"/>
            </a:xfrm>
            <a:prstGeom prst="rect">
              <a:avLst/>
            </a:prstGeom>
            <a:noFill/>
            <a:ln w="25400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 flipH="1">
            <a:off x="2162664" y="6474821"/>
            <a:ext cx="2324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Images by HST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23089"/>
            <a:ext cx="9144000" cy="3348533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2909217" y="6311778"/>
            <a:ext cx="3286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3C66B(Iguchi+10); l〜0.006pc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4247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mchardy_p4_fig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096" y="-2238899"/>
            <a:ext cx="7160272" cy="926623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610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AGN </a:t>
            </a:r>
            <a:r>
              <a:rPr lang="ja-JP" altLang="en-US" sz="4000" dirty="0" smtClean="0"/>
              <a:t>研究の手法</a:t>
            </a:r>
            <a:endParaRPr lang="ja-JP" altLang="en-US" sz="4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2913" y="6488668"/>
            <a:ext cx="189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Mrk79; Breedt</a:t>
            </a:r>
            <a:r>
              <a:rPr lang="en-US" altLang="ja-JP" dirty="0" smtClean="0"/>
              <a:t>+10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07483" y="399523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X</a:t>
            </a:r>
            <a:r>
              <a:rPr kumimoji="1" lang="ja-JP" altLang="en-US" b="1" dirty="0" smtClean="0"/>
              <a:t>線</a:t>
            </a:r>
            <a:endParaRPr kumimoji="1"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07483" y="478469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</a:rPr>
              <a:t>UV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07483" y="56049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008000"/>
                </a:solidFill>
              </a:rPr>
              <a:t>可視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35468" y="1600200"/>
            <a:ext cx="9486900" cy="52578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直接撮像によって分解することは極めて困難</a:t>
            </a:r>
            <a:endParaRPr lang="en-US" altLang="ja-JP" dirty="0" smtClean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θ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Sch</a:t>
            </a:r>
            <a:r>
              <a:rPr lang="en-US" altLang="ja-JP" dirty="0" smtClean="0">
                <a:solidFill>
                  <a:srgbClr val="FF0000"/>
                </a:solidFill>
              </a:rPr>
              <a:t>〜20 </a:t>
            </a:r>
            <a:r>
              <a:rPr lang="en-US" altLang="ja-JP" dirty="0" err="1" smtClean="0">
                <a:solidFill>
                  <a:srgbClr val="FF0000"/>
                </a:solidFill>
              </a:rPr>
              <a:t>μas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for M87</a:t>
            </a:r>
            <a:r>
              <a:rPr lang="ja-JP" altLang="en-US" dirty="0" smtClean="0"/>
              <a:t>（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BH</a:t>
            </a:r>
            <a:r>
              <a:rPr lang="en-US" altLang="ja-JP" dirty="0" smtClean="0"/>
              <a:t>=3x10^9 </a:t>
            </a:r>
            <a:r>
              <a:rPr lang="en-US" altLang="ja-JP" dirty="0" err="1" smtClean="0"/>
              <a:t>M</a:t>
            </a:r>
            <a:r>
              <a:rPr lang="en-US" altLang="ja-JP" baseline="-25000" dirty="0" err="1" smtClean="0"/>
              <a:t>sun</a:t>
            </a:r>
            <a:r>
              <a:rPr lang="en-US" altLang="ja-JP" dirty="0" smtClean="0"/>
              <a:t>, 16Mpc</a:t>
            </a:r>
            <a:r>
              <a:rPr lang="ja-JP" altLang="en-US" dirty="0" smtClean="0"/>
              <a:t>）</a:t>
            </a:r>
            <a:r>
              <a:rPr lang="en-US" altLang="ja-JP" dirty="0" smtClean="0"/>
              <a:t> </a:t>
            </a:r>
          </a:p>
          <a:p>
            <a:r>
              <a:rPr lang="ja-JP" altLang="en-US" dirty="0" smtClean="0"/>
              <a:t>さまざまな手法によって研究されてきた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0000FF"/>
                </a:solidFill>
              </a:rPr>
              <a:t>分光</a:t>
            </a:r>
            <a:r>
              <a:rPr lang="en-US" altLang="ja-JP" dirty="0" smtClean="0"/>
              <a:t>‥</a:t>
            </a:r>
            <a:r>
              <a:rPr lang="ja-JP" altLang="en-US" dirty="0" smtClean="0"/>
              <a:t>放射源と放射機構、速度場（輝線）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0000FF"/>
                </a:solidFill>
              </a:rPr>
              <a:t>偏光</a:t>
            </a:r>
            <a:r>
              <a:rPr lang="en-US" altLang="ja-JP" dirty="0" smtClean="0"/>
              <a:t>‥</a:t>
            </a:r>
            <a:endParaRPr lang="en-US" altLang="ja-JP" dirty="0"/>
          </a:p>
          <a:p>
            <a:pPr marL="457200" lvl="1" indent="0">
              <a:buNone/>
            </a:pPr>
            <a:r>
              <a:rPr lang="ja-JP" altLang="ja-JP" dirty="0" smtClean="0"/>
              <a:t>　</a:t>
            </a:r>
            <a:r>
              <a:rPr lang="ja-JP" altLang="en-US" dirty="0" smtClean="0"/>
              <a:t>立体的構造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放射強度の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ja-JP" altLang="ja-JP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時間変動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ja-JP" altLang="ja-JP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＝変光</a:t>
            </a:r>
            <a:endParaRPr lang="en-US" altLang="ja-JP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8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変光を利用した</a:t>
            </a:r>
            <a:r>
              <a:rPr lang="en-US" altLang="ja-JP" sz="4000" dirty="0" smtClean="0"/>
              <a:t> AGN </a:t>
            </a:r>
            <a:r>
              <a:rPr lang="ja-JP" altLang="en-US" sz="4000" dirty="0" smtClean="0"/>
              <a:t>研究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85861" y="1600200"/>
            <a:ext cx="8958139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>
                <a:solidFill>
                  <a:srgbClr val="008000"/>
                </a:solidFill>
              </a:rPr>
              <a:t>○</a:t>
            </a:r>
            <a:r>
              <a:rPr lang="ja-JP" altLang="en-US" dirty="0" smtClean="0">
                <a:solidFill>
                  <a:srgbClr val="008000"/>
                </a:solidFill>
              </a:rPr>
              <a:t>　セイファート銀河、クエーサーを中心に</a:t>
            </a:r>
            <a:endParaRPr lang="en-US" altLang="ja-JP" dirty="0" smtClean="0">
              <a:solidFill>
                <a:srgbClr val="008000"/>
              </a:solidFill>
            </a:endParaRPr>
          </a:p>
          <a:p>
            <a:r>
              <a:rPr lang="ja-JP" altLang="en-US" dirty="0" smtClean="0">
                <a:solidFill>
                  <a:srgbClr val="000090"/>
                </a:solidFill>
              </a:rPr>
              <a:t>変光のタイムスケール</a:t>
            </a:r>
            <a:endParaRPr lang="en-US" altLang="ja-JP" dirty="0" smtClean="0">
              <a:solidFill>
                <a:srgbClr val="000090"/>
              </a:solidFill>
            </a:endParaRPr>
          </a:p>
          <a:p>
            <a:pPr lvl="1"/>
            <a:r>
              <a:rPr lang="ja-JP" altLang="en-US" dirty="0" smtClean="0"/>
              <a:t>放射領域の大きさ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3366FF"/>
                </a:solidFill>
              </a:rPr>
              <a:t>多波長変光の強度相関</a:t>
            </a:r>
            <a:endParaRPr lang="en-US" altLang="ja-JP" dirty="0" smtClean="0">
              <a:solidFill>
                <a:srgbClr val="3366FF"/>
              </a:solidFill>
            </a:endParaRPr>
          </a:p>
          <a:p>
            <a:pPr lvl="1"/>
            <a:r>
              <a:rPr lang="ja-JP" altLang="en-US" dirty="0" smtClean="0"/>
              <a:t>「変光成分のスペクトル」、放射・変光機構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000090"/>
                </a:solidFill>
              </a:rPr>
              <a:t>多波長変光の時間相関</a:t>
            </a:r>
            <a:endParaRPr lang="en-US" altLang="ja-JP" dirty="0" smtClean="0">
              <a:solidFill>
                <a:srgbClr val="000090"/>
              </a:solidFill>
            </a:endParaRPr>
          </a:p>
          <a:p>
            <a:pPr lvl="1"/>
            <a:r>
              <a:rPr lang="ja-JP" altLang="en-US" dirty="0" smtClean="0"/>
              <a:t>変光の時間的な前後関係</a:t>
            </a:r>
            <a:r>
              <a:rPr lang="en-US" altLang="ja-JP" dirty="0" smtClean="0"/>
              <a:t>→</a:t>
            </a:r>
            <a:r>
              <a:rPr lang="ja-JP" altLang="en-US" dirty="0" smtClean="0"/>
              <a:t>因果関係を示唆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エコーマッピング</a:t>
            </a:r>
            <a:r>
              <a:rPr lang="en-US" altLang="ja-JP" dirty="0" smtClean="0"/>
              <a:t>‥</a:t>
            </a:r>
            <a:r>
              <a:rPr lang="ja-JP" altLang="en-US" dirty="0" smtClean="0"/>
              <a:t>放射領域の構造と大き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>
                <a:solidFill>
                  <a:srgbClr val="008000"/>
                </a:solidFill>
              </a:rPr>
              <a:t>○</a:t>
            </a:r>
            <a:r>
              <a:rPr lang="ja-JP" altLang="en-US" dirty="0" smtClean="0">
                <a:solidFill>
                  <a:srgbClr val="008000"/>
                </a:solidFill>
              </a:rPr>
              <a:t>　低光度</a:t>
            </a:r>
            <a:r>
              <a:rPr lang="en-US" altLang="ja-JP" dirty="0" smtClean="0">
                <a:solidFill>
                  <a:srgbClr val="008000"/>
                </a:solidFill>
              </a:rPr>
              <a:t> AGN </a:t>
            </a:r>
            <a:r>
              <a:rPr lang="ja-JP" altLang="en-US" dirty="0" smtClean="0">
                <a:solidFill>
                  <a:srgbClr val="008000"/>
                </a:solidFill>
              </a:rPr>
              <a:t>の変光</a:t>
            </a:r>
            <a:endParaRPr lang="en-US" altLang="ja-JP" dirty="0" smtClean="0">
              <a:solidFill>
                <a:srgbClr val="008000"/>
              </a:solidFill>
            </a:endParaRPr>
          </a:p>
          <a:p>
            <a:pPr lvl="1"/>
            <a:endParaRPr lang="en-US" altLang="ja-JP" dirty="0" smtClean="0"/>
          </a:p>
          <a:p>
            <a:pPr lvl="2">
              <a:buNone/>
            </a:pPr>
            <a:endParaRPr lang="en-US" altLang="ja-JP" dirty="0" smtClean="0"/>
          </a:p>
          <a:p>
            <a:pPr lvl="2">
              <a:buNone/>
            </a:pPr>
            <a:endParaRPr lang="en-US" altLang="ja-JP" dirty="0"/>
          </a:p>
          <a:p>
            <a:pPr lvl="2">
              <a:buNone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962782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0665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X</a:t>
            </a:r>
            <a:r>
              <a:rPr lang="ja-JP" altLang="en-US" dirty="0" smtClean="0">
                <a:solidFill>
                  <a:srgbClr val="0000FF"/>
                </a:solidFill>
              </a:rPr>
              <a:t>線変光のタイムスケールとブラックホール質量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>
              <a:buNone/>
            </a:pP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>
              <a:buNone/>
            </a:pPr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変光のタイムスケール</a:t>
            </a:r>
            <a:endParaRPr lang="ja-JP" altLang="en-US" sz="4000" dirty="0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0" y="2210866"/>
            <a:ext cx="6045200" cy="4647134"/>
            <a:chOff x="0" y="2210866"/>
            <a:chExt cx="6045200" cy="4647134"/>
          </a:xfrm>
        </p:grpSpPr>
        <p:pic>
          <p:nvPicPr>
            <p:cNvPr id="5" name="図 4" descr="vaughan_fig0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00" y="2210866"/>
              <a:ext cx="5829300" cy="4647134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1498600" y="6388101"/>
              <a:ext cx="3898900" cy="469899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 smtClean="0">
                  <a:solidFill>
                    <a:schemeClr val="tx1"/>
                  </a:solidFill>
                </a:rPr>
                <a:t>変光のタイムスケール（</a:t>
              </a:r>
              <a:r>
                <a:rPr kumimoji="1" lang="en-US" altLang="ja-JP" sz="2400" dirty="0" smtClean="0">
                  <a:solidFill>
                    <a:schemeClr val="tx1"/>
                  </a:solidFill>
                </a:rPr>
                <a:t>Hz</a:t>
              </a:r>
              <a:r>
                <a:rPr kumimoji="1" lang="ja-JP" altLang="en-US" sz="2400" dirty="0" smtClean="0">
                  <a:solidFill>
                    <a:schemeClr val="tx1"/>
                  </a:solidFill>
                </a:rPr>
                <a:t>）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0" y="2921000"/>
              <a:ext cx="553998" cy="2665153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2400" dirty="0" smtClean="0"/>
                <a:t>ブラックホール質量</a:t>
              </a:r>
              <a:endParaRPr kumimoji="1" lang="ja-JP" altLang="en-US" sz="24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093035" y="5586153"/>
              <a:ext cx="1345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Vaughan+05</a:t>
              </a:r>
              <a:endParaRPr kumimoji="1" lang="ja-JP" altLang="en-US" dirty="0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1272117" y="2463800"/>
              <a:ext cx="4235450" cy="3670300"/>
            </a:xfrm>
            <a:prstGeom prst="line">
              <a:avLst/>
            </a:prstGeom>
            <a:ln w="127000" cmpd="sng">
              <a:solidFill>
                <a:srgbClr val="FF0000">
                  <a:alpha val="50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テキスト ボックス 3"/>
            <p:cNvSpPr txBox="1"/>
            <p:nvPr/>
          </p:nvSpPr>
          <p:spPr>
            <a:xfrm>
              <a:off x="4561555" y="5178243"/>
              <a:ext cx="1267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0000FF"/>
                  </a:solidFill>
                </a:rPr>
                <a:t>X</a:t>
              </a:r>
              <a:r>
                <a:rPr kumimoji="1" lang="ja-JP" altLang="en-US" sz="2400" dirty="0" smtClean="0">
                  <a:solidFill>
                    <a:srgbClr val="0000FF"/>
                  </a:solidFill>
                </a:rPr>
                <a:t>線連星</a:t>
              </a:r>
              <a:endParaRPr kumimoji="1" lang="ja-JP" alt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093035" y="3455754"/>
              <a:ext cx="7555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AGN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759200" y="4047067"/>
              <a:ext cx="1424054" cy="5847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altLang="ja-JP" sz="3200" dirty="0" err="1" smtClean="0">
                  <a:solidFill>
                    <a:srgbClr val="FF0000"/>
                  </a:solidFill>
                </a:rPr>
                <a:t>τ∝M</a:t>
              </a:r>
              <a:r>
                <a:rPr lang="en-US" altLang="ja-JP" sz="3200" baseline="-25000" dirty="0" err="1" smtClean="0">
                  <a:solidFill>
                    <a:srgbClr val="FF0000"/>
                  </a:solidFill>
                </a:rPr>
                <a:t>BH</a:t>
              </a:r>
              <a:endParaRPr lang="en-US" altLang="ja-JP" sz="3200" baseline="-25000" dirty="0" smtClean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コンテンツ プレースホルダ 5" descr="nasa_ad.jpg"/>
          <p:cNvPicPr>
            <a:picLocks noChangeAspect="1"/>
          </p:cNvPicPr>
          <p:nvPr/>
        </p:nvPicPr>
        <p:blipFill>
          <a:blip r:embed="rId4"/>
          <a:srcRect l="-10749" r="-10749"/>
          <a:stretch>
            <a:fillRect/>
          </a:stretch>
        </p:blipFill>
        <p:spPr>
          <a:xfrm>
            <a:off x="5978800" y="4682898"/>
            <a:ext cx="3480280" cy="191401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4" name="雲 13"/>
          <p:cNvSpPr/>
          <p:nvPr/>
        </p:nvSpPr>
        <p:spPr>
          <a:xfrm>
            <a:off x="7653867" y="5529841"/>
            <a:ext cx="508000" cy="444500"/>
          </a:xfrm>
          <a:prstGeom prst="cloud">
            <a:avLst/>
          </a:prstGeom>
          <a:solidFill>
            <a:srgbClr val="660066">
              <a:alpha val="32000"/>
            </a:srgbClr>
          </a:solidFill>
          <a:ln>
            <a:solidFill>
              <a:srgbClr val="660066">
                <a:alpha val="5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図形グループ 18"/>
          <p:cNvGrpSpPr/>
          <p:nvPr/>
        </p:nvGrpSpPr>
        <p:grpSpPr>
          <a:xfrm>
            <a:off x="0" y="2210865"/>
            <a:ext cx="5978800" cy="4545866"/>
            <a:chOff x="0" y="2210865"/>
            <a:chExt cx="5978800" cy="4545866"/>
          </a:xfrm>
        </p:grpSpPr>
        <p:pic>
          <p:nvPicPr>
            <p:cNvPr id="15" name="図 14" descr="McHardy06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5" y="2210865"/>
              <a:ext cx="5800845" cy="4298216"/>
            </a:xfrm>
            <a:prstGeom prst="rect">
              <a:avLst/>
            </a:prstGeom>
          </p:spPr>
        </p:pic>
        <p:sp>
          <p:nvSpPr>
            <p:cNvPr id="16" name="正方形/長方形 15"/>
            <p:cNvSpPr/>
            <p:nvPr/>
          </p:nvSpPr>
          <p:spPr>
            <a:xfrm>
              <a:off x="1635761" y="6286832"/>
              <a:ext cx="3898900" cy="469899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 smtClean="0">
                  <a:solidFill>
                    <a:schemeClr val="tx1"/>
                  </a:solidFill>
                </a:rPr>
                <a:t>変光のタイムスケール（</a:t>
              </a:r>
              <a:r>
                <a:rPr kumimoji="1" lang="en-US" altLang="ja-JP" sz="2400" dirty="0" smtClean="0">
                  <a:solidFill>
                    <a:schemeClr val="tx1"/>
                  </a:solidFill>
                </a:rPr>
                <a:t>Hz</a:t>
              </a:r>
              <a:r>
                <a:rPr kumimoji="1" lang="ja-JP" altLang="en-US" sz="2400" dirty="0" smtClean="0">
                  <a:solidFill>
                    <a:schemeClr val="tx1"/>
                  </a:solidFill>
                </a:rPr>
                <a:t>）</a:t>
              </a:r>
              <a:endParaRPr kumimoji="1"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 rot="10800000">
              <a:off x="0" y="2735798"/>
              <a:ext cx="553998" cy="3183467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en-US" altLang="ja-JP" sz="2400" dirty="0" smtClean="0"/>
                <a:t>Power Density Spectrum</a:t>
              </a:r>
              <a:endParaRPr kumimoji="1" lang="ja-JP" altLang="en-US" sz="2400" dirty="0"/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0" y="2400746"/>
            <a:ext cx="6550356" cy="4108335"/>
            <a:chOff x="4299945" y="523508"/>
            <a:chExt cx="6550356" cy="4108335"/>
          </a:xfrm>
        </p:grpSpPr>
        <p:pic>
          <p:nvPicPr>
            <p:cNvPr id="20" name="図 19" descr="McHardy0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433" y="523508"/>
              <a:ext cx="6392868" cy="3880583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 rot="16200000">
              <a:off x="3478353" y="2239230"/>
              <a:ext cx="216640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X</a:t>
              </a:r>
              <a:r>
                <a:rPr kumimoji="1" lang="ja-JP" altLang="en-US" sz="2800" dirty="0" smtClean="0"/>
                <a:t>線放射強度</a:t>
              </a:r>
              <a:endParaRPr kumimoji="1" lang="ja-JP" altLang="en-US" sz="28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8197196" y="4108623"/>
              <a:ext cx="126188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sz="2800" dirty="0" smtClean="0"/>
                <a:t>観測日</a:t>
              </a:r>
              <a:endParaRPr kumimoji="1" lang="ja-JP" altLang="en-US" sz="2800" dirty="0"/>
            </a:p>
          </p:txBody>
        </p:sp>
      </p:grpSp>
      <p:sp>
        <p:nvSpPr>
          <p:cNvPr id="22" name="コンテンツ プレースホルダ 2"/>
          <p:cNvSpPr txBox="1">
            <a:spLocks/>
          </p:cNvSpPr>
          <p:nvPr/>
        </p:nvSpPr>
        <p:spPr>
          <a:xfrm>
            <a:off x="5659967" y="2210865"/>
            <a:ext cx="3636433" cy="547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>
              <a:spcBef>
                <a:spcPct val="20000"/>
              </a:spcBef>
              <a:defRPr/>
            </a:pPr>
            <a:endParaRPr lang="en-US" altLang="ja-JP" sz="28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r>
              <a:rPr lang="en-US" altLang="ja-JP" sz="2800" dirty="0" smtClean="0"/>
              <a:t>X</a:t>
            </a:r>
            <a:r>
              <a:rPr lang="ja-JP" altLang="en-US" sz="2800" dirty="0"/>
              <a:t>線放射領域はブラックホール</a:t>
            </a:r>
            <a:r>
              <a:rPr lang="ja-JP" altLang="en-US" sz="2800" dirty="0" smtClean="0"/>
              <a:t>周辺</a:t>
            </a:r>
            <a:endParaRPr lang="en-US" altLang="ja-JP" sz="2800" noProof="0" dirty="0" smtClean="0"/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altLang="ja-JP" sz="2800" noProof="0" dirty="0" err="1" smtClean="0"/>
              <a:t>R</a:t>
            </a:r>
            <a:r>
              <a:rPr lang="en-US" altLang="ja-JP" sz="2800" baseline="-25000" noProof="0" dirty="0" err="1" smtClean="0"/>
              <a:t>Sch</a:t>
            </a:r>
            <a:r>
              <a:rPr lang="en-US" altLang="ja-JP" sz="2800" noProof="0" dirty="0" err="1" smtClean="0"/>
              <a:t>∝M</a:t>
            </a:r>
            <a:r>
              <a:rPr lang="en-US" altLang="ja-JP" sz="2800" baseline="-25000" noProof="0" dirty="0" err="1" smtClean="0"/>
              <a:t>BH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62004" y="2736334"/>
            <a:ext cx="29614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MCG-06-30-15 (McHardy+05)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04904" y="6377003"/>
            <a:ext cx="13901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McHardy+08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17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コンテンツ プレースホルダ 5" descr="nasa_ad.jpg"/>
          <p:cNvPicPr>
            <a:picLocks noChangeAspect="1"/>
          </p:cNvPicPr>
          <p:nvPr/>
        </p:nvPicPr>
        <p:blipFill>
          <a:blip r:embed="rId2"/>
          <a:srcRect l="-10749" r="-10749"/>
          <a:stretch>
            <a:fillRect/>
          </a:stretch>
        </p:blipFill>
        <p:spPr>
          <a:xfrm>
            <a:off x="-475085" y="1612172"/>
            <a:ext cx="3116815" cy="171412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49" name="正方形/長方形 48"/>
          <p:cNvSpPr/>
          <p:nvPr/>
        </p:nvSpPr>
        <p:spPr>
          <a:xfrm>
            <a:off x="4144665" y="2146301"/>
            <a:ext cx="4542135" cy="4168198"/>
          </a:xfrm>
          <a:prstGeom prst="rect">
            <a:avLst/>
          </a:prstGeom>
          <a:gradFill flip="none" rotWithShape="1">
            <a:gsLst>
              <a:gs pos="0">
                <a:srgbClr val="FFA9C4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35467" y="274638"/>
            <a:ext cx="9499599" cy="1143000"/>
          </a:xfrm>
        </p:spPr>
        <p:txBody>
          <a:bodyPr>
            <a:noAutofit/>
          </a:bodyPr>
          <a:lstStyle/>
          <a:p>
            <a:r>
              <a:rPr lang="ja-JP" altLang="en-US" sz="4000" dirty="0" smtClean="0"/>
              <a:t>紫外可視連続放射の多波長変光強度相関</a:t>
            </a:r>
            <a:endParaRPr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587660"/>
            <a:ext cx="8686800" cy="4538503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</a:rPr>
              <a:t>２波長フ</a:t>
            </a:r>
            <a:r>
              <a:rPr lang="ja-JP" altLang="en-US" dirty="0" smtClean="0">
                <a:solidFill>
                  <a:srgbClr val="0000FF"/>
                </a:solidFill>
              </a:rPr>
              <a:t>ラックス図解析</a:t>
            </a:r>
            <a:endParaRPr lang="en-US" altLang="ja-JP" dirty="0" smtClean="0">
              <a:solidFill>
                <a:srgbClr val="0000FF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753533" y="4820905"/>
            <a:ext cx="3014134" cy="338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rot="5400000" flipH="1" flipV="1">
            <a:off x="173566" y="4274805"/>
            <a:ext cx="115993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フリーフォーム 16"/>
          <p:cNvSpPr/>
          <p:nvPr/>
        </p:nvSpPr>
        <p:spPr>
          <a:xfrm>
            <a:off x="1092200" y="4034298"/>
            <a:ext cx="2370667" cy="677333"/>
          </a:xfrm>
          <a:custGeom>
            <a:avLst/>
            <a:gdLst>
              <a:gd name="connsiteX0" fmla="*/ 0 w 2370667"/>
              <a:gd name="connsiteY0" fmla="*/ 558800 h 677333"/>
              <a:gd name="connsiteX1" fmla="*/ 16933 w 2370667"/>
              <a:gd name="connsiteY1" fmla="*/ 499533 h 677333"/>
              <a:gd name="connsiteX2" fmla="*/ 84667 w 2370667"/>
              <a:gd name="connsiteY2" fmla="*/ 440267 h 677333"/>
              <a:gd name="connsiteX3" fmla="*/ 118533 w 2370667"/>
              <a:gd name="connsiteY3" fmla="*/ 397933 h 677333"/>
              <a:gd name="connsiteX4" fmla="*/ 228600 w 2370667"/>
              <a:gd name="connsiteY4" fmla="*/ 406400 h 677333"/>
              <a:gd name="connsiteX5" fmla="*/ 254000 w 2370667"/>
              <a:gd name="connsiteY5" fmla="*/ 414867 h 677333"/>
              <a:gd name="connsiteX6" fmla="*/ 287867 w 2370667"/>
              <a:gd name="connsiteY6" fmla="*/ 423333 h 677333"/>
              <a:gd name="connsiteX7" fmla="*/ 330200 w 2370667"/>
              <a:gd name="connsiteY7" fmla="*/ 448733 h 677333"/>
              <a:gd name="connsiteX8" fmla="*/ 347133 w 2370667"/>
              <a:gd name="connsiteY8" fmla="*/ 465667 h 677333"/>
              <a:gd name="connsiteX9" fmla="*/ 397933 w 2370667"/>
              <a:gd name="connsiteY9" fmla="*/ 491067 h 677333"/>
              <a:gd name="connsiteX10" fmla="*/ 406400 w 2370667"/>
              <a:gd name="connsiteY10" fmla="*/ 524933 h 677333"/>
              <a:gd name="connsiteX11" fmla="*/ 440267 w 2370667"/>
              <a:gd name="connsiteY11" fmla="*/ 533400 h 677333"/>
              <a:gd name="connsiteX12" fmla="*/ 465667 w 2370667"/>
              <a:gd name="connsiteY12" fmla="*/ 541867 h 677333"/>
              <a:gd name="connsiteX13" fmla="*/ 499533 w 2370667"/>
              <a:gd name="connsiteY13" fmla="*/ 550333 h 677333"/>
              <a:gd name="connsiteX14" fmla="*/ 584200 w 2370667"/>
              <a:gd name="connsiteY14" fmla="*/ 575733 h 677333"/>
              <a:gd name="connsiteX15" fmla="*/ 685800 w 2370667"/>
              <a:gd name="connsiteY15" fmla="*/ 592667 h 677333"/>
              <a:gd name="connsiteX16" fmla="*/ 711200 w 2370667"/>
              <a:gd name="connsiteY16" fmla="*/ 609600 h 677333"/>
              <a:gd name="connsiteX17" fmla="*/ 846667 w 2370667"/>
              <a:gd name="connsiteY17" fmla="*/ 592667 h 677333"/>
              <a:gd name="connsiteX18" fmla="*/ 872067 w 2370667"/>
              <a:gd name="connsiteY18" fmla="*/ 584200 h 677333"/>
              <a:gd name="connsiteX19" fmla="*/ 914400 w 2370667"/>
              <a:gd name="connsiteY19" fmla="*/ 550333 h 677333"/>
              <a:gd name="connsiteX20" fmla="*/ 939800 w 2370667"/>
              <a:gd name="connsiteY20" fmla="*/ 533400 h 677333"/>
              <a:gd name="connsiteX21" fmla="*/ 948267 w 2370667"/>
              <a:gd name="connsiteY21" fmla="*/ 508000 h 677333"/>
              <a:gd name="connsiteX22" fmla="*/ 973667 w 2370667"/>
              <a:gd name="connsiteY22" fmla="*/ 491067 h 677333"/>
              <a:gd name="connsiteX23" fmla="*/ 990600 w 2370667"/>
              <a:gd name="connsiteY23" fmla="*/ 474133 h 677333"/>
              <a:gd name="connsiteX24" fmla="*/ 1016000 w 2370667"/>
              <a:gd name="connsiteY24" fmla="*/ 440267 h 677333"/>
              <a:gd name="connsiteX25" fmla="*/ 1066800 w 2370667"/>
              <a:gd name="connsiteY25" fmla="*/ 381000 h 677333"/>
              <a:gd name="connsiteX26" fmla="*/ 1075267 w 2370667"/>
              <a:gd name="connsiteY26" fmla="*/ 347133 h 677333"/>
              <a:gd name="connsiteX27" fmla="*/ 1134533 w 2370667"/>
              <a:gd name="connsiteY27" fmla="*/ 262467 h 677333"/>
              <a:gd name="connsiteX28" fmla="*/ 1168400 w 2370667"/>
              <a:gd name="connsiteY28" fmla="*/ 186267 h 677333"/>
              <a:gd name="connsiteX29" fmla="*/ 1176867 w 2370667"/>
              <a:gd name="connsiteY29" fmla="*/ 160867 h 677333"/>
              <a:gd name="connsiteX30" fmla="*/ 1193800 w 2370667"/>
              <a:gd name="connsiteY30" fmla="*/ 143933 h 677333"/>
              <a:gd name="connsiteX31" fmla="*/ 1227667 w 2370667"/>
              <a:gd name="connsiteY31" fmla="*/ 93133 h 677333"/>
              <a:gd name="connsiteX32" fmla="*/ 1261533 w 2370667"/>
              <a:gd name="connsiteY32" fmla="*/ 76200 h 677333"/>
              <a:gd name="connsiteX33" fmla="*/ 1295400 w 2370667"/>
              <a:gd name="connsiteY33" fmla="*/ 42333 h 677333"/>
              <a:gd name="connsiteX34" fmla="*/ 1371600 w 2370667"/>
              <a:gd name="connsiteY34" fmla="*/ 0 h 677333"/>
              <a:gd name="connsiteX35" fmla="*/ 1481667 w 2370667"/>
              <a:gd name="connsiteY35" fmla="*/ 8467 h 677333"/>
              <a:gd name="connsiteX36" fmla="*/ 1515533 w 2370667"/>
              <a:gd name="connsiteY36" fmla="*/ 50800 h 677333"/>
              <a:gd name="connsiteX37" fmla="*/ 1532467 w 2370667"/>
              <a:gd name="connsiteY37" fmla="*/ 76200 h 677333"/>
              <a:gd name="connsiteX38" fmla="*/ 1549400 w 2370667"/>
              <a:gd name="connsiteY38" fmla="*/ 110067 h 677333"/>
              <a:gd name="connsiteX39" fmla="*/ 1557867 w 2370667"/>
              <a:gd name="connsiteY39" fmla="*/ 135467 h 677333"/>
              <a:gd name="connsiteX40" fmla="*/ 1583267 w 2370667"/>
              <a:gd name="connsiteY40" fmla="*/ 160867 h 677333"/>
              <a:gd name="connsiteX41" fmla="*/ 1600200 w 2370667"/>
              <a:gd name="connsiteY41" fmla="*/ 211667 h 677333"/>
              <a:gd name="connsiteX42" fmla="*/ 1608667 w 2370667"/>
              <a:gd name="connsiteY42" fmla="*/ 237067 h 677333"/>
              <a:gd name="connsiteX43" fmla="*/ 1634067 w 2370667"/>
              <a:gd name="connsiteY43" fmla="*/ 254000 h 677333"/>
              <a:gd name="connsiteX44" fmla="*/ 1659467 w 2370667"/>
              <a:gd name="connsiteY44" fmla="*/ 296333 h 677333"/>
              <a:gd name="connsiteX45" fmla="*/ 1667933 w 2370667"/>
              <a:gd name="connsiteY45" fmla="*/ 321733 h 677333"/>
              <a:gd name="connsiteX46" fmla="*/ 1701800 w 2370667"/>
              <a:gd name="connsiteY46" fmla="*/ 364067 h 677333"/>
              <a:gd name="connsiteX47" fmla="*/ 1727200 w 2370667"/>
              <a:gd name="connsiteY47" fmla="*/ 372533 h 677333"/>
              <a:gd name="connsiteX48" fmla="*/ 1837267 w 2370667"/>
              <a:gd name="connsiteY48" fmla="*/ 381000 h 677333"/>
              <a:gd name="connsiteX49" fmla="*/ 1862667 w 2370667"/>
              <a:gd name="connsiteY49" fmla="*/ 423333 h 677333"/>
              <a:gd name="connsiteX50" fmla="*/ 1871133 w 2370667"/>
              <a:gd name="connsiteY50" fmla="*/ 448733 h 677333"/>
              <a:gd name="connsiteX51" fmla="*/ 1921933 w 2370667"/>
              <a:gd name="connsiteY51" fmla="*/ 516467 h 677333"/>
              <a:gd name="connsiteX52" fmla="*/ 1955800 w 2370667"/>
              <a:gd name="connsiteY52" fmla="*/ 567267 h 677333"/>
              <a:gd name="connsiteX53" fmla="*/ 1989667 w 2370667"/>
              <a:gd name="connsiteY53" fmla="*/ 609600 h 677333"/>
              <a:gd name="connsiteX54" fmla="*/ 2023533 w 2370667"/>
              <a:gd name="connsiteY54" fmla="*/ 626533 h 677333"/>
              <a:gd name="connsiteX55" fmla="*/ 2040467 w 2370667"/>
              <a:gd name="connsiteY55" fmla="*/ 643467 h 677333"/>
              <a:gd name="connsiteX56" fmla="*/ 2074333 w 2370667"/>
              <a:gd name="connsiteY56" fmla="*/ 651933 h 677333"/>
              <a:gd name="connsiteX57" fmla="*/ 2125133 w 2370667"/>
              <a:gd name="connsiteY57" fmla="*/ 668867 h 677333"/>
              <a:gd name="connsiteX58" fmla="*/ 2150533 w 2370667"/>
              <a:gd name="connsiteY58" fmla="*/ 677333 h 677333"/>
              <a:gd name="connsiteX59" fmla="*/ 2260600 w 2370667"/>
              <a:gd name="connsiteY59" fmla="*/ 660400 h 677333"/>
              <a:gd name="connsiteX60" fmla="*/ 2286000 w 2370667"/>
              <a:gd name="connsiteY60" fmla="*/ 643467 h 677333"/>
              <a:gd name="connsiteX61" fmla="*/ 2302933 w 2370667"/>
              <a:gd name="connsiteY61" fmla="*/ 626533 h 677333"/>
              <a:gd name="connsiteX62" fmla="*/ 2311400 w 2370667"/>
              <a:gd name="connsiteY62" fmla="*/ 601133 h 677333"/>
              <a:gd name="connsiteX63" fmla="*/ 2362200 w 2370667"/>
              <a:gd name="connsiteY63" fmla="*/ 558800 h 677333"/>
              <a:gd name="connsiteX64" fmla="*/ 2370667 w 2370667"/>
              <a:gd name="connsiteY64" fmla="*/ 550333 h 67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370667" h="677333">
                <a:moveTo>
                  <a:pt x="0" y="558800"/>
                </a:moveTo>
                <a:cubicBezTo>
                  <a:pt x="732" y="555871"/>
                  <a:pt x="12380" y="505604"/>
                  <a:pt x="16933" y="499533"/>
                </a:cubicBezTo>
                <a:cubicBezTo>
                  <a:pt x="56103" y="447306"/>
                  <a:pt x="47944" y="469646"/>
                  <a:pt x="84667" y="440267"/>
                </a:cubicBezTo>
                <a:cubicBezTo>
                  <a:pt x="101900" y="426480"/>
                  <a:pt x="105962" y="416790"/>
                  <a:pt x="118533" y="397933"/>
                </a:cubicBezTo>
                <a:cubicBezTo>
                  <a:pt x="155222" y="400755"/>
                  <a:pt x="192087" y="401836"/>
                  <a:pt x="228600" y="406400"/>
                </a:cubicBezTo>
                <a:cubicBezTo>
                  <a:pt x="237456" y="407507"/>
                  <a:pt x="245419" y="412415"/>
                  <a:pt x="254000" y="414867"/>
                </a:cubicBezTo>
                <a:cubicBezTo>
                  <a:pt x="265189" y="418064"/>
                  <a:pt x="276578" y="420511"/>
                  <a:pt x="287867" y="423333"/>
                </a:cubicBezTo>
                <a:cubicBezTo>
                  <a:pt x="330772" y="466240"/>
                  <a:pt x="275246" y="415760"/>
                  <a:pt x="330200" y="448733"/>
                </a:cubicBezTo>
                <a:cubicBezTo>
                  <a:pt x="337045" y="452840"/>
                  <a:pt x="340900" y="460680"/>
                  <a:pt x="347133" y="465667"/>
                </a:cubicBezTo>
                <a:cubicBezTo>
                  <a:pt x="370578" y="484423"/>
                  <a:pt x="371107" y="482125"/>
                  <a:pt x="397933" y="491067"/>
                </a:cubicBezTo>
                <a:cubicBezTo>
                  <a:pt x="400755" y="502356"/>
                  <a:pt x="398172" y="516705"/>
                  <a:pt x="406400" y="524933"/>
                </a:cubicBezTo>
                <a:cubicBezTo>
                  <a:pt x="414628" y="533161"/>
                  <a:pt x="429078" y="530203"/>
                  <a:pt x="440267" y="533400"/>
                </a:cubicBezTo>
                <a:cubicBezTo>
                  <a:pt x="448848" y="535852"/>
                  <a:pt x="457086" y="539415"/>
                  <a:pt x="465667" y="541867"/>
                </a:cubicBezTo>
                <a:cubicBezTo>
                  <a:pt x="476855" y="545064"/>
                  <a:pt x="488388" y="546989"/>
                  <a:pt x="499533" y="550333"/>
                </a:cubicBezTo>
                <a:cubicBezTo>
                  <a:pt x="559861" y="568432"/>
                  <a:pt x="534001" y="564578"/>
                  <a:pt x="584200" y="575733"/>
                </a:cubicBezTo>
                <a:cubicBezTo>
                  <a:pt x="628778" y="585639"/>
                  <a:pt x="636311" y="585597"/>
                  <a:pt x="685800" y="592667"/>
                </a:cubicBezTo>
                <a:cubicBezTo>
                  <a:pt x="694267" y="598311"/>
                  <a:pt x="701047" y="608923"/>
                  <a:pt x="711200" y="609600"/>
                </a:cubicBezTo>
                <a:cubicBezTo>
                  <a:pt x="756418" y="612614"/>
                  <a:pt x="803107" y="605112"/>
                  <a:pt x="846667" y="592667"/>
                </a:cubicBezTo>
                <a:cubicBezTo>
                  <a:pt x="855248" y="590215"/>
                  <a:pt x="864085" y="588191"/>
                  <a:pt x="872067" y="584200"/>
                </a:cubicBezTo>
                <a:cubicBezTo>
                  <a:pt x="906818" y="566824"/>
                  <a:pt x="888147" y="571336"/>
                  <a:pt x="914400" y="550333"/>
                </a:cubicBezTo>
                <a:cubicBezTo>
                  <a:pt x="922346" y="543976"/>
                  <a:pt x="931333" y="539044"/>
                  <a:pt x="939800" y="533400"/>
                </a:cubicBezTo>
                <a:cubicBezTo>
                  <a:pt x="942622" y="524933"/>
                  <a:pt x="942692" y="514969"/>
                  <a:pt x="948267" y="508000"/>
                </a:cubicBezTo>
                <a:cubicBezTo>
                  <a:pt x="954624" y="500054"/>
                  <a:pt x="965721" y="497424"/>
                  <a:pt x="973667" y="491067"/>
                </a:cubicBezTo>
                <a:cubicBezTo>
                  <a:pt x="979900" y="486080"/>
                  <a:pt x="985490" y="480265"/>
                  <a:pt x="990600" y="474133"/>
                </a:cubicBezTo>
                <a:cubicBezTo>
                  <a:pt x="999634" y="463293"/>
                  <a:pt x="1006708" y="450887"/>
                  <a:pt x="1016000" y="440267"/>
                </a:cubicBezTo>
                <a:cubicBezTo>
                  <a:pt x="1073484" y="374572"/>
                  <a:pt x="1030545" y="435384"/>
                  <a:pt x="1066800" y="381000"/>
                </a:cubicBezTo>
                <a:cubicBezTo>
                  <a:pt x="1069622" y="369711"/>
                  <a:pt x="1070063" y="357541"/>
                  <a:pt x="1075267" y="347133"/>
                </a:cubicBezTo>
                <a:cubicBezTo>
                  <a:pt x="1094591" y="308486"/>
                  <a:pt x="1119214" y="308423"/>
                  <a:pt x="1134533" y="262467"/>
                </a:cubicBezTo>
                <a:cubicBezTo>
                  <a:pt x="1178221" y="131407"/>
                  <a:pt x="1128148" y="266770"/>
                  <a:pt x="1168400" y="186267"/>
                </a:cubicBezTo>
                <a:cubicBezTo>
                  <a:pt x="1172391" y="178285"/>
                  <a:pt x="1172275" y="168520"/>
                  <a:pt x="1176867" y="160867"/>
                </a:cubicBezTo>
                <a:cubicBezTo>
                  <a:pt x="1180974" y="154022"/>
                  <a:pt x="1189372" y="150575"/>
                  <a:pt x="1193800" y="143933"/>
                </a:cubicBezTo>
                <a:cubicBezTo>
                  <a:pt x="1210251" y="119256"/>
                  <a:pt x="1204371" y="108664"/>
                  <a:pt x="1227667" y="93133"/>
                </a:cubicBezTo>
                <a:cubicBezTo>
                  <a:pt x="1238168" y="86132"/>
                  <a:pt x="1251436" y="83773"/>
                  <a:pt x="1261533" y="76200"/>
                </a:cubicBezTo>
                <a:cubicBezTo>
                  <a:pt x="1274305" y="66621"/>
                  <a:pt x="1282116" y="51189"/>
                  <a:pt x="1295400" y="42333"/>
                </a:cubicBezTo>
                <a:cubicBezTo>
                  <a:pt x="1353626" y="3517"/>
                  <a:pt x="1326893" y="14903"/>
                  <a:pt x="1371600" y="0"/>
                </a:cubicBezTo>
                <a:cubicBezTo>
                  <a:pt x="1408289" y="2822"/>
                  <a:pt x="1445500" y="1686"/>
                  <a:pt x="1481667" y="8467"/>
                </a:cubicBezTo>
                <a:cubicBezTo>
                  <a:pt x="1513166" y="14373"/>
                  <a:pt x="1505013" y="29759"/>
                  <a:pt x="1515533" y="50800"/>
                </a:cubicBezTo>
                <a:cubicBezTo>
                  <a:pt x="1520084" y="59902"/>
                  <a:pt x="1527418" y="67365"/>
                  <a:pt x="1532467" y="76200"/>
                </a:cubicBezTo>
                <a:cubicBezTo>
                  <a:pt x="1538729" y="87158"/>
                  <a:pt x="1544428" y="98466"/>
                  <a:pt x="1549400" y="110067"/>
                </a:cubicBezTo>
                <a:cubicBezTo>
                  <a:pt x="1552916" y="118270"/>
                  <a:pt x="1552916" y="128041"/>
                  <a:pt x="1557867" y="135467"/>
                </a:cubicBezTo>
                <a:cubicBezTo>
                  <a:pt x="1564509" y="145430"/>
                  <a:pt x="1574800" y="152400"/>
                  <a:pt x="1583267" y="160867"/>
                </a:cubicBezTo>
                <a:lnTo>
                  <a:pt x="1600200" y="211667"/>
                </a:lnTo>
                <a:cubicBezTo>
                  <a:pt x="1603022" y="220134"/>
                  <a:pt x="1601241" y="232117"/>
                  <a:pt x="1608667" y="237067"/>
                </a:cubicBezTo>
                <a:lnTo>
                  <a:pt x="1634067" y="254000"/>
                </a:lnTo>
                <a:cubicBezTo>
                  <a:pt x="1658050" y="325953"/>
                  <a:pt x="1624601" y="238224"/>
                  <a:pt x="1659467" y="296333"/>
                </a:cubicBezTo>
                <a:cubicBezTo>
                  <a:pt x="1664059" y="303986"/>
                  <a:pt x="1663942" y="313751"/>
                  <a:pt x="1667933" y="321733"/>
                </a:cubicBezTo>
                <a:cubicBezTo>
                  <a:pt x="1672876" y="331618"/>
                  <a:pt x="1690552" y="357318"/>
                  <a:pt x="1701800" y="364067"/>
                </a:cubicBezTo>
                <a:cubicBezTo>
                  <a:pt x="1709453" y="368659"/>
                  <a:pt x="1718344" y="371426"/>
                  <a:pt x="1727200" y="372533"/>
                </a:cubicBezTo>
                <a:cubicBezTo>
                  <a:pt x="1763713" y="377097"/>
                  <a:pt x="1800578" y="378178"/>
                  <a:pt x="1837267" y="381000"/>
                </a:cubicBezTo>
                <a:cubicBezTo>
                  <a:pt x="1861250" y="452953"/>
                  <a:pt x="1827801" y="365224"/>
                  <a:pt x="1862667" y="423333"/>
                </a:cubicBezTo>
                <a:cubicBezTo>
                  <a:pt x="1867259" y="430986"/>
                  <a:pt x="1866799" y="440931"/>
                  <a:pt x="1871133" y="448733"/>
                </a:cubicBezTo>
                <a:cubicBezTo>
                  <a:pt x="1895065" y="491811"/>
                  <a:pt x="1896243" y="490776"/>
                  <a:pt x="1921933" y="516467"/>
                </a:cubicBezTo>
                <a:cubicBezTo>
                  <a:pt x="1936813" y="561105"/>
                  <a:pt x="1920565" y="524985"/>
                  <a:pt x="1955800" y="567267"/>
                </a:cubicBezTo>
                <a:cubicBezTo>
                  <a:pt x="1969956" y="584254"/>
                  <a:pt x="1971190" y="597282"/>
                  <a:pt x="1989667" y="609600"/>
                </a:cubicBezTo>
                <a:cubicBezTo>
                  <a:pt x="2000168" y="616601"/>
                  <a:pt x="2013032" y="619532"/>
                  <a:pt x="2023533" y="626533"/>
                </a:cubicBezTo>
                <a:cubicBezTo>
                  <a:pt x="2030175" y="630961"/>
                  <a:pt x="2033327" y="639897"/>
                  <a:pt x="2040467" y="643467"/>
                </a:cubicBezTo>
                <a:cubicBezTo>
                  <a:pt x="2050875" y="648671"/>
                  <a:pt x="2063188" y="648589"/>
                  <a:pt x="2074333" y="651933"/>
                </a:cubicBezTo>
                <a:cubicBezTo>
                  <a:pt x="2091430" y="657062"/>
                  <a:pt x="2108200" y="663223"/>
                  <a:pt x="2125133" y="668867"/>
                </a:cubicBezTo>
                <a:lnTo>
                  <a:pt x="2150533" y="677333"/>
                </a:lnTo>
                <a:cubicBezTo>
                  <a:pt x="2174822" y="674904"/>
                  <a:pt x="2230085" y="675657"/>
                  <a:pt x="2260600" y="660400"/>
                </a:cubicBezTo>
                <a:cubicBezTo>
                  <a:pt x="2269701" y="655849"/>
                  <a:pt x="2278054" y="649824"/>
                  <a:pt x="2286000" y="643467"/>
                </a:cubicBezTo>
                <a:cubicBezTo>
                  <a:pt x="2292233" y="638480"/>
                  <a:pt x="2297289" y="632178"/>
                  <a:pt x="2302933" y="626533"/>
                </a:cubicBezTo>
                <a:cubicBezTo>
                  <a:pt x="2305755" y="618066"/>
                  <a:pt x="2306449" y="608559"/>
                  <a:pt x="2311400" y="601133"/>
                </a:cubicBezTo>
                <a:cubicBezTo>
                  <a:pt x="2326889" y="577899"/>
                  <a:pt x="2341374" y="574419"/>
                  <a:pt x="2362200" y="558800"/>
                </a:cubicBezTo>
                <a:cubicBezTo>
                  <a:pt x="2365393" y="556405"/>
                  <a:pt x="2367845" y="553155"/>
                  <a:pt x="2370667" y="550333"/>
                </a:cubicBezTo>
              </a:path>
            </a:pathLst>
          </a:cu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/>
          <p:cNvSpPr/>
          <p:nvPr/>
        </p:nvSpPr>
        <p:spPr>
          <a:xfrm>
            <a:off x="1092200" y="3695632"/>
            <a:ext cx="2370667" cy="677333"/>
          </a:xfrm>
          <a:custGeom>
            <a:avLst/>
            <a:gdLst>
              <a:gd name="connsiteX0" fmla="*/ 0 w 2370667"/>
              <a:gd name="connsiteY0" fmla="*/ 558800 h 677333"/>
              <a:gd name="connsiteX1" fmla="*/ 16933 w 2370667"/>
              <a:gd name="connsiteY1" fmla="*/ 499533 h 677333"/>
              <a:gd name="connsiteX2" fmla="*/ 84667 w 2370667"/>
              <a:gd name="connsiteY2" fmla="*/ 440267 h 677333"/>
              <a:gd name="connsiteX3" fmla="*/ 118533 w 2370667"/>
              <a:gd name="connsiteY3" fmla="*/ 397933 h 677333"/>
              <a:gd name="connsiteX4" fmla="*/ 228600 w 2370667"/>
              <a:gd name="connsiteY4" fmla="*/ 406400 h 677333"/>
              <a:gd name="connsiteX5" fmla="*/ 254000 w 2370667"/>
              <a:gd name="connsiteY5" fmla="*/ 414867 h 677333"/>
              <a:gd name="connsiteX6" fmla="*/ 287867 w 2370667"/>
              <a:gd name="connsiteY6" fmla="*/ 423333 h 677333"/>
              <a:gd name="connsiteX7" fmla="*/ 330200 w 2370667"/>
              <a:gd name="connsiteY7" fmla="*/ 448733 h 677333"/>
              <a:gd name="connsiteX8" fmla="*/ 347133 w 2370667"/>
              <a:gd name="connsiteY8" fmla="*/ 465667 h 677333"/>
              <a:gd name="connsiteX9" fmla="*/ 397933 w 2370667"/>
              <a:gd name="connsiteY9" fmla="*/ 491067 h 677333"/>
              <a:gd name="connsiteX10" fmla="*/ 406400 w 2370667"/>
              <a:gd name="connsiteY10" fmla="*/ 524933 h 677333"/>
              <a:gd name="connsiteX11" fmla="*/ 440267 w 2370667"/>
              <a:gd name="connsiteY11" fmla="*/ 533400 h 677333"/>
              <a:gd name="connsiteX12" fmla="*/ 465667 w 2370667"/>
              <a:gd name="connsiteY12" fmla="*/ 541867 h 677333"/>
              <a:gd name="connsiteX13" fmla="*/ 499533 w 2370667"/>
              <a:gd name="connsiteY13" fmla="*/ 550333 h 677333"/>
              <a:gd name="connsiteX14" fmla="*/ 584200 w 2370667"/>
              <a:gd name="connsiteY14" fmla="*/ 575733 h 677333"/>
              <a:gd name="connsiteX15" fmla="*/ 685800 w 2370667"/>
              <a:gd name="connsiteY15" fmla="*/ 592667 h 677333"/>
              <a:gd name="connsiteX16" fmla="*/ 711200 w 2370667"/>
              <a:gd name="connsiteY16" fmla="*/ 609600 h 677333"/>
              <a:gd name="connsiteX17" fmla="*/ 846667 w 2370667"/>
              <a:gd name="connsiteY17" fmla="*/ 592667 h 677333"/>
              <a:gd name="connsiteX18" fmla="*/ 872067 w 2370667"/>
              <a:gd name="connsiteY18" fmla="*/ 584200 h 677333"/>
              <a:gd name="connsiteX19" fmla="*/ 914400 w 2370667"/>
              <a:gd name="connsiteY19" fmla="*/ 550333 h 677333"/>
              <a:gd name="connsiteX20" fmla="*/ 939800 w 2370667"/>
              <a:gd name="connsiteY20" fmla="*/ 533400 h 677333"/>
              <a:gd name="connsiteX21" fmla="*/ 948267 w 2370667"/>
              <a:gd name="connsiteY21" fmla="*/ 508000 h 677333"/>
              <a:gd name="connsiteX22" fmla="*/ 973667 w 2370667"/>
              <a:gd name="connsiteY22" fmla="*/ 491067 h 677333"/>
              <a:gd name="connsiteX23" fmla="*/ 990600 w 2370667"/>
              <a:gd name="connsiteY23" fmla="*/ 474133 h 677333"/>
              <a:gd name="connsiteX24" fmla="*/ 1016000 w 2370667"/>
              <a:gd name="connsiteY24" fmla="*/ 440267 h 677333"/>
              <a:gd name="connsiteX25" fmla="*/ 1066800 w 2370667"/>
              <a:gd name="connsiteY25" fmla="*/ 381000 h 677333"/>
              <a:gd name="connsiteX26" fmla="*/ 1075267 w 2370667"/>
              <a:gd name="connsiteY26" fmla="*/ 347133 h 677333"/>
              <a:gd name="connsiteX27" fmla="*/ 1134533 w 2370667"/>
              <a:gd name="connsiteY27" fmla="*/ 262467 h 677333"/>
              <a:gd name="connsiteX28" fmla="*/ 1168400 w 2370667"/>
              <a:gd name="connsiteY28" fmla="*/ 186267 h 677333"/>
              <a:gd name="connsiteX29" fmla="*/ 1176867 w 2370667"/>
              <a:gd name="connsiteY29" fmla="*/ 160867 h 677333"/>
              <a:gd name="connsiteX30" fmla="*/ 1193800 w 2370667"/>
              <a:gd name="connsiteY30" fmla="*/ 143933 h 677333"/>
              <a:gd name="connsiteX31" fmla="*/ 1227667 w 2370667"/>
              <a:gd name="connsiteY31" fmla="*/ 93133 h 677333"/>
              <a:gd name="connsiteX32" fmla="*/ 1261533 w 2370667"/>
              <a:gd name="connsiteY32" fmla="*/ 76200 h 677333"/>
              <a:gd name="connsiteX33" fmla="*/ 1295400 w 2370667"/>
              <a:gd name="connsiteY33" fmla="*/ 42333 h 677333"/>
              <a:gd name="connsiteX34" fmla="*/ 1371600 w 2370667"/>
              <a:gd name="connsiteY34" fmla="*/ 0 h 677333"/>
              <a:gd name="connsiteX35" fmla="*/ 1481667 w 2370667"/>
              <a:gd name="connsiteY35" fmla="*/ 8467 h 677333"/>
              <a:gd name="connsiteX36" fmla="*/ 1515533 w 2370667"/>
              <a:gd name="connsiteY36" fmla="*/ 50800 h 677333"/>
              <a:gd name="connsiteX37" fmla="*/ 1532467 w 2370667"/>
              <a:gd name="connsiteY37" fmla="*/ 76200 h 677333"/>
              <a:gd name="connsiteX38" fmla="*/ 1549400 w 2370667"/>
              <a:gd name="connsiteY38" fmla="*/ 110067 h 677333"/>
              <a:gd name="connsiteX39" fmla="*/ 1557867 w 2370667"/>
              <a:gd name="connsiteY39" fmla="*/ 135467 h 677333"/>
              <a:gd name="connsiteX40" fmla="*/ 1583267 w 2370667"/>
              <a:gd name="connsiteY40" fmla="*/ 160867 h 677333"/>
              <a:gd name="connsiteX41" fmla="*/ 1600200 w 2370667"/>
              <a:gd name="connsiteY41" fmla="*/ 211667 h 677333"/>
              <a:gd name="connsiteX42" fmla="*/ 1608667 w 2370667"/>
              <a:gd name="connsiteY42" fmla="*/ 237067 h 677333"/>
              <a:gd name="connsiteX43" fmla="*/ 1634067 w 2370667"/>
              <a:gd name="connsiteY43" fmla="*/ 254000 h 677333"/>
              <a:gd name="connsiteX44" fmla="*/ 1659467 w 2370667"/>
              <a:gd name="connsiteY44" fmla="*/ 296333 h 677333"/>
              <a:gd name="connsiteX45" fmla="*/ 1667933 w 2370667"/>
              <a:gd name="connsiteY45" fmla="*/ 321733 h 677333"/>
              <a:gd name="connsiteX46" fmla="*/ 1701800 w 2370667"/>
              <a:gd name="connsiteY46" fmla="*/ 364067 h 677333"/>
              <a:gd name="connsiteX47" fmla="*/ 1727200 w 2370667"/>
              <a:gd name="connsiteY47" fmla="*/ 372533 h 677333"/>
              <a:gd name="connsiteX48" fmla="*/ 1837267 w 2370667"/>
              <a:gd name="connsiteY48" fmla="*/ 381000 h 677333"/>
              <a:gd name="connsiteX49" fmla="*/ 1862667 w 2370667"/>
              <a:gd name="connsiteY49" fmla="*/ 423333 h 677333"/>
              <a:gd name="connsiteX50" fmla="*/ 1871133 w 2370667"/>
              <a:gd name="connsiteY50" fmla="*/ 448733 h 677333"/>
              <a:gd name="connsiteX51" fmla="*/ 1921933 w 2370667"/>
              <a:gd name="connsiteY51" fmla="*/ 516467 h 677333"/>
              <a:gd name="connsiteX52" fmla="*/ 1955800 w 2370667"/>
              <a:gd name="connsiteY52" fmla="*/ 567267 h 677333"/>
              <a:gd name="connsiteX53" fmla="*/ 1989667 w 2370667"/>
              <a:gd name="connsiteY53" fmla="*/ 609600 h 677333"/>
              <a:gd name="connsiteX54" fmla="*/ 2023533 w 2370667"/>
              <a:gd name="connsiteY54" fmla="*/ 626533 h 677333"/>
              <a:gd name="connsiteX55" fmla="*/ 2040467 w 2370667"/>
              <a:gd name="connsiteY55" fmla="*/ 643467 h 677333"/>
              <a:gd name="connsiteX56" fmla="*/ 2074333 w 2370667"/>
              <a:gd name="connsiteY56" fmla="*/ 651933 h 677333"/>
              <a:gd name="connsiteX57" fmla="*/ 2125133 w 2370667"/>
              <a:gd name="connsiteY57" fmla="*/ 668867 h 677333"/>
              <a:gd name="connsiteX58" fmla="*/ 2150533 w 2370667"/>
              <a:gd name="connsiteY58" fmla="*/ 677333 h 677333"/>
              <a:gd name="connsiteX59" fmla="*/ 2260600 w 2370667"/>
              <a:gd name="connsiteY59" fmla="*/ 660400 h 677333"/>
              <a:gd name="connsiteX60" fmla="*/ 2286000 w 2370667"/>
              <a:gd name="connsiteY60" fmla="*/ 643467 h 677333"/>
              <a:gd name="connsiteX61" fmla="*/ 2302933 w 2370667"/>
              <a:gd name="connsiteY61" fmla="*/ 626533 h 677333"/>
              <a:gd name="connsiteX62" fmla="*/ 2311400 w 2370667"/>
              <a:gd name="connsiteY62" fmla="*/ 601133 h 677333"/>
              <a:gd name="connsiteX63" fmla="*/ 2362200 w 2370667"/>
              <a:gd name="connsiteY63" fmla="*/ 558800 h 677333"/>
              <a:gd name="connsiteX64" fmla="*/ 2370667 w 2370667"/>
              <a:gd name="connsiteY64" fmla="*/ 550333 h 67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370667" h="677333">
                <a:moveTo>
                  <a:pt x="0" y="558800"/>
                </a:moveTo>
                <a:cubicBezTo>
                  <a:pt x="732" y="555871"/>
                  <a:pt x="12380" y="505604"/>
                  <a:pt x="16933" y="499533"/>
                </a:cubicBezTo>
                <a:cubicBezTo>
                  <a:pt x="56103" y="447306"/>
                  <a:pt x="47944" y="469646"/>
                  <a:pt x="84667" y="440267"/>
                </a:cubicBezTo>
                <a:cubicBezTo>
                  <a:pt x="101900" y="426480"/>
                  <a:pt x="105962" y="416790"/>
                  <a:pt x="118533" y="397933"/>
                </a:cubicBezTo>
                <a:cubicBezTo>
                  <a:pt x="155222" y="400755"/>
                  <a:pt x="192087" y="401836"/>
                  <a:pt x="228600" y="406400"/>
                </a:cubicBezTo>
                <a:cubicBezTo>
                  <a:pt x="237456" y="407507"/>
                  <a:pt x="245419" y="412415"/>
                  <a:pt x="254000" y="414867"/>
                </a:cubicBezTo>
                <a:cubicBezTo>
                  <a:pt x="265189" y="418064"/>
                  <a:pt x="276578" y="420511"/>
                  <a:pt x="287867" y="423333"/>
                </a:cubicBezTo>
                <a:cubicBezTo>
                  <a:pt x="330772" y="466240"/>
                  <a:pt x="275246" y="415760"/>
                  <a:pt x="330200" y="448733"/>
                </a:cubicBezTo>
                <a:cubicBezTo>
                  <a:pt x="337045" y="452840"/>
                  <a:pt x="340900" y="460680"/>
                  <a:pt x="347133" y="465667"/>
                </a:cubicBezTo>
                <a:cubicBezTo>
                  <a:pt x="370578" y="484423"/>
                  <a:pt x="371107" y="482125"/>
                  <a:pt x="397933" y="491067"/>
                </a:cubicBezTo>
                <a:cubicBezTo>
                  <a:pt x="400755" y="502356"/>
                  <a:pt x="398172" y="516705"/>
                  <a:pt x="406400" y="524933"/>
                </a:cubicBezTo>
                <a:cubicBezTo>
                  <a:pt x="414628" y="533161"/>
                  <a:pt x="429078" y="530203"/>
                  <a:pt x="440267" y="533400"/>
                </a:cubicBezTo>
                <a:cubicBezTo>
                  <a:pt x="448848" y="535852"/>
                  <a:pt x="457086" y="539415"/>
                  <a:pt x="465667" y="541867"/>
                </a:cubicBezTo>
                <a:cubicBezTo>
                  <a:pt x="476855" y="545064"/>
                  <a:pt x="488388" y="546989"/>
                  <a:pt x="499533" y="550333"/>
                </a:cubicBezTo>
                <a:cubicBezTo>
                  <a:pt x="559861" y="568432"/>
                  <a:pt x="534001" y="564578"/>
                  <a:pt x="584200" y="575733"/>
                </a:cubicBezTo>
                <a:cubicBezTo>
                  <a:pt x="628778" y="585639"/>
                  <a:pt x="636311" y="585597"/>
                  <a:pt x="685800" y="592667"/>
                </a:cubicBezTo>
                <a:cubicBezTo>
                  <a:pt x="694267" y="598311"/>
                  <a:pt x="701047" y="608923"/>
                  <a:pt x="711200" y="609600"/>
                </a:cubicBezTo>
                <a:cubicBezTo>
                  <a:pt x="756418" y="612614"/>
                  <a:pt x="803107" y="605112"/>
                  <a:pt x="846667" y="592667"/>
                </a:cubicBezTo>
                <a:cubicBezTo>
                  <a:pt x="855248" y="590215"/>
                  <a:pt x="864085" y="588191"/>
                  <a:pt x="872067" y="584200"/>
                </a:cubicBezTo>
                <a:cubicBezTo>
                  <a:pt x="906818" y="566824"/>
                  <a:pt x="888147" y="571336"/>
                  <a:pt x="914400" y="550333"/>
                </a:cubicBezTo>
                <a:cubicBezTo>
                  <a:pt x="922346" y="543976"/>
                  <a:pt x="931333" y="539044"/>
                  <a:pt x="939800" y="533400"/>
                </a:cubicBezTo>
                <a:cubicBezTo>
                  <a:pt x="942622" y="524933"/>
                  <a:pt x="942692" y="514969"/>
                  <a:pt x="948267" y="508000"/>
                </a:cubicBezTo>
                <a:cubicBezTo>
                  <a:pt x="954624" y="500054"/>
                  <a:pt x="965721" y="497424"/>
                  <a:pt x="973667" y="491067"/>
                </a:cubicBezTo>
                <a:cubicBezTo>
                  <a:pt x="979900" y="486080"/>
                  <a:pt x="985490" y="480265"/>
                  <a:pt x="990600" y="474133"/>
                </a:cubicBezTo>
                <a:cubicBezTo>
                  <a:pt x="999634" y="463293"/>
                  <a:pt x="1006708" y="450887"/>
                  <a:pt x="1016000" y="440267"/>
                </a:cubicBezTo>
                <a:cubicBezTo>
                  <a:pt x="1073484" y="374572"/>
                  <a:pt x="1030545" y="435384"/>
                  <a:pt x="1066800" y="381000"/>
                </a:cubicBezTo>
                <a:cubicBezTo>
                  <a:pt x="1069622" y="369711"/>
                  <a:pt x="1070063" y="357541"/>
                  <a:pt x="1075267" y="347133"/>
                </a:cubicBezTo>
                <a:cubicBezTo>
                  <a:pt x="1094591" y="308486"/>
                  <a:pt x="1119214" y="308423"/>
                  <a:pt x="1134533" y="262467"/>
                </a:cubicBezTo>
                <a:cubicBezTo>
                  <a:pt x="1178221" y="131407"/>
                  <a:pt x="1128148" y="266770"/>
                  <a:pt x="1168400" y="186267"/>
                </a:cubicBezTo>
                <a:cubicBezTo>
                  <a:pt x="1172391" y="178285"/>
                  <a:pt x="1172275" y="168520"/>
                  <a:pt x="1176867" y="160867"/>
                </a:cubicBezTo>
                <a:cubicBezTo>
                  <a:pt x="1180974" y="154022"/>
                  <a:pt x="1189372" y="150575"/>
                  <a:pt x="1193800" y="143933"/>
                </a:cubicBezTo>
                <a:cubicBezTo>
                  <a:pt x="1210251" y="119256"/>
                  <a:pt x="1204371" y="108664"/>
                  <a:pt x="1227667" y="93133"/>
                </a:cubicBezTo>
                <a:cubicBezTo>
                  <a:pt x="1238168" y="86132"/>
                  <a:pt x="1251436" y="83773"/>
                  <a:pt x="1261533" y="76200"/>
                </a:cubicBezTo>
                <a:cubicBezTo>
                  <a:pt x="1274305" y="66621"/>
                  <a:pt x="1282116" y="51189"/>
                  <a:pt x="1295400" y="42333"/>
                </a:cubicBezTo>
                <a:cubicBezTo>
                  <a:pt x="1353626" y="3517"/>
                  <a:pt x="1326893" y="14903"/>
                  <a:pt x="1371600" y="0"/>
                </a:cubicBezTo>
                <a:cubicBezTo>
                  <a:pt x="1408289" y="2822"/>
                  <a:pt x="1445500" y="1686"/>
                  <a:pt x="1481667" y="8467"/>
                </a:cubicBezTo>
                <a:cubicBezTo>
                  <a:pt x="1513166" y="14373"/>
                  <a:pt x="1505013" y="29759"/>
                  <a:pt x="1515533" y="50800"/>
                </a:cubicBezTo>
                <a:cubicBezTo>
                  <a:pt x="1520084" y="59902"/>
                  <a:pt x="1527418" y="67365"/>
                  <a:pt x="1532467" y="76200"/>
                </a:cubicBezTo>
                <a:cubicBezTo>
                  <a:pt x="1538729" y="87158"/>
                  <a:pt x="1544428" y="98466"/>
                  <a:pt x="1549400" y="110067"/>
                </a:cubicBezTo>
                <a:cubicBezTo>
                  <a:pt x="1552916" y="118270"/>
                  <a:pt x="1552916" y="128041"/>
                  <a:pt x="1557867" y="135467"/>
                </a:cubicBezTo>
                <a:cubicBezTo>
                  <a:pt x="1564509" y="145430"/>
                  <a:pt x="1574800" y="152400"/>
                  <a:pt x="1583267" y="160867"/>
                </a:cubicBezTo>
                <a:lnTo>
                  <a:pt x="1600200" y="211667"/>
                </a:lnTo>
                <a:cubicBezTo>
                  <a:pt x="1603022" y="220134"/>
                  <a:pt x="1601241" y="232117"/>
                  <a:pt x="1608667" y="237067"/>
                </a:cubicBezTo>
                <a:lnTo>
                  <a:pt x="1634067" y="254000"/>
                </a:lnTo>
                <a:cubicBezTo>
                  <a:pt x="1658050" y="325953"/>
                  <a:pt x="1624601" y="238224"/>
                  <a:pt x="1659467" y="296333"/>
                </a:cubicBezTo>
                <a:cubicBezTo>
                  <a:pt x="1664059" y="303986"/>
                  <a:pt x="1663942" y="313751"/>
                  <a:pt x="1667933" y="321733"/>
                </a:cubicBezTo>
                <a:cubicBezTo>
                  <a:pt x="1672876" y="331618"/>
                  <a:pt x="1690552" y="357318"/>
                  <a:pt x="1701800" y="364067"/>
                </a:cubicBezTo>
                <a:cubicBezTo>
                  <a:pt x="1709453" y="368659"/>
                  <a:pt x="1718344" y="371426"/>
                  <a:pt x="1727200" y="372533"/>
                </a:cubicBezTo>
                <a:cubicBezTo>
                  <a:pt x="1763713" y="377097"/>
                  <a:pt x="1800578" y="378178"/>
                  <a:pt x="1837267" y="381000"/>
                </a:cubicBezTo>
                <a:cubicBezTo>
                  <a:pt x="1861250" y="452953"/>
                  <a:pt x="1827801" y="365224"/>
                  <a:pt x="1862667" y="423333"/>
                </a:cubicBezTo>
                <a:cubicBezTo>
                  <a:pt x="1867259" y="430986"/>
                  <a:pt x="1866799" y="440931"/>
                  <a:pt x="1871133" y="448733"/>
                </a:cubicBezTo>
                <a:cubicBezTo>
                  <a:pt x="1895065" y="491811"/>
                  <a:pt x="1896243" y="490776"/>
                  <a:pt x="1921933" y="516467"/>
                </a:cubicBezTo>
                <a:cubicBezTo>
                  <a:pt x="1936813" y="561105"/>
                  <a:pt x="1920565" y="524985"/>
                  <a:pt x="1955800" y="567267"/>
                </a:cubicBezTo>
                <a:cubicBezTo>
                  <a:pt x="1969956" y="584254"/>
                  <a:pt x="1971190" y="597282"/>
                  <a:pt x="1989667" y="609600"/>
                </a:cubicBezTo>
                <a:cubicBezTo>
                  <a:pt x="2000168" y="616601"/>
                  <a:pt x="2013032" y="619532"/>
                  <a:pt x="2023533" y="626533"/>
                </a:cubicBezTo>
                <a:cubicBezTo>
                  <a:pt x="2030175" y="630961"/>
                  <a:pt x="2033327" y="639897"/>
                  <a:pt x="2040467" y="643467"/>
                </a:cubicBezTo>
                <a:cubicBezTo>
                  <a:pt x="2050875" y="648671"/>
                  <a:pt x="2063188" y="648589"/>
                  <a:pt x="2074333" y="651933"/>
                </a:cubicBezTo>
                <a:cubicBezTo>
                  <a:pt x="2091430" y="657062"/>
                  <a:pt x="2108200" y="663223"/>
                  <a:pt x="2125133" y="668867"/>
                </a:cubicBezTo>
                <a:lnTo>
                  <a:pt x="2150533" y="677333"/>
                </a:lnTo>
                <a:cubicBezTo>
                  <a:pt x="2174822" y="674904"/>
                  <a:pt x="2230085" y="675657"/>
                  <a:pt x="2260600" y="660400"/>
                </a:cubicBezTo>
                <a:cubicBezTo>
                  <a:pt x="2269701" y="655849"/>
                  <a:pt x="2278054" y="649824"/>
                  <a:pt x="2286000" y="643467"/>
                </a:cubicBezTo>
                <a:cubicBezTo>
                  <a:pt x="2292233" y="638480"/>
                  <a:pt x="2297289" y="632178"/>
                  <a:pt x="2302933" y="626533"/>
                </a:cubicBezTo>
                <a:cubicBezTo>
                  <a:pt x="2305755" y="618066"/>
                  <a:pt x="2306449" y="608559"/>
                  <a:pt x="2311400" y="601133"/>
                </a:cubicBezTo>
                <a:cubicBezTo>
                  <a:pt x="2326889" y="577899"/>
                  <a:pt x="2341374" y="574419"/>
                  <a:pt x="2362200" y="558800"/>
                </a:cubicBezTo>
                <a:cubicBezTo>
                  <a:pt x="2365393" y="556405"/>
                  <a:pt x="2367845" y="553155"/>
                  <a:pt x="2370667" y="550333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コネクタ 39"/>
          <p:cNvCxnSpPr/>
          <p:nvPr/>
        </p:nvCxnSpPr>
        <p:spPr>
          <a:xfrm rot="5400000" flipH="1" flipV="1">
            <a:off x="608804" y="4338305"/>
            <a:ext cx="9652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1566333" y="489744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観測時刻</a:t>
            </a:r>
            <a:endParaRPr kumimoji="1" lang="ja-JP" altLang="en-US" sz="20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1093" y="3326300"/>
            <a:ext cx="1224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フラックス</a:t>
            </a:r>
            <a:endParaRPr kumimoji="1" lang="ja-JP" altLang="en-US" sz="2000" dirty="0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4880726" y="5912801"/>
            <a:ext cx="3399674" cy="158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16200000" flipV="1">
            <a:off x="3548723" y="4582384"/>
            <a:ext cx="2664004" cy="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加算記号 24"/>
          <p:cNvSpPr/>
          <p:nvPr/>
        </p:nvSpPr>
        <p:spPr>
          <a:xfrm>
            <a:off x="6443133" y="4479884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加算記号 25"/>
          <p:cNvSpPr/>
          <p:nvPr/>
        </p:nvSpPr>
        <p:spPr>
          <a:xfrm>
            <a:off x="6874933" y="4034298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加算記号 26"/>
          <p:cNvSpPr/>
          <p:nvPr/>
        </p:nvSpPr>
        <p:spPr>
          <a:xfrm>
            <a:off x="6563783" y="4372965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加算記号 27"/>
          <p:cNvSpPr/>
          <p:nvPr/>
        </p:nvSpPr>
        <p:spPr>
          <a:xfrm>
            <a:off x="5880851" y="5001655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加算記号 29"/>
          <p:cNvSpPr/>
          <p:nvPr/>
        </p:nvSpPr>
        <p:spPr>
          <a:xfrm>
            <a:off x="7287683" y="3695632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加算記号 30"/>
          <p:cNvSpPr/>
          <p:nvPr/>
        </p:nvSpPr>
        <p:spPr>
          <a:xfrm>
            <a:off x="7408333" y="3470303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加算記号 32"/>
          <p:cNvSpPr/>
          <p:nvPr/>
        </p:nvSpPr>
        <p:spPr>
          <a:xfrm>
            <a:off x="5259118" y="5541865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加算記号 33"/>
          <p:cNvSpPr/>
          <p:nvPr/>
        </p:nvSpPr>
        <p:spPr>
          <a:xfrm>
            <a:off x="5504883" y="5433915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加算記号 34"/>
          <p:cNvSpPr/>
          <p:nvPr/>
        </p:nvSpPr>
        <p:spPr>
          <a:xfrm>
            <a:off x="5760201" y="5055630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加算記号 35"/>
          <p:cNvSpPr/>
          <p:nvPr/>
        </p:nvSpPr>
        <p:spPr>
          <a:xfrm>
            <a:off x="6122151" y="4756109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加算記号 36"/>
          <p:cNvSpPr/>
          <p:nvPr/>
        </p:nvSpPr>
        <p:spPr>
          <a:xfrm>
            <a:off x="6322483" y="4594184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112915" y="2850276"/>
            <a:ext cx="2250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フラックス（短波長）</a:t>
            </a:r>
            <a:endParaRPr kumimoji="1" lang="ja-JP" altLang="en-US" sz="20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625533" y="5914389"/>
            <a:ext cx="2250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フラックス（長波長）</a:t>
            </a:r>
            <a:endParaRPr kumimoji="1" lang="ja-JP" altLang="en-US" sz="20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57200" y="2788721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紫外可視多波</a:t>
            </a:r>
            <a:r>
              <a:rPr lang="ja-JP" altLang="en-US" sz="2400" dirty="0" smtClean="0"/>
              <a:t>長光度曲線</a:t>
            </a:r>
            <a:endParaRPr kumimoji="1" lang="ja-JP" altLang="en-US" sz="2400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343578" y="2327056"/>
            <a:ext cx="1749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flux-flux plot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181093" y="2788721"/>
            <a:ext cx="3963572" cy="250883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加算記号 50"/>
          <p:cNvSpPr/>
          <p:nvPr/>
        </p:nvSpPr>
        <p:spPr>
          <a:xfrm>
            <a:off x="5565208" y="5243582"/>
            <a:ext cx="120650" cy="10795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5" name="図 54" descr="winkl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7" y="2760565"/>
            <a:ext cx="4061638" cy="3553934"/>
          </a:xfrm>
          <a:prstGeom prst="rect">
            <a:avLst/>
          </a:prstGeom>
        </p:spPr>
      </p:pic>
      <p:sp>
        <p:nvSpPr>
          <p:cNvPr id="56" name="テキスト ボックス 55"/>
          <p:cNvSpPr txBox="1"/>
          <p:nvPr/>
        </p:nvSpPr>
        <p:spPr>
          <a:xfrm>
            <a:off x="6363451" y="2146301"/>
            <a:ext cx="2112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8000"/>
                </a:solidFill>
              </a:rPr>
              <a:t>Winkler 97</a:t>
            </a:r>
          </a:p>
          <a:p>
            <a:r>
              <a:rPr lang="en-US" altLang="ja-JP" sz="2000" dirty="0" smtClean="0"/>
              <a:t>92 </a:t>
            </a:r>
            <a:r>
              <a:rPr lang="en-US" altLang="ja-JP" sz="2000" dirty="0" err="1" smtClean="0"/>
              <a:t>Seyfert</a:t>
            </a:r>
            <a:r>
              <a:rPr lang="en-US" altLang="ja-JP" sz="2000" dirty="0" smtClean="0"/>
              <a:t> galaxies</a:t>
            </a:r>
            <a:endParaRPr kumimoji="1" lang="en-US" altLang="ja-JP" sz="2000" dirty="0" smtClean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79979" y="5433915"/>
            <a:ext cx="4198585" cy="1200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変光に伴う</a:t>
            </a:r>
            <a:r>
              <a:rPr lang="en-US" altLang="ja-JP" sz="2400" dirty="0" smtClean="0">
                <a:solidFill>
                  <a:srgbClr val="FF0000"/>
                </a:solidFill>
              </a:rPr>
              <a:t> SED </a:t>
            </a:r>
            <a:r>
              <a:rPr lang="ja-JP" altLang="en-US" sz="2400" dirty="0" smtClean="0">
                <a:solidFill>
                  <a:srgbClr val="FF0000"/>
                </a:solidFill>
              </a:rPr>
              <a:t>の変化なし</a:t>
            </a:r>
            <a:endParaRPr kumimoji="1" lang="en-US" altLang="ja-JP" sz="2400" dirty="0" smtClean="0">
              <a:solidFill>
                <a:srgbClr val="FF0000"/>
              </a:solidFill>
            </a:endParaRPr>
          </a:p>
          <a:p>
            <a:r>
              <a:rPr lang="en-US" altLang="ja-JP" sz="2400" dirty="0" smtClean="0">
                <a:solidFill>
                  <a:srgbClr val="0000FF"/>
                </a:solidFill>
              </a:rPr>
              <a:t>‥</a:t>
            </a:r>
            <a:r>
              <a:rPr lang="ja-JP" altLang="en-US" sz="2400" dirty="0" smtClean="0">
                <a:solidFill>
                  <a:srgbClr val="0000FF"/>
                </a:solidFill>
              </a:rPr>
              <a:t>もし「原点」</a:t>
            </a:r>
            <a:r>
              <a:rPr lang="en-US" altLang="ja-JP" sz="2400" dirty="0" smtClean="0">
                <a:solidFill>
                  <a:srgbClr val="0000FF"/>
                </a:solidFill>
              </a:rPr>
              <a:t> (AGN flux=0)</a:t>
            </a:r>
            <a:r>
              <a:rPr lang="ja-JP" altLang="en-US" sz="2400" dirty="0" smtClean="0">
                <a:solidFill>
                  <a:srgbClr val="0000FF"/>
                </a:solidFill>
              </a:rPr>
              <a:t>が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regression line</a:t>
            </a:r>
            <a:r>
              <a:rPr kumimoji="1" lang="ja-JP" altLang="en-US" sz="2400" dirty="0" smtClean="0">
                <a:solidFill>
                  <a:srgbClr val="0000FF"/>
                </a:solidFill>
              </a:rPr>
              <a:t>上にくるのなら</a:t>
            </a:r>
            <a:r>
              <a:rPr lang="ja-JP" altLang="en-US" sz="2400" dirty="0" smtClean="0">
                <a:solidFill>
                  <a:srgbClr val="0000FF"/>
                </a:solidFill>
              </a:rPr>
              <a:t>ば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685858" y="5311032"/>
            <a:ext cx="203132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008000"/>
                </a:solidFill>
              </a:rPr>
              <a:t>直線状の相関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cxnSp>
        <p:nvCxnSpPr>
          <p:cNvPr id="60" name="直線矢印コネクタ 59"/>
          <p:cNvCxnSpPr/>
          <p:nvPr/>
        </p:nvCxnSpPr>
        <p:spPr>
          <a:xfrm flipV="1">
            <a:off x="4397337" y="5433915"/>
            <a:ext cx="982431" cy="338782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43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116 L 0.25573 -0.00116 " pathEditMode="relative" ptsTypes="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51" grpId="0" animBg="1"/>
      <p:bldP spid="56" grpId="0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0" cmpd="sng">
          <a:solidFill>
            <a:srgbClr val="FF66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3112</TotalTime>
  <Words>1169</Words>
  <Application>Microsoft Macintosh PowerPoint</Application>
  <PresentationFormat>画面に合わせる (4:3)</PresentationFormat>
  <Paragraphs>321</Paragraphs>
  <Slides>19</Slides>
  <Notes>13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0" baseType="lpstr">
      <vt:lpstr>ホワイト</vt:lpstr>
      <vt:lpstr>変光現象で探る活動銀河核の構造と放射機構</vt:lpstr>
      <vt:lpstr>活動銀河核(Active Galactic Nuclei)</vt:lpstr>
      <vt:lpstr>AGN の構造とスペクトル</vt:lpstr>
      <vt:lpstr>ブラックホールの合体成長</vt:lpstr>
      <vt:lpstr>ブラックホールの合体成長</vt:lpstr>
      <vt:lpstr>AGN 研究の手法</vt:lpstr>
      <vt:lpstr>変光を利用した AGN 研究</vt:lpstr>
      <vt:lpstr>変光のタイムスケール</vt:lpstr>
      <vt:lpstr>紫外可視連続放射の多波長変光強度相関</vt:lpstr>
      <vt:lpstr>PowerPoint プレゼンテーション</vt:lpstr>
      <vt:lpstr>降着円盤放射の変光機構</vt:lpstr>
      <vt:lpstr>降着円盤放射の変光機構</vt:lpstr>
      <vt:lpstr>X線、紫外可視連続放射変光の時間相関</vt:lpstr>
      <vt:lpstr>X-ray reprocessing model</vt:lpstr>
      <vt:lpstr>X-ray reprocessing model</vt:lpstr>
      <vt:lpstr>X-ray reprocessing model</vt:lpstr>
      <vt:lpstr>低光度 AGN の変光</vt:lpstr>
      <vt:lpstr>低光度 AGN の変光</vt:lpstr>
      <vt:lpstr>まとめ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変光で探る活動銀河核</dc:title>
  <dc:creator>峰崎 岳夫</dc:creator>
  <cp:lastModifiedBy>峰崎 岳夫</cp:lastModifiedBy>
  <cp:revision>135</cp:revision>
  <dcterms:created xsi:type="dcterms:W3CDTF">2012-02-18T04:52:46Z</dcterms:created>
  <dcterms:modified xsi:type="dcterms:W3CDTF">2012-03-05T08:12:54Z</dcterms:modified>
</cp:coreProperties>
</file>