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3" r:id="rId3"/>
    <p:sldId id="284" r:id="rId4"/>
    <p:sldId id="288" r:id="rId5"/>
    <p:sldId id="271" r:id="rId6"/>
    <p:sldId id="289" r:id="rId7"/>
    <p:sldId id="299" r:id="rId8"/>
    <p:sldId id="303" r:id="rId9"/>
    <p:sldId id="281" r:id="rId10"/>
    <p:sldId id="293" r:id="rId11"/>
    <p:sldId id="294" r:id="rId12"/>
    <p:sldId id="295" r:id="rId13"/>
    <p:sldId id="272" r:id="rId14"/>
    <p:sldId id="274" r:id="rId15"/>
    <p:sldId id="291" r:id="rId16"/>
    <p:sldId id="292" r:id="rId17"/>
    <p:sldId id="301" r:id="rId18"/>
  </p:sldIdLst>
  <p:sldSz cx="9144000" cy="6858000" type="screen4x3"/>
  <p:notesSz cx="7099300" cy="10223500"/>
  <p:embeddedFontLst>
    <p:embeddedFont>
      <p:font typeface="HG明朝B" pitchFamily="17" charset="-128"/>
      <p:regular r:id="rId19"/>
    </p:embeddedFont>
    <p:embeddedFont>
      <p:font typeface="HGP明朝E" pitchFamily="18" charset="-128"/>
      <p:regular r:id="rId20"/>
    </p:embeddedFont>
    <p:embeddedFont>
      <p:font typeface="Comic Sans MS" pitchFamily="66" charset="0"/>
      <p:regular r:id="rId21"/>
      <p:bold r:id="rId22"/>
    </p:embeddedFont>
    <p:embeddedFont>
      <p:font typeface="Century Schoolbook" charset="0"/>
      <p:regular r:id="rId23"/>
      <p:bold r:id="rId24"/>
      <p:italic r:id="rId25"/>
      <p:boldItalic r:id="rId26"/>
    </p:embeddedFont>
    <p:embeddedFont>
      <p:font typeface="Bookman Old Style" pitchFamily="18" charset="0"/>
      <p:regular r:id="rId27"/>
      <p:bold r:id="rId28"/>
      <p:italic r:id="rId29"/>
      <p:boldItalic r:id="rId3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C76"/>
    <a:srgbClr val="FBD6B7"/>
    <a:srgbClr val="FF7C80"/>
    <a:srgbClr val="FA9982"/>
    <a:srgbClr val="FFFBF7"/>
    <a:srgbClr val="FEF1E6"/>
    <a:srgbClr val="FDEADA"/>
    <a:srgbClr val="FADDD6"/>
    <a:srgbClr val="FF3300"/>
    <a:srgbClr val="E18E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8565" autoAdjust="0"/>
  </p:normalViewPr>
  <p:slideViewPr>
    <p:cSldViewPr snapToObjects="1">
      <p:cViewPr>
        <p:scale>
          <a:sx n="60" d="100"/>
          <a:sy n="60" d="100"/>
        </p:scale>
        <p:origin x="-750" y="-264"/>
      </p:cViewPr>
      <p:guideLst>
        <p:guide orient="horz" pos="2160"/>
        <p:guide pos="2880"/>
      </p:guideLst>
    </p:cSldViewPr>
  </p:slideViewPr>
  <p:outlineViewPr>
    <p:cViewPr>
      <p:scale>
        <a:sx n="33" d="100"/>
        <a:sy n="33" d="100"/>
      </p:scale>
      <p:origin x="0" y="1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descr="sIMG_5104.JPG"/>
          <p:cNvPicPr>
            <a:picLocks noChangeAspect="1"/>
          </p:cNvPicPr>
          <p:nvPr userDrawn="1"/>
        </p:nvPicPr>
        <p:blipFill>
          <a:blip r:embed="rId2" cstate="print"/>
          <a:srcRect r="11133"/>
          <a:stretch>
            <a:fillRect/>
          </a:stretch>
        </p:blipFill>
        <p:spPr>
          <a:xfrm>
            <a:off x="-36512" y="0"/>
            <a:ext cx="9180512" cy="6885384"/>
          </a:xfrm>
          <a:prstGeom prst="rect">
            <a:avLst/>
          </a:prstGeom>
        </p:spPr>
      </p:pic>
      <p:sp>
        <p:nvSpPr>
          <p:cNvPr id="2" name="タイトル 1"/>
          <p:cNvSpPr>
            <a:spLocks noGrp="1"/>
          </p:cNvSpPr>
          <p:nvPr>
            <p:ph type="ctrTitle"/>
          </p:nvPr>
        </p:nvSpPr>
        <p:spPr>
          <a:xfrm>
            <a:off x="685800" y="2130425"/>
            <a:ext cx="7772400" cy="1470025"/>
          </a:xfrm>
          <a:effectLst>
            <a:outerShdw blurRad="63500" dist="25400" dir="3000000" algn="ctr" rotWithShape="0">
              <a:schemeClr val="bg1">
                <a:lumMod val="85000"/>
              </a:schemeClr>
            </a:outerShdw>
          </a:effectLst>
        </p:spPr>
        <p:txBody>
          <a:bodyPr/>
          <a:lstStyle>
            <a:lvl1pPr>
              <a:defRPr>
                <a:solidFill>
                  <a:schemeClr val="accent6">
                    <a:lumMod val="20000"/>
                    <a:lumOff val="80000"/>
                  </a:schemeClr>
                </a:solidFill>
                <a:effectLst>
                  <a:outerShdw blurRad="38100" dist="38100" dir="2700000" algn="tl">
                    <a:srgbClr val="000000">
                      <a:alpha val="43137"/>
                    </a:srgbClr>
                  </a:outerShdw>
                </a:effectLst>
                <a:latin typeface="+mn-lt"/>
                <a:ea typeface="+mj-ea"/>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accent4">
                    <a:lumMod val="20000"/>
                    <a:lumOff val="80000"/>
                  </a:schemeClr>
                </a:solidFill>
                <a:latin typeface="HGP明朝E" pitchFamily="18" charset="-128"/>
                <a:ea typeface="HGP明朝E" pitchFamily="18"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4B90F865-DD44-4AB8-AF45-9E6AAF489B40}" type="datetimeFigureOut">
              <a:rPr kumimoji="1" lang="ja-JP" altLang="en-US" smtClean="0"/>
              <a:pPr/>
              <a:t>2012/2/21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DF4E4E-CA05-4196-BE57-3C6D44D07139}" type="slidenum">
              <a:rPr kumimoji="1" lang="ja-JP" altLang="en-US" smtClean="0"/>
              <a:pPr/>
              <a:t>‹#›</a:t>
            </a:fld>
            <a:endParaRPr kumimoji="1" lang="ja-JP" altLang="en-US"/>
          </a:p>
        </p:txBody>
      </p:sp>
      <p:pic>
        <p:nvPicPr>
          <p:cNvPr id="14" name="Picture 4"/>
          <p:cNvPicPr>
            <a:picLocks noChangeAspect="1" noChangeArrowheads="1"/>
          </p:cNvPicPr>
          <p:nvPr userDrawn="1"/>
        </p:nvPicPr>
        <p:blipFill>
          <a:blip r:embed="rId3" cstate="print"/>
          <a:stretch>
            <a:fillRect/>
          </a:stretch>
        </p:blipFill>
        <p:spPr bwMode="auto">
          <a:xfrm>
            <a:off x="7956376" y="63591"/>
            <a:ext cx="1100026" cy="889586"/>
          </a:xfrm>
          <a:prstGeom prst="rect">
            <a:avLst/>
          </a:prstGeom>
          <a:noFill/>
          <a:ln>
            <a:noFill/>
          </a:ln>
        </p:spPr>
      </p:pic>
      <p:sp>
        <p:nvSpPr>
          <p:cNvPr id="16" name="テキスト ボックス 15"/>
          <p:cNvSpPr txBox="1"/>
          <p:nvPr userDrawn="1"/>
        </p:nvSpPr>
        <p:spPr>
          <a:xfrm>
            <a:off x="0" y="6577607"/>
            <a:ext cx="3185487" cy="307777"/>
          </a:xfrm>
          <a:prstGeom prst="rect">
            <a:avLst/>
          </a:prstGeom>
          <a:noFill/>
        </p:spPr>
        <p:txBody>
          <a:bodyPr wrap="none" rtlCol="0">
            <a:spAutoFit/>
          </a:bodyPr>
          <a:lstStyle/>
          <a:p>
            <a:r>
              <a:rPr kumimoji="1" lang="en-US" altLang="ja-JP" sz="1400" dirty="0" smtClean="0">
                <a:solidFill>
                  <a:schemeClr val="bg1">
                    <a:lumMod val="50000"/>
                  </a:schemeClr>
                </a:solidFill>
                <a:latin typeface="HGP明朝E" pitchFamily="18" charset="-128"/>
                <a:ea typeface="HGP明朝E" pitchFamily="18" charset="-128"/>
              </a:rPr>
              <a:t>2012.02.20  </a:t>
            </a:r>
            <a:r>
              <a:rPr kumimoji="1" lang="ja-JP" altLang="en-US" sz="1400" dirty="0" smtClean="0">
                <a:solidFill>
                  <a:schemeClr val="bg1">
                    <a:lumMod val="50000"/>
                  </a:schemeClr>
                </a:solidFill>
                <a:latin typeface="HGP明朝E" pitchFamily="18" charset="-128"/>
                <a:ea typeface="HGP明朝E" pitchFamily="18" charset="-128"/>
              </a:rPr>
              <a:t>グローバルな宇宙天文観測</a:t>
            </a:r>
            <a:endParaRPr kumimoji="1" lang="ja-JP" altLang="en-US" sz="1400" dirty="0">
              <a:solidFill>
                <a:schemeClr val="bg1">
                  <a:lumMod val="50000"/>
                </a:schemeClr>
              </a:solidFill>
              <a:latin typeface="HGP明朝E" pitchFamily="18" charset="-128"/>
              <a:ea typeface="HGP明朝E" pitchFamily="18" charset="-128"/>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9" name="図 18" descr="sIMG_5119.JPG"/>
          <p:cNvPicPr>
            <a:picLocks noChangeAspect="1"/>
          </p:cNvPicPr>
          <p:nvPr userDrawn="1"/>
        </p:nvPicPr>
        <p:blipFill>
          <a:blip r:embed="rId2" cstate="print"/>
          <a:srcRect r="11384"/>
          <a:stretch>
            <a:fillRect/>
          </a:stretch>
        </p:blipFill>
        <p:spPr>
          <a:xfrm>
            <a:off x="-10534" y="-27384"/>
            <a:ext cx="9154534" cy="6885384"/>
          </a:xfrm>
          <a:prstGeom prst="rect">
            <a:avLst/>
          </a:prstGeom>
        </p:spPr>
      </p:pic>
      <p:sp>
        <p:nvSpPr>
          <p:cNvPr id="2" name="タイトル 1"/>
          <p:cNvSpPr>
            <a:spLocks noGrp="1"/>
          </p:cNvSpPr>
          <p:nvPr>
            <p:ph type="title"/>
          </p:nvPr>
        </p:nvSpPr>
        <p:spPr>
          <a:xfrm>
            <a:off x="493204" y="274638"/>
            <a:ext cx="8157592" cy="1143000"/>
          </a:xfrm>
          <a:effectLst>
            <a:outerShdw blurRad="50800" dist="38100" dir="2700000" algn="tl" rotWithShape="0">
              <a:schemeClr val="bg1">
                <a:lumMod val="95000"/>
                <a:alpha val="40000"/>
              </a:schemeClr>
            </a:outerShdw>
          </a:effectLst>
        </p:spPr>
        <p:txBody>
          <a:bodyPr>
            <a:scene3d>
              <a:camera prst="orthographicFront"/>
              <a:lightRig rig="soft" dir="t">
                <a:rot lat="0" lon="0" rev="10800000"/>
              </a:lightRig>
            </a:scene3d>
            <a:sp3d>
              <a:bevelT w="27940" h="12700"/>
              <a:contourClr>
                <a:srgbClr val="DDDDDD"/>
              </a:contourClr>
            </a:sp3d>
          </a:bodyPr>
          <a:lstStyle>
            <a:lvl1pPr algn="l">
              <a:defRPr b="1" cap="none" spc="150">
                <a:ln w="11430"/>
                <a:solidFill>
                  <a:srgbClr val="F8F8F8"/>
                </a:solidFill>
                <a:effectLst>
                  <a:outerShdw blurRad="25400" algn="tl" rotWithShape="0">
                    <a:srgbClr val="000000">
                      <a:alpha val="43000"/>
                    </a:srgbClr>
                  </a:outerShdw>
                </a:effectLst>
                <a:latin typeface="+mn-lt"/>
                <a:ea typeface="+mn-ea"/>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lvl1pPr>
              <a:buFont typeface="Wingdings" pitchFamily="2" charset="2"/>
              <a:buChar char="Ø"/>
              <a:defRPr>
                <a:solidFill>
                  <a:schemeClr val="accent3">
                    <a:lumMod val="20000"/>
                    <a:lumOff val="80000"/>
                  </a:schemeClr>
                </a:solidFill>
                <a:latin typeface="+mn-lt"/>
                <a:ea typeface="+mn-ea"/>
              </a:defRPr>
            </a:lvl1pPr>
            <a:lvl2pPr>
              <a:buFont typeface="Arial" pitchFamily="34" charset="0"/>
              <a:buChar char="•"/>
              <a:defRPr>
                <a:solidFill>
                  <a:schemeClr val="accent3">
                    <a:lumMod val="20000"/>
                    <a:lumOff val="80000"/>
                  </a:schemeClr>
                </a:solidFill>
                <a:latin typeface="+mn-lt"/>
                <a:ea typeface="+mn-ea"/>
              </a:defRPr>
            </a:lvl2pPr>
            <a:lvl3pPr>
              <a:buFontTx/>
              <a:buChar char="‒"/>
              <a:defRPr>
                <a:solidFill>
                  <a:schemeClr val="accent3">
                    <a:lumMod val="20000"/>
                    <a:lumOff val="80000"/>
                  </a:schemeClr>
                </a:solidFill>
                <a:latin typeface="+mn-lt"/>
                <a:ea typeface="+mn-ea"/>
              </a:defRPr>
            </a:lvl3pPr>
            <a:lvl4pPr>
              <a:defRPr>
                <a:solidFill>
                  <a:schemeClr val="accent3">
                    <a:lumMod val="20000"/>
                    <a:lumOff val="80000"/>
                  </a:schemeClr>
                </a:solidFill>
                <a:latin typeface="+mn-lt"/>
                <a:ea typeface="+mn-ea"/>
              </a:defRPr>
            </a:lvl4pPr>
            <a:lvl5pPr>
              <a:defRPr>
                <a:solidFill>
                  <a:schemeClr val="accent3">
                    <a:lumMod val="20000"/>
                    <a:lumOff val="80000"/>
                  </a:schemeClr>
                </a:solidFill>
                <a:latin typeface="+mn-lt"/>
                <a:ea typeface="+mn-ea"/>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4B90F865-DD44-4AB8-AF45-9E6AAF489B40}" type="datetimeFigureOut">
              <a:rPr kumimoji="1" lang="ja-JP" altLang="en-US" smtClean="0"/>
              <a:pPr/>
              <a:t>2012/2/21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9DF4E4E-CA05-4196-BE57-3C6D44D07139}" type="slidenum">
              <a:rPr kumimoji="1" lang="ja-JP" altLang="en-US" smtClean="0"/>
              <a:pPr/>
              <a:t>‹#›</a:t>
            </a:fld>
            <a:endParaRPr kumimoji="1" lang="ja-JP" altLang="en-US"/>
          </a:p>
        </p:txBody>
      </p:sp>
      <p:pic>
        <p:nvPicPr>
          <p:cNvPr id="15" name="Picture 4"/>
          <p:cNvPicPr>
            <a:picLocks noChangeAspect="1" noChangeArrowheads="1"/>
          </p:cNvPicPr>
          <p:nvPr userDrawn="1"/>
        </p:nvPicPr>
        <p:blipFill>
          <a:blip r:embed="rId3" cstate="print"/>
          <a:stretch>
            <a:fillRect/>
          </a:stretch>
        </p:blipFill>
        <p:spPr bwMode="auto">
          <a:xfrm>
            <a:off x="8100392" y="63591"/>
            <a:ext cx="956010" cy="773121"/>
          </a:xfrm>
          <a:prstGeom prst="rect">
            <a:avLst/>
          </a:prstGeom>
          <a:noFill/>
          <a:ln>
            <a:noFill/>
          </a:ln>
        </p:spPr>
      </p:pic>
      <p:sp>
        <p:nvSpPr>
          <p:cNvPr id="18" name="テキスト ボックス 17"/>
          <p:cNvSpPr txBox="1"/>
          <p:nvPr userDrawn="1"/>
        </p:nvSpPr>
        <p:spPr>
          <a:xfrm>
            <a:off x="0" y="6577607"/>
            <a:ext cx="3185487" cy="307777"/>
          </a:xfrm>
          <a:prstGeom prst="rect">
            <a:avLst/>
          </a:prstGeom>
          <a:noFill/>
        </p:spPr>
        <p:txBody>
          <a:bodyPr wrap="none" rtlCol="0">
            <a:spAutoFit/>
          </a:bodyPr>
          <a:lstStyle/>
          <a:p>
            <a:r>
              <a:rPr kumimoji="1" lang="en-US" altLang="ja-JP" sz="1400" dirty="0" smtClean="0">
                <a:solidFill>
                  <a:schemeClr val="tx1">
                    <a:lumMod val="75000"/>
                    <a:lumOff val="25000"/>
                  </a:schemeClr>
                </a:solidFill>
                <a:latin typeface="HGP明朝E" pitchFamily="18" charset="-128"/>
                <a:ea typeface="HGP明朝E" pitchFamily="18" charset="-128"/>
              </a:rPr>
              <a:t>2012.02.20  </a:t>
            </a:r>
            <a:r>
              <a:rPr kumimoji="1" lang="ja-JP" altLang="en-US" sz="1400" dirty="0" smtClean="0">
                <a:solidFill>
                  <a:schemeClr val="tx1">
                    <a:lumMod val="75000"/>
                    <a:lumOff val="25000"/>
                  </a:schemeClr>
                </a:solidFill>
                <a:latin typeface="HGP明朝E" pitchFamily="18" charset="-128"/>
                <a:ea typeface="HGP明朝E" pitchFamily="18" charset="-128"/>
              </a:rPr>
              <a:t>グローバルな宇宙天文観測</a:t>
            </a:r>
            <a:endParaRPr kumimoji="1" lang="ja-JP" altLang="en-US" sz="1400" dirty="0">
              <a:solidFill>
                <a:schemeClr val="tx1">
                  <a:lumMod val="75000"/>
                  <a:lumOff val="25000"/>
                </a:schemeClr>
              </a:solidFill>
              <a:latin typeface="HGP明朝E" pitchFamily="18" charset="-128"/>
              <a:ea typeface="HGP明朝E" pitchFamily="18" charset="-128"/>
            </a:endParaRPr>
          </a:p>
        </p:txBody>
      </p:sp>
      <p:grpSp>
        <p:nvGrpSpPr>
          <p:cNvPr id="39" name="グループ化 38"/>
          <p:cNvGrpSpPr/>
          <p:nvPr userDrawn="1"/>
        </p:nvGrpSpPr>
        <p:grpSpPr>
          <a:xfrm>
            <a:off x="360000" y="1268760"/>
            <a:ext cx="8424000" cy="27232"/>
            <a:chOff x="406846" y="1340768"/>
            <a:chExt cx="8654804" cy="27232"/>
          </a:xfrm>
        </p:grpSpPr>
        <p:sp>
          <p:nvSpPr>
            <p:cNvPr id="36" name="直線コネクタ 35"/>
            <p:cNvSpPr>
              <a:spLocks noChangeShapeType="1"/>
            </p:cNvSpPr>
            <p:nvPr userDrawn="1"/>
          </p:nvSpPr>
          <p:spPr bwMode="auto">
            <a:xfrm flipH="1">
              <a:off x="406846" y="1340768"/>
              <a:ext cx="8629650" cy="0"/>
            </a:xfrm>
            <a:prstGeom prst="line">
              <a:avLst/>
            </a:prstGeom>
            <a:noFill/>
            <a:ln w="88900" cap="rnd" cmpd="sng" algn="ctr">
              <a:gradFill flip="none" rotWithShape="1">
                <a:gsLst>
                  <a:gs pos="0">
                    <a:srgbClr val="FADDD6">
                      <a:alpha val="0"/>
                    </a:srgbClr>
                  </a:gs>
                  <a:gs pos="50000">
                    <a:srgbClr val="FADDD6">
                      <a:alpha val="60000"/>
                    </a:srgbClr>
                  </a:gs>
                  <a:gs pos="100000">
                    <a:srgbClr val="FADDD6">
                      <a:alpha val="70000"/>
                    </a:srgbClr>
                  </a:gs>
                </a:gsLst>
                <a:lin ang="0" scaled="1"/>
                <a:tileRect/>
              </a:gradFill>
              <a:prstDash val="solid"/>
              <a:bevel/>
              <a:headEnd type="none" w="med" len="med"/>
              <a:tailEnd type="none" w="sm" len="sm"/>
            </a:ln>
            <a:effectLst>
              <a:softEdge rad="31750"/>
            </a:effectLst>
          </p:spPr>
          <p:txBody>
            <a:bodyPr vert="horz" wrap="square" lIns="91440" tIns="45720" rIns="91440" bIns="45720" anchor="t" compatLnSpc="1"/>
            <a:lstStyle/>
            <a:p>
              <a:endParaRPr kumimoji="0" lang="en-US"/>
            </a:p>
          </p:txBody>
        </p:sp>
        <p:sp>
          <p:nvSpPr>
            <p:cNvPr id="38" name="直線コネクタ 37"/>
            <p:cNvSpPr>
              <a:spLocks noChangeShapeType="1"/>
            </p:cNvSpPr>
            <p:nvPr userDrawn="1"/>
          </p:nvSpPr>
          <p:spPr bwMode="auto">
            <a:xfrm flipH="1">
              <a:off x="432000" y="1368000"/>
              <a:ext cx="8629650" cy="0"/>
            </a:xfrm>
            <a:prstGeom prst="line">
              <a:avLst/>
            </a:prstGeom>
            <a:noFill/>
            <a:ln w="88900" cap="rnd" cmpd="sng" algn="ctr">
              <a:gradFill flip="none" rotWithShape="1">
                <a:gsLst>
                  <a:gs pos="0">
                    <a:srgbClr val="FADDD6">
                      <a:alpha val="0"/>
                    </a:srgbClr>
                  </a:gs>
                  <a:gs pos="50000">
                    <a:srgbClr val="FADDD6">
                      <a:alpha val="60000"/>
                    </a:srgbClr>
                  </a:gs>
                  <a:gs pos="100000">
                    <a:srgbClr val="FADDD6">
                      <a:alpha val="70000"/>
                    </a:srgbClr>
                  </a:gs>
                </a:gsLst>
                <a:lin ang="0" scaled="1"/>
                <a:tileRect/>
              </a:gradFill>
              <a:prstDash val="solid"/>
              <a:bevel/>
              <a:headEnd type="none" w="med" len="med"/>
              <a:tailEnd type="none" w="sm" len="sm"/>
            </a:ln>
            <a:effectLst>
              <a:softEdge rad="31750"/>
            </a:effectLst>
          </p:spPr>
          <p:txBody>
            <a:bodyPr vert="horz" wrap="square" lIns="91440" tIns="45720" rIns="91440" bIns="45720" anchor="t" compatLnSpc="1"/>
            <a:lstStyle/>
            <a:p>
              <a:endParaRPr kumimoji="0" lang="en-US"/>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0F865-DD44-4AB8-AF45-9E6AAF489B40}" type="datetimeFigureOut">
              <a:rPr kumimoji="1" lang="ja-JP" altLang="en-US" smtClean="0"/>
              <a:pPr/>
              <a:t>2012/2/21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F4E4E-CA05-4196-BE57-3C6D44D0713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2008" y="831999"/>
            <a:ext cx="7772400" cy="1470025"/>
          </a:xfrm>
        </p:spPr>
        <p:txBody>
          <a:bodyPr>
            <a:normAutofit/>
          </a:bodyPr>
          <a:lstStyle/>
          <a:p>
            <a:pPr algn="l"/>
            <a:r>
              <a:rPr kumimoji="1" lang="en-US" altLang="ja-JP" dirty="0" smtClean="0"/>
              <a:t>miniTAO</a:t>
            </a:r>
            <a:r>
              <a:rPr kumimoji="1" lang="ja-JP" altLang="en-US" dirty="0" smtClean="0"/>
              <a:t>近赤外線観測で見る</a:t>
            </a:r>
            <a:r>
              <a:rPr kumimoji="1" lang="en-US" altLang="ja-JP" dirty="0" smtClean="0"/>
              <a:t/>
            </a:r>
            <a:br>
              <a:rPr kumimoji="1" lang="en-US" altLang="ja-JP" dirty="0" smtClean="0"/>
            </a:br>
            <a:r>
              <a:rPr kumimoji="1" lang="ja-JP" altLang="en-US" dirty="0" smtClean="0"/>
              <a:t>銀河の星形成活動</a:t>
            </a:r>
            <a:endParaRPr kumimoji="1" lang="ja-JP" altLang="en-US" dirty="0"/>
          </a:p>
        </p:txBody>
      </p:sp>
      <p:sp>
        <p:nvSpPr>
          <p:cNvPr id="3" name="サブタイトル 2"/>
          <p:cNvSpPr>
            <a:spLocks noGrp="1"/>
          </p:cNvSpPr>
          <p:nvPr>
            <p:ph type="subTitle" idx="1"/>
          </p:nvPr>
        </p:nvSpPr>
        <p:spPr>
          <a:xfrm>
            <a:off x="472008" y="2950096"/>
            <a:ext cx="6400800" cy="2135088"/>
          </a:xfrm>
        </p:spPr>
        <p:txBody>
          <a:bodyPr>
            <a:normAutofit/>
          </a:bodyPr>
          <a:lstStyle/>
          <a:p>
            <a:pPr algn="l"/>
            <a:r>
              <a:rPr kumimoji="1" lang="ja-JP" altLang="en-US" sz="2800" dirty="0" smtClean="0"/>
              <a:t>東大・天文センター</a:t>
            </a:r>
            <a:r>
              <a:rPr kumimoji="1" lang="en-US" altLang="ja-JP" sz="2800" dirty="0" smtClean="0"/>
              <a:t/>
            </a:r>
            <a:br>
              <a:rPr kumimoji="1" lang="en-US" altLang="ja-JP" sz="2800" dirty="0" smtClean="0"/>
            </a:br>
            <a:r>
              <a:rPr kumimoji="1" lang="ja-JP" altLang="en-US" sz="2800" dirty="0" smtClean="0"/>
              <a:t>小西 真広</a:t>
            </a:r>
            <a:endParaRPr kumimoji="1" lang="en-US" altLang="ja-JP" sz="2800" dirty="0" smtClean="0"/>
          </a:p>
          <a:p>
            <a:pPr algn="l"/>
            <a:r>
              <a:rPr kumimoji="1" lang="en-US" altLang="ja-JP" sz="1000" dirty="0" smtClean="0"/>
              <a:t> </a:t>
            </a:r>
            <a:r>
              <a:rPr kumimoji="1" lang="en-US" altLang="ja-JP" dirty="0" smtClean="0"/>
              <a:t/>
            </a:r>
            <a:br>
              <a:rPr kumimoji="1" lang="en-US" altLang="ja-JP" dirty="0" smtClean="0"/>
            </a:br>
            <a:r>
              <a:rPr kumimoji="1" lang="ja-JP" altLang="en-US" sz="2000" dirty="0" smtClean="0"/>
              <a:t>本原 顕太郎、</a:t>
            </a:r>
            <a:r>
              <a:rPr lang="ja-JP" altLang="en-US" sz="2000" dirty="0" smtClean="0"/>
              <a:t>舘内 謙、</a:t>
            </a:r>
            <a:endParaRPr lang="en-US" altLang="ja-JP" sz="2000" dirty="0" smtClean="0"/>
          </a:p>
          <a:p>
            <a:pPr algn="l"/>
            <a:r>
              <a:rPr lang="ja-JP" altLang="en-US" sz="2000" dirty="0" smtClean="0"/>
              <a:t>高橋 英則、加藤 夏子、</a:t>
            </a:r>
            <a:r>
              <a:rPr lang="en-US" altLang="ja-JP" sz="2000" dirty="0" smtClean="0"/>
              <a:t/>
            </a:r>
            <a:br>
              <a:rPr lang="en-US" altLang="ja-JP" sz="2000" dirty="0" smtClean="0"/>
            </a:br>
            <a:r>
              <a:rPr lang="ja-JP" altLang="en-US" sz="2000" dirty="0" smtClean="0"/>
              <a:t>ほか</a:t>
            </a:r>
            <a:r>
              <a:rPr lang="en-US" altLang="ja-JP" sz="2000" dirty="0" smtClean="0"/>
              <a:t>miniTAO</a:t>
            </a:r>
            <a:r>
              <a:rPr lang="ja-JP" altLang="en-US" sz="2000" dirty="0" smtClean="0"/>
              <a:t>チーム</a:t>
            </a:r>
            <a:endParaRPr kumimoji="1" lang="ja-JP" altLang="en-US" sz="2000" dirty="0"/>
          </a:p>
        </p:txBody>
      </p:sp>
      <p:sp>
        <p:nvSpPr>
          <p:cNvPr id="4" name="テキスト ボックス 3"/>
          <p:cNvSpPr txBox="1"/>
          <p:nvPr/>
        </p:nvSpPr>
        <p:spPr>
          <a:xfrm>
            <a:off x="7649680" y="6581001"/>
            <a:ext cx="1494320" cy="276999"/>
          </a:xfrm>
          <a:prstGeom prst="rect">
            <a:avLst/>
          </a:prstGeom>
          <a:noFill/>
        </p:spPr>
        <p:txBody>
          <a:bodyPr wrap="none" rtlCol="0">
            <a:spAutoFit/>
          </a:bodyPr>
          <a:lstStyle/>
          <a:p>
            <a:r>
              <a:rPr lang="en-US" altLang="ja-JP" sz="1200" dirty="0" smtClean="0">
                <a:solidFill>
                  <a:schemeClr val="tx1">
                    <a:lumMod val="50000"/>
                    <a:lumOff val="50000"/>
                  </a:schemeClr>
                </a:solidFill>
                <a:effectLst>
                  <a:glow rad="63500">
                    <a:schemeClr val="tx1">
                      <a:lumMod val="50000"/>
                      <a:lumOff val="50000"/>
                      <a:alpha val="40000"/>
                    </a:schemeClr>
                  </a:glow>
                </a:effectLst>
                <a:latin typeface="Comic Sans MS" pitchFamily="66" charset="0"/>
              </a:rPr>
              <a:t>Photo by K. Asano</a:t>
            </a:r>
            <a:endParaRPr kumimoji="1" lang="ja-JP" altLang="en-US" sz="1200" dirty="0">
              <a:solidFill>
                <a:schemeClr val="tx1">
                  <a:lumMod val="50000"/>
                  <a:lumOff val="50000"/>
                </a:schemeClr>
              </a:solidFill>
              <a:effectLst>
                <a:glow rad="63500">
                  <a:schemeClr val="tx1">
                    <a:lumMod val="50000"/>
                    <a:lumOff val="50000"/>
                    <a:alpha val="40000"/>
                  </a:schemeClr>
                </a:glow>
              </a:effectLst>
              <a:latin typeface="Comic Sans MS" pitchFamily="66"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kumimoji="1" lang="en-US" altLang="ja-JP" dirty="0" smtClean="0"/>
              <a:t>Unbiased </a:t>
            </a:r>
            <a:r>
              <a:rPr kumimoji="1" lang="en-US" altLang="ja-JP" dirty="0" err="1" smtClean="0"/>
              <a:t>Pa</a:t>
            </a:r>
            <a:r>
              <a:rPr kumimoji="1" lang="en-US" altLang="ja-JP" dirty="0" err="1" smtClean="0">
                <a:latin typeface="Symbol" pitchFamily="18" charset="2"/>
              </a:rPr>
              <a:t>a</a:t>
            </a:r>
            <a:r>
              <a:rPr kumimoji="1" lang="en-US" altLang="ja-JP" dirty="0" smtClean="0"/>
              <a:t> survey on Galactic Plane</a:t>
            </a:r>
            <a:endParaRPr kumimoji="1" lang="ja-JP" altLang="en-US" dirty="0"/>
          </a:p>
        </p:txBody>
      </p:sp>
      <p:grpSp>
        <p:nvGrpSpPr>
          <p:cNvPr id="30" name="グループ化 29"/>
          <p:cNvGrpSpPr/>
          <p:nvPr/>
        </p:nvGrpSpPr>
        <p:grpSpPr>
          <a:xfrm>
            <a:off x="552646" y="2204864"/>
            <a:ext cx="8038709" cy="4252361"/>
            <a:chOff x="552646" y="2204864"/>
            <a:chExt cx="8038709" cy="4252361"/>
          </a:xfrm>
        </p:grpSpPr>
        <p:pic>
          <p:nvPicPr>
            <p:cNvPr id="31" name="Picture 2" descr="C:\Users\motohara\Desktop\110804anirws\ds9.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5"/>
            <a:stretch/>
          </p:blipFill>
          <p:spPr bwMode="auto">
            <a:xfrm>
              <a:off x="552646" y="2204864"/>
              <a:ext cx="8038709" cy="4252361"/>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2" name="直線コネクタ 31"/>
            <p:cNvCxnSpPr/>
            <p:nvPr/>
          </p:nvCxnSpPr>
          <p:spPr>
            <a:xfrm>
              <a:off x="2195736" y="4365104"/>
              <a:ext cx="46805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3987445" y="3068996"/>
              <a:ext cx="1296144" cy="1224136"/>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419493" y="2699664"/>
              <a:ext cx="2611612" cy="369332"/>
            </a:xfrm>
            <a:prstGeom prst="rect">
              <a:avLst/>
            </a:prstGeom>
            <a:noFill/>
          </p:spPr>
          <p:txBody>
            <a:bodyPr wrap="none" rtlCol="0">
              <a:spAutoFit/>
            </a:bodyPr>
            <a:lstStyle/>
            <a:p>
              <a:r>
                <a:rPr kumimoji="1" lang="en-US" altLang="ja-JP" dirty="0" smtClean="0">
                  <a:solidFill>
                    <a:schemeClr val="bg1"/>
                  </a:solidFill>
                </a:rPr>
                <a:t>Galactic Center (</a:t>
              </a:r>
              <a:r>
                <a:rPr kumimoji="1" lang="en-US" altLang="ja-JP" dirty="0" err="1" smtClean="0">
                  <a:solidFill>
                    <a:schemeClr val="bg1"/>
                  </a:solidFill>
                </a:rPr>
                <a:t>SgrA</a:t>
              </a:r>
              <a:r>
                <a:rPr kumimoji="1" lang="en-US" altLang="ja-JP" dirty="0" smtClean="0">
                  <a:solidFill>
                    <a:schemeClr val="bg1"/>
                  </a:solidFill>
                </a:rPr>
                <a:t>)</a:t>
              </a:r>
              <a:endParaRPr kumimoji="1" lang="ja-JP" altLang="en-US" dirty="0">
                <a:solidFill>
                  <a:schemeClr val="bg1"/>
                </a:solidFill>
              </a:endParaRPr>
            </a:p>
          </p:txBody>
        </p:sp>
        <p:cxnSp>
          <p:nvCxnSpPr>
            <p:cNvPr id="35" name="直線矢印コネクタ 34"/>
            <p:cNvCxnSpPr/>
            <p:nvPr/>
          </p:nvCxnSpPr>
          <p:spPr>
            <a:xfrm>
              <a:off x="1187624" y="5733256"/>
              <a:ext cx="5148000" cy="0"/>
            </a:xfrm>
            <a:prstGeom prst="straightConnector1">
              <a:avLst/>
            </a:prstGeom>
            <a:ln w="38100" cap="rnd">
              <a:solidFill>
                <a:schemeClr val="bg1"/>
              </a:solidFill>
              <a:roun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339855" y="5733256"/>
              <a:ext cx="1779654" cy="461665"/>
            </a:xfrm>
            <a:prstGeom prst="rect">
              <a:avLst/>
            </a:prstGeom>
            <a:noFill/>
          </p:spPr>
          <p:txBody>
            <a:bodyPr wrap="none" rtlCol="0">
              <a:spAutoFit/>
            </a:bodyPr>
            <a:lstStyle/>
            <a:p>
              <a:r>
                <a:rPr kumimoji="1" lang="en-US" altLang="ja-JP" sz="2400" dirty="0" smtClean="0">
                  <a:solidFill>
                    <a:schemeClr val="bg1"/>
                  </a:solidFill>
                </a:rPr>
                <a:t>1.4</a:t>
              </a:r>
              <a:r>
                <a:rPr lang="ja-JP" altLang="en-US" sz="2400" dirty="0" smtClean="0">
                  <a:solidFill>
                    <a:schemeClr val="bg1"/>
                  </a:solidFill>
                </a:rPr>
                <a:t> </a:t>
              </a:r>
              <a:r>
                <a:rPr lang="en-US" altLang="ja-JP" sz="2400" dirty="0" smtClean="0">
                  <a:solidFill>
                    <a:schemeClr val="bg1"/>
                  </a:solidFill>
                </a:rPr>
                <a:t>degrees</a:t>
              </a:r>
              <a:endParaRPr kumimoji="1" lang="ja-JP" altLang="en-US" sz="2400" dirty="0">
                <a:solidFill>
                  <a:schemeClr val="bg1"/>
                </a:solidFill>
              </a:endParaRPr>
            </a:p>
          </p:txBody>
        </p:sp>
        <p:sp>
          <p:nvSpPr>
            <p:cNvPr id="37" name="テキスト ボックス 36"/>
            <p:cNvSpPr txBox="1"/>
            <p:nvPr/>
          </p:nvSpPr>
          <p:spPr>
            <a:xfrm>
              <a:off x="5501526" y="3995772"/>
              <a:ext cx="1734770" cy="369332"/>
            </a:xfrm>
            <a:prstGeom prst="rect">
              <a:avLst/>
            </a:prstGeom>
            <a:noFill/>
          </p:spPr>
          <p:txBody>
            <a:bodyPr wrap="none" rtlCol="0">
              <a:spAutoFit/>
            </a:bodyPr>
            <a:lstStyle/>
            <a:p>
              <a:r>
                <a:rPr kumimoji="1" lang="en-US" altLang="ja-JP" dirty="0" smtClean="0">
                  <a:solidFill>
                    <a:schemeClr val="bg1"/>
                  </a:solidFill>
                </a:rPr>
                <a:t>Galactic Plane</a:t>
              </a:r>
              <a:endParaRPr kumimoji="1" lang="ja-JP" altLang="en-US" dirty="0">
                <a:solidFill>
                  <a:schemeClr val="bg1"/>
                </a:solidFill>
              </a:endParaRPr>
            </a:p>
          </p:txBody>
        </p:sp>
        <p:sp>
          <p:nvSpPr>
            <p:cNvPr id="38" name="テキスト ボックス 37"/>
            <p:cNvSpPr txBox="1"/>
            <p:nvPr/>
          </p:nvSpPr>
          <p:spPr>
            <a:xfrm>
              <a:off x="6864997" y="6114782"/>
              <a:ext cx="1667443" cy="338554"/>
            </a:xfrm>
            <a:prstGeom prst="rect">
              <a:avLst/>
            </a:prstGeom>
            <a:noFill/>
          </p:spPr>
          <p:txBody>
            <a:bodyPr wrap="none" rtlCol="0">
              <a:spAutoFit/>
            </a:bodyPr>
            <a:lstStyle/>
            <a:p>
              <a:pPr algn="r"/>
              <a:r>
                <a:rPr kumimoji="1" lang="en-US" altLang="ja-JP" sz="1600" dirty="0" smtClean="0"/>
                <a:t>miniTAO/ANIR</a:t>
              </a:r>
              <a:endParaRPr kumimoji="1" lang="ja-JP" altLang="en-US" sz="1600" dirty="0"/>
            </a:p>
          </p:txBody>
        </p:sp>
      </p:grpSp>
      <p:sp>
        <p:nvSpPr>
          <p:cNvPr id="2" name="タイトル 1"/>
          <p:cNvSpPr>
            <a:spLocks noGrp="1"/>
          </p:cNvSpPr>
          <p:nvPr>
            <p:ph type="title"/>
          </p:nvPr>
        </p:nvSpPr>
        <p:spPr>
          <a:xfrm>
            <a:off x="493204" y="274638"/>
            <a:ext cx="8327268" cy="1143000"/>
          </a:xfrm>
        </p:spPr>
        <p:txBody>
          <a:bodyPr>
            <a:noAutofit/>
          </a:bodyPr>
          <a:lstStyle/>
          <a:p>
            <a:r>
              <a:rPr lang="en-US" altLang="ja-JP" sz="3600" dirty="0" smtClean="0"/>
              <a:t>Galactic Plane Survey with </a:t>
            </a:r>
            <a:r>
              <a:rPr lang="en-US" altLang="ja-JP" sz="3600" dirty="0" err="1" smtClean="0"/>
              <a:t>Pa</a:t>
            </a:r>
            <a:r>
              <a:rPr lang="en-US" altLang="ja-JP" sz="3600" dirty="0" err="1" smtClean="0">
                <a:latin typeface="Symbol" pitchFamily="18" charset="2"/>
              </a:rPr>
              <a:t>a</a:t>
            </a:r>
            <a:endParaRPr kumimoji="1" lang="ja-JP" altLang="en-US" sz="3600" dirty="0"/>
          </a:p>
        </p:txBody>
      </p:sp>
      <p:cxnSp>
        <p:nvCxnSpPr>
          <p:cNvPr id="13" name="直線コネクタ 12"/>
          <p:cNvCxnSpPr/>
          <p:nvPr/>
        </p:nvCxnSpPr>
        <p:spPr>
          <a:xfrm>
            <a:off x="2195736" y="4365104"/>
            <a:ext cx="46805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4277811" y="2132856"/>
            <a:ext cx="4758685" cy="2810220"/>
            <a:chOff x="4277811" y="2347926"/>
            <a:chExt cx="4758685" cy="2810220"/>
          </a:xfrm>
          <a:effectLst>
            <a:outerShdw blurRad="50800" dist="101600" dir="2700000" algn="tl" rotWithShape="0">
              <a:prstClr val="black">
                <a:alpha val="40000"/>
              </a:prstClr>
            </a:outerShdw>
          </a:effectLst>
        </p:grpSpPr>
        <p:pic>
          <p:nvPicPr>
            <p:cNvPr id="12" name="Picture 4" descr="http://www.ioa.s.u-tokyo.ac.jp/kibans/anir/gallery/2009JUN_ATACAMA/m-quintupl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811" y="2347926"/>
              <a:ext cx="4758685" cy="2810220"/>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7668344" y="2376385"/>
              <a:ext cx="1338828" cy="369332"/>
            </a:xfrm>
            <a:prstGeom prst="rect">
              <a:avLst/>
            </a:prstGeom>
            <a:noFill/>
          </p:spPr>
          <p:txBody>
            <a:bodyPr wrap="none" rtlCol="0">
              <a:spAutoFit/>
            </a:bodyPr>
            <a:lstStyle/>
            <a:p>
              <a:r>
                <a:rPr lang="ja-JP" altLang="en-US" dirty="0" smtClean="0">
                  <a:solidFill>
                    <a:schemeClr val="bg1"/>
                  </a:solidFill>
                </a:rPr>
                <a:t>五つ子</a:t>
              </a:r>
              <a:r>
                <a:rPr kumimoji="1" lang="ja-JP" altLang="en-US" dirty="0" smtClean="0">
                  <a:solidFill>
                    <a:schemeClr val="bg1"/>
                  </a:solidFill>
                </a:rPr>
                <a:t>星団</a:t>
              </a:r>
              <a:endParaRPr kumimoji="1" lang="ja-JP" altLang="en-US" dirty="0">
                <a:solidFill>
                  <a:schemeClr val="bg1"/>
                </a:solidFill>
              </a:endParaRPr>
            </a:p>
          </p:txBody>
        </p:sp>
      </p:grpSp>
      <p:sp>
        <p:nvSpPr>
          <p:cNvPr id="15" name="テキスト ボックス 14"/>
          <p:cNvSpPr txBox="1"/>
          <p:nvPr/>
        </p:nvSpPr>
        <p:spPr>
          <a:xfrm>
            <a:off x="4788024" y="5385410"/>
            <a:ext cx="3511109" cy="707886"/>
          </a:xfrm>
          <a:prstGeom prst="rect">
            <a:avLst/>
          </a:prstGeom>
          <a:gradFill>
            <a:gsLst>
              <a:gs pos="0">
                <a:schemeClr val="accent2">
                  <a:shade val="51000"/>
                  <a:satMod val="130000"/>
                  <a:alpha val="80000"/>
                </a:schemeClr>
              </a:gs>
              <a:gs pos="80000">
                <a:schemeClr val="accent2">
                  <a:shade val="93000"/>
                  <a:satMod val="130000"/>
                  <a:alpha val="80000"/>
                </a:schemeClr>
              </a:gs>
              <a:gs pos="100000">
                <a:schemeClr val="accent2">
                  <a:shade val="94000"/>
                  <a:satMod val="135000"/>
                  <a:alpha val="80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kumimoji="1" lang="en-US" altLang="ja-JP" sz="2000" dirty="0" smtClean="0">
                <a:solidFill>
                  <a:schemeClr val="bg1"/>
                </a:solidFill>
              </a:rPr>
              <a:t>Switched to </a:t>
            </a:r>
            <a:br>
              <a:rPr kumimoji="1" lang="en-US" altLang="ja-JP" sz="2000" dirty="0" smtClean="0">
                <a:solidFill>
                  <a:schemeClr val="bg1"/>
                </a:solidFill>
              </a:rPr>
            </a:br>
            <a:r>
              <a:rPr kumimoji="1" lang="en-US" altLang="ja-JP" sz="2000" dirty="0" smtClean="0">
                <a:solidFill>
                  <a:schemeClr val="bg1"/>
                </a:solidFill>
              </a:rPr>
              <a:t>“Targeted” Observations</a:t>
            </a:r>
            <a:endParaRPr kumimoji="1" lang="ja-JP" altLang="en-US" sz="2000" dirty="0">
              <a:solidFill>
                <a:schemeClr val="bg1"/>
              </a:solidFill>
            </a:endParaRPr>
          </a:p>
        </p:txBody>
      </p:sp>
      <p:grpSp>
        <p:nvGrpSpPr>
          <p:cNvPr id="21" name="グループ化 20"/>
          <p:cNvGrpSpPr/>
          <p:nvPr/>
        </p:nvGrpSpPr>
        <p:grpSpPr>
          <a:xfrm>
            <a:off x="115965" y="1556792"/>
            <a:ext cx="4095995" cy="4392488"/>
            <a:chOff x="115965" y="1556792"/>
            <a:chExt cx="4095995" cy="4392488"/>
          </a:xfrm>
        </p:grpSpPr>
        <p:pic>
          <p:nvPicPr>
            <p:cNvPr id="9" name="Picture 2" descr="http://www.ioa.s.u-tokyo.ac.jp/kibans/anir/gallery/2009JUN_ATACAMA/m-sgra-mosa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65" y="1556792"/>
              <a:ext cx="4095995" cy="4392488"/>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7" name="直線コネクタ 16"/>
            <p:cNvCxnSpPr/>
            <p:nvPr/>
          </p:nvCxnSpPr>
          <p:spPr>
            <a:xfrm>
              <a:off x="1043608" y="1960152"/>
              <a:ext cx="2298578" cy="3484973"/>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9907" y="1600200"/>
              <a:ext cx="1829347" cy="307777"/>
            </a:xfrm>
            <a:prstGeom prst="rect">
              <a:avLst/>
            </a:prstGeom>
            <a:noFill/>
          </p:spPr>
          <p:txBody>
            <a:bodyPr wrap="none" rtlCol="0">
              <a:spAutoFit/>
            </a:bodyPr>
            <a:lstStyle/>
            <a:p>
              <a:r>
                <a:rPr kumimoji="1" lang="ja-JP" altLang="en-US" sz="1400" dirty="0" smtClean="0">
                  <a:solidFill>
                    <a:schemeClr val="bg1"/>
                  </a:solidFill>
                </a:rPr>
                <a:t>銀河面（銀緯</a:t>
              </a:r>
              <a:r>
                <a:rPr kumimoji="1" lang="en-US" altLang="ja-JP" sz="1400" dirty="0" smtClean="0">
                  <a:solidFill>
                    <a:schemeClr val="bg1"/>
                  </a:solidFill>
                </a:rPr>
                <a:t>=0</a:t>
              </a:r>
              <a:r>
                <a:rPr kumimoji="1" lang="ja-JP" altLang="en-US" sz="1400" dirty="0" smtClean="0">
                  <a:solidFill>
                    <a:schemeClr val="bg1"/>
                  </a:solidFill>
                </a:rPr>
                <a:t>度）</a:t>
              </a:r>
              <a:endParaRPr kumimoji="1" lang="ja-JP" altLang="en-US" sz="14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125760"/>
            <a:ext cx="8157592" cy="1143000"/>
          </a:xfrm>
        </p:spPr>
        <p:txBody>
          <a:bodyPr>
            <a:noAutofit/>
          </a:bodyPr>
          <a:lstStyle/>
          <a:p>
            <a:r>
              <a:rPr kumimoji="1" lang="en-US" altLang="ja-JP" sz="3600" dirty="0" err="1" smtClean="0"/>
              <a:t>Pa</a:t>
            </a:r>
            <a:r>
              <a:rPr lang="en-US" altLang="ja-JP" sz="3600" dirty="0" err="1" smtClean="0">
                <a:latin typeface="Symbol" pitchFamily="18" charset="2"/>
              </a:rPr>
              <a:t>a</a:t>
            </a:r>
            <a:r>
              <a:rPr kumimoji="1" lang="en-US" altLang="ja-JP" sz="3600" dirty="0" smtClean="0"/>
              <a:t> Observations in</a:t>
            </a:r>
            <a:br>
              <a:rPr kumimoji="1" lang="en-US" altLang="ja-JP" sz="3600" dirty="0" smtClean="0"/>
            </a:br>
            <a:r>
              <a:rPr kumimoji="1" lang="en-US" altLang="ja-JP" sz="3600" dirty="0" smtClean="0"/>
              <a:t>GLIMPSE Regions</a:t>
            </a:r>
            <a:endParaRPr kumimoji="1" lang="ja-JP" altLang="en-US" sz="3600" dirty="0"/>
          </a:p>
        </p:txBody>
      </p:sp>
      <p:sp>
        <p:nvSpPr>
          <p:cNvPr id="3" name="コンテンツ プレースホルダ 2"/>
          <p:cNvSpPr>
            <a:spLocks noGrp="1"/>
          </p:cNvSpPr>
          <p:nvPr>
            <p:ph idx="1"/>
          </p:nvPr>
        </p:nvSpPr>
        <p:spPr>
          <a:xfrm>
            <a:off x="457200" y="1600200"/>
            <a:ext cx="8363272" cy="4525963"/>
          </a:xfrm>
        </p:spPr>
        <p:txBody>
          <a:bodyPr/>
          <a:lstStyle/>
          <a:p>
            <a:r>
              <a:rPr kumimoji="1" lang="en-US" altLang="ja-JP" dirty="0" smtClean="0"/>
              <a:t>GLIMPSE</a:t>
            </a:r>
          </a:p>
          <a:p>
            <a:pPr lvl="1"/>
            <a:r>
              <a:rPr lang="en-US" altLang="ja-JP" dirty="0" smtClean="0"/>
              <a:t>Galactic Legacy Infrared Mid-Plane Survey Extraordinaire</a:t>
            </a:r>
          </a:p>
          <a:p>
            <a:pPr lvl="1"/>
            <a:r>
              <a:rPr lang="ja-JP" altLang="en-US" dirty="0" smtClean="0"/>
              <a:t>赤外線宇宙望遠鏡 </a:t>
            </a:r>
            <a:r>
              <a:rPr lang="en-US" altLang="ja-JP" dirty="0" smtClean="0"/>
              <a:t>Spitzer </a:t>
            </a:r>
            <a:r>
              <a:rPr lang="ja-JP" altLang="en-US" dirty="0" smtClean="0"/>
              <a:t>による、中間赤外線（</a:t>
            </a:r>
            <a:r>
              <a:rPr lang="en-US" altLang="ja-JP" dirty="0" smtClean="0"/>
              <a:t>3-70</a:t>
            </a:r>
            <a:r>
              <a:rPr lang="en-US" altLang="ja-JP" dirty="0" smtClean="0">
                <a:latin typeface="Symbol" pitchFamily="18" charset="2"/>
              </a:rPr>
              <a:t>m</a:t>
            </a:r>
            <a:r>
              <a:rPr lang="en-US" altLang="ja-JP" dirty="0" smtClean="0"/>
              <a:t>m</a:t>
            </a:r>
            <a:r>
              <a:rPr lang="ja-JP" altLang="en-US" dirty="0" smtClean="0"/>
              <a:t>）での多バンド銀河面サーベイ</a:t>
            </a:r>
            <a:endParaRPr lang="en-US" altLang="ja-JP" dirty="0" smtClean="0"/>
          </a:p>
          <a:p>
            <a:pPr lvl="2"/>
            <a:r>
              <a:rPr lang="ja-JP" altLang="en-US" dirty="0" smtClean="0"/>
              <a:t>ダストに覆われた星形成領域（からのダストの熱放射）</a:t>
            </a:r>
            <a:endParaRPr lang="en-US" altLang="ja-JP" dirty="0" smtClean="0"/>
          </a:p>
          <a:p>
            <a:r>
              <a:rPr lang="en-US" altLang="ja-JP" dirty="0" smtClean="0"/>
              <a:t>2011</a:t>
            </a:r>
            <a:r>
              <a:rPr lang="ja-JP" altLang="en-US" dirty="0" smtClean="0"/>
              <a:t>年秋より</a:t>
            </a:r>
            <a:r>
              <a:rPr lang="en-US" altLang="ja-JP" dirty="0" smtClean="0"/>
              <a:t>miniTAO/ANIR </a:t>
            </a:r>
            <a:r>
              <a:rPr lang="en-US" altLang="ja-JP" dirty="0" err="1" smtClean="0"/>
              <a:t>Pa</a:t>
            </a:r>
            <a:r>
              <a:rPr lang="en-US" altLang="ja-JP" dirty="0" err="1" smtClean="0">
                <a:latin typeface="Symbol" pitchFamily="18" charset="2"/>
              </a:rPr>
              <a:t>a</a:t>
            </a:r>
            <a:r>
              <a:rPr lang="ja-JP" altLang="en-US" dirty="0" smtClean="0"/>
              <a:t>観測を開始。</a:t>
            </a:r>
            <a:endParaRPr kumimoji="1" lang="en-US" altLang="ja-JP" dirty="0" smtClean="0"/>
          </a:p>
          <a:p>
            <a:pPr>
              <a:buNone/>
            </a:pPr>
            <a:endParaRPr kumimoji="1" lang="ja-JP"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24003" y="0"/>
            <a:ext cx="9129283" cy="684696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tretch>
            <a:fillRect/>
          </a:stretch>
        </p:blipFill>
        <p:spPr bwMode="auto">
          <a:xfrm>
            <a:off x="-24003" y="0"/>
            <a:ext cx="9129283" cy="6846962"/>
          </a:xfrm>
          <a:prstGeom prst="rect">
            <a:avLst/>
          </a:prstGeom>
          <a:noFill/>
          <a:ln>
            <a:noFill/>
          </a:ln>
        </p:spPr>
      </p:pic>
      <p:sp>
        <p:nvSpPr>
          <p:cNvPr id="8" name="円/楕円 7"/>
          <p:cNvSpPr>
            <a:spLocks noChangeAspect="1"/>
          </p:cNvSpPr>
          <p:nvPr/>
        </p:nvSpPr>
        <p:spPr>
          <a:xfrm>
            <a:off x="3852000" y="900000"/>
            <a:ext cx="309634" cy="309634"/>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280417" y="2027262"/>
            <a:ext cx="4219575" cy="4210050"/>
            <a:chOff x="136401" y="2492896"/>
            <a:chExt cx="4219575" cy="4210050"/>
          </a:xfrm>
        </p:grpSpPr>
        <p:pic>
          <p:nvPicPr>
            <p:cNvPr id="4" name="Picture 2"/>
            <p:cNvPicPr>
              <a:picLocks noChangeAspect="1" noChangeArrowheads="1"/>
            </p:cNvPicPr>
            <p:nvPr/>
          </p:nvPicPr>
          <p:blipFill>
            <a:blip r:embed="rId3" cstate="print"/>
            <a:srcRect/>
            <a:stretch>
              <a:fillRect/>
            </a:stretch>
          </p:blipFill>
          <p:spPr bwMode="auto">
            <a:xfrm>
              <a:off x="136401" y="2492896"/>
              <a:ext cx="4219575" cy="4210050"/>
            </a:xfrm>
            <a:prstGeom prst="rect">
              <a:avLst/>
            </a:prstGeom>
            <a:noFill/>
            <a:ln w="9525">
              <a:noFill/>
              <a:miter lim="800000"/>
              <a:headEnd/>
              <a:tailEnd/>
            </a:ln>
            <a:effectLst>
              <a:glow rad="63500">
                <a:schemeClr val="accent2">
                  <a:satMod val="175000"/>
                  <a:alpha val="40000"/>
                </a:schemeClr>
              </a:glow>
              <a:outerShdw blurRad="50800" dist="101600" dir="2700000" algn="tl" rotWithShape="0">
                <a:prstClr val="black">
                  <a:alpha val="40000"/>
                </a:prstClr>
              </a:outerShdw>
            </a:effectLst>
          </p:spPr>
        </p:pic>
        <p:sp>
          <p:nvSpPr>
            <p:cNvPr id="6" name="テキスト ボックス 5"/>
            <p:cNvSpPr txBox="1"/>
            <p:nvPr/>
          </p:nvSpPr>
          <p:spPr>
            <a:xfrm>
              <a:off x="136401" y="6361583"/>
              <a:ext cx="2909771" cy="307777"/>
            </a:xfrm>
            <a:prstGeom prst="rect">
              <a:avLst/>
            </a:prstGeom>
            <a:noFill/>
          </p:spPr>
          <p:txBody>
            <a:bodyPr wrap="none" rtlCol="0">
              <a:spAutoFit/>
            </a:bodyPr>
            <a:lstStyle/>
            <a:p>
              <a:r>
                <a:rPr kumimoji="1" lang="en-US" altLang="ja-JP" sz="1400" dirty="0" smtClean="0">
                  <a:solidFill>
                    <a:schemeClr val="bg1"/>
                  </a:solidFill>
                  <a:ea typeface="HGP明朝E" pitchFamily="18" charset="-128"/>
                </a:rPr>
                <a:t>RGB=</a:t>
              </a:r>
              <a:r>
                <a:rPr kumimoji="1" lang="en-US" altLang="ja-JP" sz="1400" i="1" dirty="0" smtClean="0">
                  <a:solidFill>
                    <a:schemeClr val="bg1"/>
                  </a:solidFill>
                  <a:ea typeface="HGP明朝E" pitchFamily="18" charset="-128"/>
                </a:rPr>
                <a:t>N</a:t>
              </a:r>
              <a:r>
                <a:rPr kumimoji="1" lang="en-US" altLang="ja-JP" sz="1400" dirty="0" smtClean="0">
                  <a:solidFill>
                    <a:schemeClr val="bg1"/>
                  </a:solidFill>
                  <a:ea typeface="HGP明朝E" pitchFamily="18" charset="-128"/>
                </a:rPr>
                <a:t>207 / </a:t>
              </a:r>
              <a:r>
                <a:rPr kumimoji="1" lang="en-US" altLang="ja-JP" sz="1400" i="1" dirty="0" smtClean="0">
                  <a:solidFill>
                    <a:schemeClr val="bg1"/>
                  </a:solidFill>
                  <a:ea typeface="HGP明朝E" pitchFamily="18" charset="-128"/>
                </a:rPr>
                <a:t>N</a:t>
              </a:r>
              <a:r>
                <a:rPr kumimoji="1" lang="en-US" altLang="ja-JP" sz="1400" dirty="0" smtClean="0">
                  <a:solidFill>
                    <a:schemeClr val="bg1"/>
                  </a:solidFill>
                  <a:ea typeface="HGP明朝E" pitchFamily="18" charset="-128"/>
                </a:rPr>
                <a:t>1875 (</a:t>
              </a:r>
              <a:r>
                <a:rPr kumimoji="1" lang="en-US" altLang="ja-JP" sz="1400" dirty="0" err="1" smtClean="0">
                  <a:solidFill>
                    <a:schemeClr val="bg1"/>
                  </a:solidFill>
                  <a:ea typeface="HGP明朝E" pitchFamily="18" charset="-128"/>
                </a:rPr>
                <a:t>Pa</a:t>
              </a:r>
              <a:r>
                <a:rPr kumimoji="1" lang="en-US" altLang="ja-JP" sz="1400" dirty="0" err="1" smtClean="0">
                  <a:solidFill>
                    <a:schemeClr val="bg1"/>
                  </a:solidFill>
                  <a:latin typeface="Symbol" pitchFamily="18" charset="2"/>
                  <a:ea typeface="HGP明朝E" pitchFamily="18" charset="-128"/>
                </a:rPr>
                <a:t>a</a:t>
              </a:r>
              <a:r>
                <a:rPr kumimoji="1" lang="en-US" altLang="ja-JP" sz="1400" dirty="0" smtClean="0">
                  <a:solidFill>
                    <a:schemeClr val="bg1"/>
                  </a:solidFill>
                  <a:ea typeface="HGP明朝E" pitchFamily="18" charset="-128"/>
                </a:rPr>
                <a:t>) / </a:t>
              </a:r>
              <a:r>
                <a:rPr kumimoji="1" lang="en-US" altLang="ja-JP" sz="1400" i="1" dirty="0" smtClean="0">
                  <a:solidFill>
                    <a:schemeClr val="bg1"/>
                  </a:solidFill>
                  <a:ea typeface="HGP明朝E" pitchFamily="18" charset="-128"/>
                </a:rPr>
                <a:t>N</a:t>
              </a:r>
              <a:r>
                <a:rPr kumimoji="1" lang="en-US" altLang="ja-JP" sz="1400" dirty="0" smtClean="0">
                  <a:solidFill>
                    <a:schemeClr val="bg1"/>
                  </a:solidFill>
                  <a:ea typeface="HGP明朝E" pitchFamily="18" charset="-128"/>
                </a:rPr>
                <a:t>128</a:t>
              </a:r>
              <a:endParaRPr kumimoji="1" lang="ja-JP" altLang="en-US" sz="1400" dirty="0">
                <a:solidFill>
                  <a:schemeClr val="bg1"/>
                </a:solidFill>
                <a:ea typeface="HGP明朝E" pitchFamily="18" charset="-128"/>
              </a:endParaRPr>
            </a:p>
          </p:txBody>
        </p:sp>
        <p:sp>
          <p:nvSpPr>
            <p:cNvPr id="16" name="テキスト ボックス 15"/>
            <p:cNvSpPr txBox="1"/>
            <p:nvPr/>
          </p:nvSpPr>
          <p:spPr>
            <a:xfrm>
              <a:off x="136401" y="2492896"/>
              <a:ext cx="1484702" cy="307777"/>
            </a:xfrm>
            <a:prstGeom prst="rect">
              <a:avLst/>
            </a:prstGeom>
            <a:noFill/>
          </p:spPr>
          <p:txBody>
            <a:bodyPr wrap="none" rtlCol="0">
              <a:spAutoFit/>
            </a:bodyPr>
            <a:lstStyle/>
            <a:p>
              <a:r>
                <a:rPr kumimoji="1" lang="en-US" altLang="ja-JP" sz="1400" dirty="0" smtClean="0">
                  <a:solidFill>
                    <a:schemeClr val="bg1"/>
                  </a:solidFill>
                  <a:ea typeface="HGP明朝E" pitchFamily="18" charset="-128"/>
                </a:rPr>
                <a:t>miniTAO/ANIR</a:t>
              </a:r>
              <a:endParaRPr kumimoji="1" lang="ja-JP" altLang="en-US" sz="1400" dirty="0">
                <a:solidFill>
                  <a:schemeClr val="bg1"/>
                </a:solidFill>
                <a:ea typeface="HGP明朝E" pitchFamily="18" charset="-128"/>
              </a:endParaRPr>
            </a:p>
          </p:txBody>
        </p:sp>
      </p:grpSp>
      <p:sp>
        <p:nvSpPr>
          <p:cNvPr id="18" name="正方形/長方形 17"/>
          <p:cNvSpPr/>
          <p:nvPr/>
        </p:nvSpPr>
        <p:spPr>
          <a:xfrm>
            <a:off x="4788024" y="5301208"/>
            <a:ext cx="3888432" cy="954107"/>
          </a:xfrm>
          <a:prstGeom prst="rect">
            <a:avLst/>
          </a:prstGeom>
          <a:effectLst>
            <a:outerShdw blurRad="50800" dist="1016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r>
              <a:rPr lang="ja-JP" altLang="en-US" sz="2800" dirty="0" smtClean="0">
                <a:solidFill>
                  <a:schemeClr val="accent3">
                    <a:lumMod val="20000"/>
                    <a:lumOff val="80000"/>
                  </a:schemeClr>
                </a:solidFill>
              </a:rPr>
              <a:t>銀河面の観測に適した春の時期に重点的に。</a:t>
            </a:r>
            <a:endParaRPr lang="ja-JP" altLang="en-US" sz="2800" dirty="0">
              <a:solidFill>
                <a:schemeClr val="accent3">
                  <a:lumMod val="20000"/>
                  <a:lumOff val="8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126000"/>
            <a:ext cx="8157592" cy="1143000"/>
          </a:xfrm>
        </p:spPr>
        <p:txBody>
          <a:bodyPr>
            <a:noAutofit/>
          </a:bodyPr>
          <a:lstStyle/>
          <a:p>
            <a:r>
              <a:rPr kumimoji="1" lang="en-US" altLang="ja-JP" sz="3600" dirty="0" err="1" smtClean="0"/>
              <a:t>Pa</a:t>
            </a:r>
            <a:r>
              <a:rPr lang="en-US" altLang="ja-JP" sz="3600" dirty="0" err="1" smtClean="0">
                <a:latin typeface="Symbol" pitchFamily="18" charset="2"/>
              </a:rPr>
              <a:t>a</a:t>
            </a:r>
            <a:r>
              <a:rPr kumimoji="1" lang="en-US" altLang="ja-JP" sz="3600" dirty="0" smtClean="0"/>
              <a:t> Observations of </a:t>
            </a:r>
            <a:br>
              <a:rPr kumimoji="1" lang="en-US" altLang="ja-JP" sz="3600" dirty="0" smtClean="0"/>
            </a:br>
            <a:r>
              <a:rPr kumimoji="1" lang="en-US" altLang="ja-JP" sz="3600" dirty="0" smtClean="0"/>
              <a:t>Nearby Star-forming </a:t>
            </a:r>
            <a:r>
              <a:rPr lang="en-US" altLang="ja-JP" sz="3600" dirty="0" smtClean="0"/>
              <a:t>Galaxies</a:t>
            </a:r>
            <a:endParaRPr kumimoji="1" lang="ja-JP" altLang="en-US" sz="3600" dirty="0"/>
          </a:p>
        </p:txBody>
      </p:sp>
      <p:sp>
        <p:nvSpPr>
          <p:cNvPr id="3" name="コンテンツ プレースホルダ 2"/>
          <p:cNvSpPr>
            <a:spLocks noGrp="1"/>
          </p:cNvSpPr>
          <p:nvPr>
            <p:ph idx="1"/>
          </p:nvPr>
        </p:nvSpPr>
        <p:spPr>
          <a:xfrm>
            <a:off x="457200" y="1600200"/>
            <a:ext cx="8229600" cy="4853136"/>
          </a:xfrm>
        </p:spPr>
        <p:txBody>
          <a:bodyPr>
            <a:normAutofit/>
          </a:bodyPr>
          <a:lstStyle/>
          <a:p>
            <a:r>
              <a:rPr kumimoji="1" lang="ja-JP" altLang="en-US" dirty="0" smtClean="0"/>
              <a:t>系外銀河からの赤方偏移した</a:t>
            </a:r>
            <a:r>
              <a:rPr kumimoji="1" lang="en-US" altLang="ja-JP" dirty="0" err="1" smtClean="0"/>
              <a:t>Pa</a:t>
            </a:r>
            <a:r>
              <a:rPr kumimoji="1" lang="en-US" altLang="ja-JP" dirty="0" err="1" smtClean="0">
                <a:latin typeface="Symbol" pitchFamily="18" charset="2"/>
              </a:rPr>
              <a:t>a</a:t>
            </a:r>
            <a:r>
              <a:rPr kumimoji="1" lang="ja-JP" altLang="en-US" dirty="0" smtClean="0"/>
              <a:t>輝線 </a:t>
            </a:r>
            <a:r>
              <a:rPr kumimoji="1" lang="en-US" altLang="ja-JP" dirty="0" smtClean="0"/>
              <a:t>(</a:t>
            </a:r>
            <a:r>
              <a:rPr lang="en-US" altLang="ja-JP" dirty="0" smtClean="0">
                <a:latin typeface="Symbol" pitchFamily="18" charset="2"/>
                <a:sym typeface="Wingdings" pitchFamily="2" charset="2"/>
              </a:rPr>
              <a:t>l</a:t>
            </a:r>
            <a:r>
              <a:rPr lang="en-US" altLang="ja-JP" dirty="0" smtClean="0"/>
              <a:t>=1.90-1.92 </a:t>
            </a:r>
            <a:r>
              <a:rPr lang="en-US" altLang="ja-JP" dirty="0" smtClean="0">
                <a:latin typeface="Symbol" pitchFamily="18" charset="2"/>
              </a:rPr>
              <a:t>m</a:t>
            </a:r>
            <a:r>
              <a:rPr lang="en-US" altLang="ja-JP" dirty="0" smtClean="0"/>
              <a:t>m) </a:t>
            </a:r>
            <a:r>
              <a:rPr kumimoji="1" lang="ja-JP" altLang="en-US" dirty="0" smtClean="0"/>
              <a:t>がターゲット</a:t>
            </a:r>
            <a:endParaRPr kumimoji="1" lang="en-US" altLang="ja-JP" dirty="0" smtClean="0"/>
          </a:p>
          <a:p>
            <a:pPr lvl="1"/>
            <a:r>
              <a:rPr kumimoji="1" lang="ja-JP" altLang="en-US" dirty="0" smtClean="0"/>
              <a:t>特に、ダストに富んだ</a:t>
            </a:r>
            <a:r>
              <a:rPr kumimoji="1" lang="ja-JP" altLang="en-US" dirty="0" smtClean="0">
                <a:solidFill>
                  <a:srgbClr val="FF7C80"/>
                </a:solidFill>
              </a:rPr>
              <a:t>爆発的星形成</a:t>
            </a:r>
            <a:r>
              <a:rPr kumimoji="1" lang="ja-JP" altLang="en-US" dirty="0" smtClean="0"/>
              <a:t>銀河</a:t>
            </a:r>
            <a:r>
              <a:rPr kumimoji="1" lang="en-US" altLang="ja-JP" dirty="0" smtClean="0"/>
              <a:t/>
            </a:r>
            <a:br>
              <a:rPr kumimoji="1" lang="en-US" altLang="ja-JP" dirty="0" smtClean="0"/>
            </a:br>
            <a:r>
              <a:rPr kumimoji="1" lang="ja-JP" altLang="en-US" dirty="0" smtClean="0"/>
              <a:t>（銀河系の</a:t>
            </a:r>
            <a:r>
              <a:rPr kumimoji="1" lang="en-US" altLang="ja-JP" dirty="0" smtClean="0"/>
              <a:t>10-100</a:t>
            </a:r>
            <a:r>
              <a:rPr kumimoji="1" lang="ja-JP" altLang="en-US" dirty="0" smtClean="0"/>
              <a:t>倍ほど活発な銀河）</a:t>
            </a:r>
            <a:endParaRPr kumimoji="1" lang="en-US" altLang="ja-JP" dirty="0" smtClean="0"/>
          </a:p>
          <a:p>
            <a:r>
              <a:rPr kumimoji="1" lang="en-US" altLang="ja-JP" dirty="0" smtClean="0"/>
              <a:t>2009</a:t>
            </a:r>
            <a:r>
              <a:rPr kumimoji="1" lang="ja-JP" altLang="en-US" dirty="0" smtClean="0"/>
              <a:t>年より継続的に観測</a:t>
            </a:r>
            <a:endParaRPr kumimoji="1" lang="en-US" altLang="ja-JP" dirty="0" smtClean="0"/>
          </a:p>
          <a:p>
            <a:pPr lvl="1"/>
            <a:r>
              <a:rPr lang="ja-JP" altLang="en-US" dirty="0" smtClean="0"/>
              <a:t>現在までに、</a:t>
            </a:r>
            <a:r>
              <a:rPr lang="en-US" altLang="ja-JP" dirty="0" smtClean="0"/>
              <a:t>38</a:t>
            </a:r>
            <a:r>
              <a:rPr lang="ja-JP" altLang="en-US" dirty="0" smtClean="0"/>
              <a:t>銀河の</a:t>
            </a:r>
            <a:r>
              <a:rPr lang="en-US" altLang="ja-JP" dirty="0" err="1" smtClean="0"/>
              <a:t>Pa</a:t>
            </a:r>
            <a:r>
              <a:rPr lang="en-US" altLang="ja-JP" dirty="0" err="1" smtClean="0">
                <a:latin typeface="Symbol" pitchFamily="18" charset="2"/>
              </a:rPr>
              <a:t>a</a:t>
            </a:r>
            <a:r>
              <a:rPr lang="ja-JP" altLang="en-US" dirty="0" smtClean="0"/>
              <a:t>輝線画像を取得。</a:t>
            </a:r>
            <a:endParaRPr kumimoji="1" lang="en-US" altLang="ja-JP" dirty="0" smtClean="0"/>
          </a:p>
          <a:p>
            <a:endParaRPr kumimoji="1" lang="en-US" altLang="ja-JP" dirty="0" smtClean="0"/>
          </a:p>
          <a:p>
            <a:r>
              <a:rPr kumimoji="1" lang="en-US" altLang="ja-JP" dirty="0" err="1" smtClean="0"/>
              <a:t>Tateuchi</a:t>
            </a:r>
            <a:r>
              <a:rPr kumimoji="1" lang="en-US" altLang="ja-JP" dirty="0" smtClean="0"/>
              <a:t> et al. in prep.</a:t>
            </a:r>
            <a:r>
              <a:rPr kumimoji="1" lang="ja-JP" altLang="en-US" dirty="0" smtClean="0"/>
              <a:t>（</a:t>
            </a:r>
            <a:r>
              <a:rPr lang="ja-JP" altLang="en-US" dirty="0" smtClean="0"/>
              <a:t>修士論文研究</a:t>
            </a:r>
            <a:r>
              <a:rPr kumimoji="1" lang="ja-JP" altLang="en-US" dirty="0" smtClean="0"/>
              <a:t>）</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000"/>
            <a:ext cx="9144000" cy="1143000"/>
          </a:xfrm>
        </p:spPr>
        <p:txBody>
          <a:bodyPr lIns="72000" rIns="0">
            <a:noAutofit/>
          </a:bodyPr>
          <a:lstStyle/>
          <a:p>
            <a:r>
              <a:rPr lang="en-US" altLang="ja-JP" sz="3600" dirty="0" smtClean="0"/>
              <a:t>Star formation </a:t>
            </a:r>
            <a:br>
              <a:rPr lang="en-US" altLang="ja-JP" sz="3600" dirty="0" smtClean="0"/>
            </a:br>
            <a:r>
              <a:rPr lang="en-US" altLang="ja-JP" sz="3600" dirty="0" smtClean="0"/>
              <a:t>and Galaxy Morphology</a:t>
            </a:r>
            <a:endParaRPr kumimoji="1" lang="ja-JP" altLang="en-US" sz="3600" dirty="0"/>
          </a:p>
        </p:txBody>
      </p:sp>
      <p:grpSp>
        <p:nvGrpSpPr>
          <p:cNvPr id="23" name="グループ化 22"/>
          <p:cNvGrpSpPr/>
          <p:nvPr/>
        </p:nvGrpSpPr>
        <p:grpSpPr>
          <a:xfrm>
            <a:off x="174697" y="1613177"/>
            <a:ext cx="8794607" cy="4120079"/>
            <a:chOff x="174697" y="1613177"/>
            <a:chExt cx="8794607" cy="4120079"/>
          </a:xfrm>
        </p:grpSpPr>
        <p:grpSp>
          <p:nvGrpSpPr>
            <p:cNvPr id="12" name="グループ化 11"/>
            <p:cNvGrpSpPr/>
            <p:nvPr/>
          </p:nvGrpSpPr>
          <p:grpSpPr>
            <a:xfrm>
              <a:off x="174697" y="1613179"/>
              <a:ext cx="4330111" cy="1885966"/>
              <a:chOff x="241889" y="2766940"/>
              <a:chExt cx="4330111" cy="1885966"/>
            </a:xfrm>
            <a:effectLst>
              <a:outerShdw blurRad="50800" dist="101600" dir="2700000" algn="tl" rotWithShape="0">
                <a:prstClr val="black">
                  <a:alpha val="40000"/>
                </a:prstClr>
              </a:outerShdw>
            </a:effectLst>
          </p:grpSpPr>
          <p:pic>
            <p:nvPicPr>
              <p:cNvPr id="9" name="図 8" descr="ngc5135_line.png"/>
              <p:cNvPicPr>
                <a:picLocks noChangeAspect="1"/>
              </p:cNvPicPr>
              <p:nvPr/>
            </p:nvPicPr>
            <p:blipFill>
              <a:blip r:embed="rId2" cstate="print"/>
              <a:srcRect l="4301" t="5250" r="11408" b="4189"/>
              <a:stretch>
                <a:fillRect/>
              </a:stretch>
            </p:blipFill>
            <p:spPr>
              <a:xfrm>
                <a:off x="2231469" y="2766940"/>
                <a:ext cx="2340531" cy="1885966"/>
              </a:xfrm>
              <a:prstGeom prst="rect">
                <a:avLst/>
              </a:prstGeom>
              <a:noFill/>
              <a:ln>
                <a:noFill/>
              </a:ln>
            </p:spPr>
          </p:pic>
          <p:pic>
            <p:nvPicPr>
              <p:cNvPr id="8" name="図 7" descr="ngc5135_continuum.png"/>
              <p:cNvPicPr>
                <a:picLocks noChangeAspect="1"/>
              </p:cNvPicPr>
              <p:nvPr/>
            </p:nvPicPr>
            <p:blipFill>
              <a:blip r:embed="rId3" cstate="print"/>
              <a:srcRect l="12282" t="5250" r="14760" b="4189"/>
              <a:stretch>
                <a:fillRect/>
              </a:stretch>
            </p:blipFill>
            <p:spPr>
              <a:xfrm>
                <a:off x="241889" y="2766940"/>
                <a:ext cx="2025855" cy="1885966"/>
              </a:xfrm>
              <a:prstGeom prst="rect">
                <a:avLst/>
              </a:prstGeom>
              <a:noFill/>
              <a:ln>
                <a:noFill/>
              </a:ln>
            </p:spPr>
          </p:pic>
        </p:grpSp>
        <p:grpSp>
          <p:nvGrpSpPr>
            <p:cNvPr id="11" name="グループ化 10"/>
            <p:cNvGrpSpPr/>
            <p:nvPr/>
          </p:nvGrpSpPr>
          <p:grpSpPr>
            <a:xfrm>
              <a:off x="4621752" y="1613177"/>
              <a:ext cx="4346255" cy="1885968"/>
              <a:chOff x="4688944" y="2766938"/>
              <a:chExt cx="4346255" cy="1885968"/>
            </a:xfrm>
            <a:effectLst>
              <a:outerShdw blurRad="50800" dist="101600" dir="2700000" algn="tl" rotWithShape="0">
                <a:prstClr val="black">
                  <a:alpha val="40000"/>
                </a:prstClr>
              </a:outerShdw>
            </a:effectLst>
          </p:grpSpPr>
          <p:pic>
            <p:nvPicPr>
              <p:cNvPr id="5" name="図 4" descr="ic1623a_b_line.png"/>
              <p:cNvPicPr>
                <a:picLocks noChangeAspect="1"/>
              </p:cNvPicPr>
              <p:nvPr/>
            </p:nvPicPr>
            <p:blipFill>
              <a:blip r:embed="rId4" cstate="print"/>
              <a:srcRect l="5837" t="6168" r="10292" b="4187"/>
              <a:stretch>
                <a:fillRect/>
              </a:stretch>
            </p:blipFill>
            <p:spPr>
              <a:xfrm>
                <a:off x="6682553" y="2766938"/>
                <a:ext cx="2352646" cy="1885966"/>
              </a:xfrm>
              <a:prstGeom prst="rect">
                <a:avLst/>
              </a:prstGeom>
              <a:noFill/>
              <a:ln>
                <a:noFill/>
              </a:ln>
            </p:spPr>
          </p:pic>
          <p:pic>
            <p:nvPicPr>
              <p:cNvPr id="4" name="図 3" descr="ic1623a_b_continuum.png"/>
              <p:cNvPicPr>
                <a:picLocks noChangeAspect="1"/>
              </p:cNvPicPr>
              <p:nvPr/>
            </p:nvPicPr>
            <p:blipFill>
              <a:blip r:embed="rId5" cstate="print"/>
              <a:srcRect l="11812" t="6166" r="15345" b="4189"/>
              <a:stretch>
                <a:fillRect/>
              </a:stretch>
            </p:blipFill>
            <p:spPr>
              <a:xfrm>
                <a:off x="4688944" y="2766940"/>
                <a:ext cx="2043296" cy="1885966"/>
              </a:xfrm>
              <a:prstGeom prst="rect">
                <a:avLst/>
              </a:prstGeom>
              <a:noFill/>
              <a:ln>
                <a:noFill/>
              </a:ln>
            </p:spPr>
          </p:pic>
        </p:grpSp>
        <p:grpSp>
          <p:nvGrpSpPr>
            <p:cNvPr id="10" name="グループ化 9"/>
            <p:cNvGrpSpPr/>
            <p:nvPr/>
          </p:nvGrpSpPr>
          <p:grpSpPr>
            <a:xfrm>
              <a:off x="4649007" y="3600000"/>
              <a:ext cx="4320297" cy="1886082"/>
              <a:chOff x="4716199" y="4725144"/>
              <a:chExt cx="4320297" cy="1886082"/>
            </a:xfrm>
            <a:effectLst>
              <a:outerShdw blurRad="50800" dist="101600" dir="2700000" algn="tl" rotWithShape="0">
                <a:prstClr val="black">
                  <a:alpha val="40000"/>
                </a:prstClr>
              </a:outerShdw>
            </a:effectLst>
          </p:grpSpPr>
          <p:pic>
            <p:nvPicPr>
              <p:cNvPr id="7" name="図 6" descr="ngc5258_line.png"/>
              <p:cNvPicPr>
                <a:picLocks noChangeAspect="1"/>
              </p:cNvPicPr>
              <p:nvPr/>
            </p:nvPicPr>
            <p:blipFill>
              <a:blip r:embed="rId6" cstate="print"/>
              <a:srcRect l="4904" t="5821" r="10756" b="3618"/>
              <a:stretch>
                <a:fillRect/>
              </a:stretch>
            </p:blipFill>
            <p:spPr>
              <a:xfrm>
                <a:off x="6695965" y="4725144"/>
                <a:ext cx="2340531" cy="1884874"/>
              </a:xfrm>
              <a:prstGeom prst="rect">
                <a:avLst/>
              </a:prstGeom>
              <a:noFill/>
              <a:ln>
                <a:noFill/>
              </a:ln>
            </p:spPr>
          </p:pic>
          <p:pic>
            <p:nvPicPr>
              <p:cNvPr id="6" name="図 5" descr="ngc5258_continuum.png"/>
              <p:cNvPicPr>
                <a:picLocks noChangeAspect="1"/>
              </p:cNvPicPr>
              <p:nvPr/>
            </p:nvPicPr>
            <p:blipFill>
              <a:blip r:embed="rId7" cstate="print"/>
              <a:srcRect l="12433" t="5824" r="14961" b="3615"/>
              <a:stretch>
                <a:fillRect/>
              </a:stretch>
            </p:blipFill>
            <p:spPr>
              <a:xfrm>
                <a:off x="4716199" y="4725260"/>
                <a:ext cx="2016041" cy="1885966"/>
              </a:xfrm>
              <a:prstGeom prst="rect">
                <a:avLst/>
              </a:prstGeom>
              <a:noFill/>
              <a:ln>
                <a:noFill/>
              </a:ln>
            </p:spPr>
          </p:pic>
        </p:grpSp>
        <p:sp>
          <p:nvSpPr>
            <p:cNvPr id="13" name="テキスト ボックス 12"/>
            <p:cNvSpPr txBox="1"/>
            <p:nvPr/>
          </p:nvSpPr>
          <p:spPr>
            <a:xfrm>
              <a:off x="174697" y="3571499"/>
              <a:ext cx="2019565" cy="1323439"/>
            </a:xfrm>
            <a:prstGeom prst="rect">
              <a:avLst/>
            </a:prstGeom>
            <a:noFill/>
          </p:spPr>
          <p:txBody>
            <a:bodyPr wrap="square" rtlCol="0">
              <a:spAutoFit/>
            </a:bodyPr>
            <a:lstStyle/>
            <a:p>
              <a:pPr algn="ctr"/>
              <a:r>
                <a:rPr kumimoji="1" lang="ja-JP" altLang="en-US" sz="2000" dirty="0" smtClean="0">
                  <a:solidFill>
                    <a:schemeClr val="accent3">
                      <a:lumMod val="20000"/>
                      <a:lumOff val="80000"/>
                    </a:schemeClr>
                  </a:solidFill>
                </a:rPr>
                <a:t>銀河本体の形状</a:t>
              </a:r>
              <a:endParaRPr kumimoji="1" lang="en-US" altLang="ja-JP" sz="2000" dirty="0" smtClean="0">
                <a:solidFill>
                  <a:schemeClr val="accent3">
                    <a:lumMod val="20000"/>
                    <a:lumOff val="80000"/>
                  </a:schemeClr>
                </a:solidFill>
              </a:endParaRPr>
            </a:p>
            <a:p>
              <a:pPr algn="ctr"/>
              <a:r>
                <a:rPr kumimoji="1" lang="en-US" altLang="ja-JP" sz="2000" dirty="0" smtClean="0">
                  <a:solidFill>
                    <a:schemeClr val="accent3">
                      <a:lumMod val="20000"/>
                      <a:lumOff val="80000"/>
                    </a:schemeClr>
                  </a:solidFill>
                </a:rPr>
                <a:t>||</a:t>
              </a:r>
            </a:p>
            <a:p>
              <a:r>
                <a:rPr kumimoji="1" lang="ja-JP" altLang="en-US" sz="2000" dirty="0" smtClean="0">
                  <a:solidFill>
                    <a:schemeClr val="accent3">
                      <a:lumMod val="20000"/>
                      <a:lumOff val="80000"/>
                    </a:schemeClr>
                  </a:solidFill>
                </a:rPr>
                <a:t>寿命の長い低質量星の分布</a:t>
              </a:r>
              <a:endParaRPr kumimoji="1" lang="ja-JP" altLang="en-US" sz="2000" dirty="0">
                <a:solidFill>
                  <a:schemeClr val="accent3">
                    <a:lumMod val="20000"/>
                    <a:lumOff val="80000"/>
                  </a:schemeClr>
                </a:solidFill>
              </a:endParaRPr>
            </a:p>
          </p:txBody>
        </p:sp>
        <p:sp>
          <p:nvSpPr>
            <p:cNvPr id="14" name="テキスト ボックス 13"/>
            <p:cNvSpPr txBox="1"/>
            <p:nvPr/>
          </p:nvSpPr>
          <p:spPr>
            <a:xfrm>
              <a:off x="2255819" y="3571499"/>
              <a:ext cx="2248989" cy="1323439"/>
            </a:xfrm>
            <a:prstGeom prst="rect">
              <a:avLst/>
            </a:prstGeom>
            <a:noFill/>
          </p:spPr>
          <p:txBody>
            <a:bodyPr wrap="square" rtlCol="0">
              <a:spAutoFit/>
            </a:bodyPr>
            <a:lstStyle/>
            <a:p>
              <a:pPr algn="ctr"/>
              <a:r>
                <a:rPr kumimoji="1" lang="ja-JP" altLang="en-US" sz="2000" dirty="0" smtClean="0">
                  <a:solidFill>
                    <a:schemeClr val="accent3">
                      <a:lumMod val="20000"/>
                      <a:lumOff val="80000"/>
                    </a:schemeClr>
                  </a:solidFill>
                </a:rPr>
                <a:t>星形成領域の形状</a:t>
              </a:r>
              <a:endParaRPr kumimoji="1" lang="en-US" altLang="ja-JP" sz="2000" dirty="0" smtClean="0">
                <a:solidFill>
                  <a:schemeClr val="accent3">
                    <a:lumMod val="20000"/>
                    <a:lumOff val="80000"/>
                  </a:schemeClr>
                </a:solidFill>
              </a:endParaRPr>
            </a:p>
            <a:p>
              <a:pPr algn="ctr"/>
              <a:r>
                <a:rPr lang="en-US" altLang="ja-JP" sz="2000" dirty="0" smtClean="0">
                  <a:solidFill>
                    <a:schemeClr val="accent3">
                      <a:lumMod val="20000"/>
                      <a:lumOff val="80000"/>
                    </a:schemeClr>
                  </a:solidFill>
                </a:rPr>
                <a:t>||</a:t>
              </a:r>
            </a:p>
            <a:p>
              <a:r>
                <a:rPr kumimoji="1" lang="ja-JP" altLang="en-US" sz="2000" dirty="0" smtClean="0">
                  <a:solidFill>
                    <a:schemeClr val="accent3">
                      <a:lumMod val="20000"/>
                      <a:lumOff val="80000"/>
                    </a:schemeClr>
                  </a:solidFill>
                </a:rPr>
                <a:t>寿命の短い大質量星の分布</a:t>
              </a:r>
              <a:endParaRPr kumimoji="1" lang="ja-JP" altLang="en-US" sz="2000" dirty="0">
                <a:solidFill>
                  <a:schemeClr val="accent3">
                    <a:lumMod val="20000"/>
                    <a:lumOff val="80000"/>
                  </a:schemeClr>
                </a:solidFill>
              </a:endParaRPr>
            </a:p>
          </p:txBody>
        </p:sp>
        <p:sp>
          <p:nvSpPr>
            <p:cNvPr id="15" name="テキスト ボックス 14"/>
            <p:cNvSpPr txBox="1"/>
            <p:nvPr/>
          </p:nvSpPr>
          <p:spPr>
            <a:xfrm>
              <a:off x="7056906" y="5456257"/>
              <a:ext cx="1911101" cy="276999"/>
            </a:xfrm>
            <a:prstGeom prst="rect">
              <a:avLst/>
            </a:prstGeom>
            <a:noFill/>
          </p:spPr>
          <p:txBody>
            <a:bodyPr wrap="none" rtlCol="0">
              <a:spAutoFit/>
            </a:bodyPr>
            <a:lstStyle/>
            <a:p>
              <a:r>
                <a:rPr kumimoji="1" lang="en-US" altLang="ja-JP" sz="1200" dirty="0" smtClean="0">
                  <a:solidFill>
                    <a:schemeClr val="bg1"/>
                  </a:solidFill>
                </a:rPr>
                <a:t>(</a:t>
              </a:r>
              <a:r>
                <a:rPr kumimoji="1" lang="en-US" altLang="ja-JP" sz="1200" dirty="0" err="1" smtClean="0">
                  <a:solidFill>
                    <a:schemeClr val="bg1"/>
                  </a:solidFill>
                </a:rPr>
                <a:t>Tateuchi</a:t>
              </a:r>
              <a:r>
                <a:rPr kumimoji="1" lang="en-US" altLang="ja-JP" sz="1200" dirty="0" smtClean="0">
                  <a:solidFill>
                    <a:schemeClr val="bg1"/>
                  </a:solidFill>
                </a:rPr>
                <a:t> et al. in prep.)</a:t>
              </a:r>
              <a:endParaRPr kumimoji="1" lang="ja-JP" altLang="en-US" sz="1200" dirty="0">
                <a:solidFill>
                  <a:schemeClr val="bg1"/>
                </a:solidFill>
              </a:endParaRPr>
            </a:p>
          </p:txBody>
        </p:sp>
      </p:grpSp>
      <p:grpSp>
        <p:nvGrpSpPr>
          <p:cNvPr id="25" name="グループ化 24"/>
          <p:cNvGrpSpPr/>
          <p:nvPr/>
        </p:nvGrpSpPr>
        <p:grpSpPr>
          <a:xfrm>
            <a:off x="97208" y="5013176"/>
            <a:ext cx="4546800" cy="1558398"/>
            <a:chOff x="35496" y="4894938"/>
            <a:chExt cx="4546800" cy="1558398"/>
          </a:xfrm>
        </p:grpSpPr>
        <p:sp>
          <p:nvSpPr>
            <p:cNvPr id="22" name="正方形/長方形 21"/>
            <p:cNvSpPr/>
            <p:nvPr/>
          </p:nvSpPr>
          <p:spPr>
            <a:xfrm>
              <a:off x="35496" y="4894938"/>
              <a:ext cx="4546800" cy="1558398"/>
            </a:xfrm>
            <a:prstGeom prst="rect">
              <a:avLst/>
            </a:prstGeom>
            <a:solidFill>
              <a:schemeClr val="tx1">
                <a:alpha val="40000"/>
              </a:schemeClr>
            </a:solidFill>
            <a:ln cap="rnd">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4020" y="5373216"/>
              <a:ext cx="1947700" cy="953466"/>
            </a:xfrm>
            <a:prstGeom prst="rect">
              <a:avLst/>
            </a:prstGeom>
            <a:noFill/>
          </p:spPr>
          <p:txBody>
            <a:bodyPr wrap="square" rtlCol="0">
              <a:spAutoFit/>
            </a:bodyPr>
            <a:lstStyle/>
            <a:p>
              <a:pPr>
                <a:lnSpc>
                  <a:spcPct val="150000"/>
                </a:lnSpc>
                <a:buFont typeface="Arial" pitchFamily="34" charset="0"/>
                <a:buChar char="•"/>
              </a:pPr>
              <a:r>
                <a:rPr kumimoji="1" lang="ja-JP" altLang="en-US" sz="2000" dirty="0" smtClean="0">
                  <a:solidFill>
                    <a:schemeClr val="accent3">
                      <a:lumMod val="20000"/>
                      <a:lumOff val="80000"/>
                    </a:schemeClr>
                  </a:solidFill>
                </a:rPr>
                <a:t>孤立した銀河</a:t>
              </a:r>
              <a:endParaRPr kumimoji="1" lang="en-US" altLang="ja-JP" sz="2000" dirty="0" smtClean="0">
                <a:solidFill>
                  <a:schemeClr val="accent3">
                    <a:lumMod val="20000"/>
                    <a:lumOff val="80000"/>
                  </a:schemeClr>
                </a:solidFill>
              </a:endParaRPr>
            </a:p>
            <a:p>
              <a:pPr>
                <a:lnSpc>
                  <a:spcPct val="150000"/>
                </a:lnSpc>
                <a:buFont typeface="Arial" pitchFamily="34" charset="0"/>
                <a:buChar char="•"/>
              </a:pPr>
              <a:r>
                <a:rPr lang="ja-JP" altLang="en-US" sz="2000" dirty="0" smtClean="0">
                  <a:solidFill>
                    <a:schemeClr val="accent3">
                      <a:lumMod val="20000"/>
                      <a:lumOff val="80000"/>
                    </a:schemeClr>
                  </a:solidFill>
                </a:rPr>
                <a:t>衝突中の銀河</a:t>
              </a:r>
              <a:endParaRPr lang="en-US" altLang="ja-JP" sz="2000" dirty="0" smtClean="0">
                <a:solidFill>
                  <a:schemeClr val="accent3">
                    <a:lumMod val="20000"/>
                    <a:lumOff val="80000"/>
                  </a:schemeClr>
                </a:solidFill>
              </a:endParaRPr>
            </a:p>
          </p:txBody>
        </p:sp>
        <p:sp>
          <p:nvSpPr>
            <p:cNvPr id="19" name="テキスト ボックス 18"/>
            <p:cNvSpPr txBox="1"/>
            <p:nvPr/>
          </p:nvSpPr>
          <p:spPr>
            <a:xfrm>
              <a:off x="2162793" y="5373216"/>
              <a:ext cx="2340531" cy="1015663"/>
            </a:xfrm>
            <a:prstGeom prst="rect">
              <a:avLst/>
            </a:prstGeom>
            <a:noFill/>
          </p:spPr>
          <p:txBody>
            <a:bodyPr wrap="square" rtlCol="0">
              <a:spAutoFit/>
            </a:bodyPr>
            <a:lstStyle/>
            <a:p>
              <a:pPr>
                <a:buFont typeface="Arial" pitchFamily="34" charset="0"/>
                <a:buChar char="•"/>
              </a:pPr>
              <a:r>
                <a:rPr lang="ja-JP" altLang="en-US" sz="2000" dirty="0" smtClean="0">
                  <a:solidFill>
                    <a:schemeClr val="accent3">
                      <a:lumMod val="20000"/>
                      <a:lumOff val="80000"/>
                    </a:schemeClr>
                  </a:solidFill>
                </a:rPr>
                <a:t>一極集中の星形成</a:t>
              </a:r>
              <a:endParaRPr lang="en-US" altLang="ja-JP" sz="2000" dirty="0" smtClean="0">
                <a:solidFill>
                  <a:schemeClr val="accent3">
                    <a:lumMod val="20000"/>
                    <a:lumOff val="80000"/>
                  </a:schemeClr>
                </a:solidFill>
              </a:endParaRPr>
            </a:p>
            <a:p>
              <a:pPr>
                <a:buFont typeface="Arial" pitchFamily="34" charset="0"/>
                <a:buChar char="•"/>
              </a:pPr>
              <a:r>
                <a:rPr lang="ja-JP" altLang="en-US" sz="2000" dirty="0" smtClean="0">
                  <a:solidFill>
                    <a:schemeClr val="accent3">
                      <a:lumMod val="20000"/>
                      <a:lumOff val="80000"/>
                    </a:schemeClr>
                  </a:solidFill>
                </a:rPr>
                <a:t>渦状腕などでの拡がった星形成</a:t>
              </a:r>
              <a:endParaRPr lang="en-US" altLang="ja-JP" sz="2000" dirty="0" smtClean="0">
                <a:solidFill>
                  <a:schemeClr val="accent3">
                    <a:lumMod val="20000"/>
                    <a:lumOff val="80000"/>
                  </a:schemeClr>
                </a:solidFill>
              </a:endParaRPr>
            </a:p>
          </p:txBody>
        </p:sp>
        <p:sp>
          <p:nvSpPr>
            <p:cNvPr id="20" name="テキスト ボックス 19"/>
            <p:cNvSpPr txBox="1"/>
            <p:nvPr/>
          </p:nvSpPr>
          <p:spPr>
            <a:xfrm>
              <a:off x="35496" y="4901098"/>
              <a:ext cx="4544834" cy="40011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ja-JP" altLang="en-US" sz="2000" dirty="0" smtClean="0">
                  <a:solidFill>
                    <a:schemeClr val="accent3">
                      <a:lumMod val="20000"/>
                      <a:lumOff val="80000"/>
                    </a:schemeClr>
                  </a:solidFill>
                </a:rPr>
                <a:t>～様々な状況で星を作っている銀河～</a:t>
              </a:r>
              <a:endParaRPr lang="en-US" altLang="ja-JP" sz="2000" dirty="0" smtClean="0">
                <a:solidFill>
                  <a:schemeClr val="accent3">
                    <a:lumMod val="20000"/>
                    <a:lumOff val="80000"/>
                  </a:schemeClr>
                </a:solidFill>
              </a:endParaRPr>
            </a:p>
          </p:txBody>
        </p:sp>
        <p:cxnSp>
          <p:nvCxnSpPr>
            <p:cNvPr id="24" name="直線コネクタ 23"/>
            <p:cNvCxnSpPr/>
            <p:nvPr/>
          </p:nvCxnSpPr>
          <p:spPr>
            <a:xfrm>
              <a:off x="2051720" y="5427862"/>
              <a:ext cx="0" cy="953466"/>
            </a:xfrm>
            <a:prstGeom prst="line">
              <a:avLst/>
            </a:prstGeom>
            <a:ln cap="rnd">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2" y="274638"/>
            <a:ext cx="8471285" cy="1143000"/>
          </a:xfrm>
        </p:spPr>
        <p:txBody>
          <a:bodyPr>
            <a:normAutofit/>
          </a:bodyPr>
          <a:lstStyle/>
          <a:p>
            <a:r>
              <a:rPr kumimoji="1" lang="en-US" altLang="ja-JP" sz="3600" dirty="0" smtClean="0"/>
              <a:t>Star formation Activity</a:t>
            </a:r>
            <a:endParaRPr kumimoji="1" lang="ja-JP" altLang="en-US" sz="3600" dirty="0"/>
          </a:p>
        </p:txBody>
      </p:sp>
      <p:sp>
        <p:nvSpPr>
          <p:cNvPr id="13" name="テキスト ボックス 12"/>
          <p:cNvSpPr txBox="1"/>
          <p:nvPr/>
        </p:nvSpPr>
        <p:spPr>
          <a:xfrm>
            <a:off x="5724128" y="2758276"/>
            <a:ext cx="3419872" cy="3046988"/>
          </a:xfrm>
          <a:prstGeom prst="rect">
            <a:avLst/>
          </a:prstGeom>
          <a:noFill/>
        </p:spPr>
        <p:txBody>
          <a:bodyPr wrap="square" rtlCol="0">
            <a:spAutoFit/>
          </a:bodyPr>
          <a:lstStyle/>
          <a:p>
            <a:pPr marL="457200" indent="-457200">
              <a:buFont typeface="Wingdings" pitchFamily="2" charset="2"/>
              <a:buChar char="Ø"/>
            </a:pPr>
            <a:r>
              <a:rPr kumimoji="1" lang="ja-JP" altLang="en-US" sz="2400" dirty="0" smtClean="0">
                <a:solidFill>
                  <a:schemeClr val="accent3">
                    <a:lumMod val="20000"/>
                    <a:lumOff val="80000"/>
                  </a:schemeClr>
                </a:solidFill>
              </a:rPr>
              <a:t>銀河の星形成活動</a:t>
            </a:r>
            <a:r>
              <a:rPr lang="en-US" altLang="ja-JP" sz="2400" dirty="0" smtClean="0">
                <a:solidFill>
                  <a:schemeClr val="accent3">
                    <a:lumMod val="20000"/>
                    <a:lumOff val="80000"/>
                  </a:schemeClr>
                </a:solidFill>
              </a:rPr>
              <a:t/>
            </a:r>
            <a:br>
              <a:rPr lang="en-US" altLang="ja-JP" sz="2400" dirty="0" smtClean="0">
                <a:solidFill>
                  <a:schemeClr val="accent3">
                    <a:lumMod val="20000"/>
                    <a:lumOff val="80000"/>
                  </a:schemeClr>
                </a:solidFill>
              </a:rPr>
            </a:br>
            <a:r>
              <a:rPr kumimoji="1" lang="ja-JP" altLang="en-US" sz="2400" dirty="0" smtClean="0">
                <a:solidFill>
                  <a:schemeClr val="accent3">
                    <a:lumMod val="20000"/>
                    <a:lumOff val="80000"/>
                  </a:schemeClr>
                </a:solidFill>
              </a:rPr>
              <a:t>が活発になるほど、</a:t>
            </a:r>
            <a:r>
              <a:rPr kumimoji="1" lang="en-US" altLang="ja-JP" sz="2400" dirty="0" smtClean="0">
                <a:solidFill>
                  <a:schemeClr val="accent3">
                    <a:lumMod val="20000"/>
                    <a:lumOff val="80000"/>
                  </a:schemeClr>
                </a:solidFill>
              </a:rPr>
              <a:t/>
            </a:r>
            <a:br>
              <a:rPr kumimoji="1" lang="en-US" altLang="ja-JP" sz="2400" dirty="0" smtClean="0">
                <a:solidFill>
                  <a:schemeClr val="accent3">
                    <a:lumMod val="20000"/>
                    <a:lumOff val="80000"/>
                  </a:schemeClr>
                </a:solidFill>
              </a:rPr>
            </a:br>
            <a:r>
              <a:rPr kumimoji="1" lang="ja-JP" altLang="en-US" sz="2400" dirty="0" smtClean="0">
                <a:solidFill>
                  <a:schemeClr val="accent3">
                    <a:lumMod val="20000"/>
                    <a:lumOff val="80000"/>
                  </a:schemeClr>
                </a:solidFill>
              </a:rPr>
              <a:t>その</a:t>
            </a:r>
            <a:r>
              <a:rPr kumimoji="1" lang="ja-JP" altLang="en-US" sz="2400" dirty="0" smtClean="0">
                <a:solidFill>
                  <a:srgbClr val="FF7C80"/>
                </a:solidFill>
              </a:rPr>
              <a:t>活動領域が中</a:t>
            </a:r>
            <a:r>
              <a:rPr kumimoji="1" lang="en-US" altLang="ja-JP" sz="2400" dirty="0" smtClean="0">
                <a:solidFill>
                  <a:srgbClr val="FF7C80"/>
                </a:solidFill>
              </a:rPr>
              <a:t/>
            </a:r>
            <a:br>
              <a:rPr kumimoji="1" lang="en-US" altLang="ja-JP" sz="2400" dirty="0" smtClean="0">
                <a:solidFill>
                  <a:srgbClr val="FF7C80"/>
                </a:solidFill>
              </a:rPr>
            </a:br>
            <a:r>
              <a:rPr kumimoji="1" lang="ja-JP" altLang="en-US" sz="2400" dirty="0" smtClean="0">
                <a:solidFill>
                  <a:srgbClr val="FF7C80"/>
                </a:solidFill>
              </a:rPr>
              <a:t>心に集中</a:t>
            </a:r>
            <a:r>
              <a:rPr kumimoji="1" lang="ja-JP" altLang="en-US" sz="2400" dirty="0" smtClean="0">
                <a:solidFill>
                  <a:schemeClr val="accent3">
                    <a:lumMod val="20000"/>
                    <a:lumOff val="80000"/>
                  </a:schemeClr>
                </a:solidFill>
              </a:rPr>
              <a:t>。</a:t>
            </a:r>
            <a:endParaRPr kumimoji="1" lang="en-US" altLang="ja-JP" sz="2400" dirty="0" smtClean="0">
              <a:solidFill>
                <a:schemeClr val="accent3">
                  <a:lumMod val="20000"/>
                  <a:lumOff val="80000"/>
                </a:schemeClr>
              </a:solidFill>
            </a:endParaRPr>
          </a:p>
          <a:p>
            <a:pPr marL="457200" indent="-457200">
              <a:buFont typeface="Wingdings" pitchFamily="2" charset="2"/>
              <a:buChar char="Ø"/>
            </a:pPr>
            <a:r>
              <a:rPr lang="ja-JP" altLang="en-US" sz="2400" dirty="0" smtClean="0">
                <a:solidFill>
                  <a:schemeClr val="accent3">
                    <a:lumMod val="20000"/>
                    <a:lumOff val="80000"/>
                  </a:schemeClr>
                </a:solidFill>
              </a:rPr>
              <a:t>中心集中具合に</a:t>
            </a:r>
            <a:r>
              <a:rPr lang="en-US" altLang="ja-JP" sz="2400" dirty="0" smtClean="0">
                <a:solidFill>
                  <a:srgbClr val="FF7C80"/>
                </a:solidFill>
              </a:rPr>
              <a:t>bimodality</a:t>
            </a:r>
            <a:r>
              <a:rPr lang="ja-JP" altLang="en-US" sz="2400" dirty="0" smtClean="0">
                <a:solidFill>
                  <a:schemeClr val="accent3">
                    <a:lumMod val="20000"/>
                    <a:lumOff val="80000"/>
                  </a:schemeClr>
                </a:solidFill>
              </a:rPr>
              <a:t>を発見。</a:t>
            </a:r>
            <a:r>
              <a:rPr lang="en-US" altLang="ja-JP" sz="2400" dirty="0" smtClean="0">
                <a:solidFill>
                  <a:schemeClr val="accent3">
                    <a:lumMod val="20000"/>
                    <a:lumOff val="80000"/>
                  </a:schemeClr>
                </a:solidFill>
              </a:rPr>
              <a:t/>
            </a:r>
            <a:br>
              <a:rPr lang="en-US" altLang="ja-JP" sz="2400" dirty="0" smtClean="0">
                <a:solidFill>
                  <a:schemeClr val="accent3">
                    <a:lumMod val="20000"/>
                    <a:lumOff val="80000"/>
                  </a:schemeClr>
                </a:solidFill>
              </a:rPr>
            </a:br>
            <a:r>
              <a:rPr lang="en-US" altLang="ja-JP" sz="2400" dirty="0" smtClean="0">
                <a:solidFill>
                  <a:schemeClr val="accent3">
                    <a:lumMod val="20000"/>
                    <a:lumOff val="80000"/>
                  </a:schemeClr>
                </a:solidFill>
                <a:sym typeface="Wingdings" pitchFamily="2" charset="2"/>
              </a:rPr>
              <a:t></a:t>
            </a:r>
            <a:r>
              <a:rPr lang="ja-JP" altLang="en-US" sz="2400" dirty="0" smtClean="0">
                <a:solidFill>
                  <a:schemeClr val="accent3">
                    <a:lumMod val="20000"/>
                    <a:lumOff val="80000"/>
                  </a:schemeClr>
                </a:solidFill>
                <a:sym typeface="Wingdings" pitchFamily="2" charset="2"/>
              </a:rPr>
              <a:t>何が要因なのか？</a:t>
            </a:r>
            <a:r>
              <a:rPr lang="en-US" altLang="ja-JP" sz="2400" dirty="0" smtClean="0">
                <a:solidFill>
                  <a:schemeClr val="accent3">
                    <a:lumMod val="20000"/>
                    <a:lumOff val="80000"/>
                  </a:schemeClr>
                </a:solidFill>
                <a:sym typeface="Wingdings" pitchFamily="2" charset="2"/>
              </a:rPr>
              <a:t/>
            </a:r>
            <a:br>
              <a:rPr lang="en-US" altLang="ja-JP" sz="2400" dirty="0" smtClean="0">
                <a:solidFill>
                  <a:schemeClr val="accent3">
                    <a:lumMod val="20000"/>
                    <a:lumOff val="80000"/>
                  </a:schemeClr>
                </a:solidFill>
                <a:sym typeface="Wingdings" pitchFamily="2" charset="2"/>
              </a:rPr>
            </a:br>
            <a:r>
              <a:rPr lang="ja-JP" altLang="en-US" sz="2400" dirty="0" smtClean="0">
                <a:solidFill>
                  <a:schemeClr val="accent3">
                    <a:lumMod val="20000"/>
                    <a:lumOff val="80000"/>
                  </a:schemeClr>
                </a:solidFill>
                <a:sym typeface="Wingdings" pitchFamily="2" charset="2"/>
              </a:rPr>
              <a:t>（吟味中）</a:t>
            </a:r>
            <a:endParaRPr lang="en-US" altLang="ja-JP" sz="2400" dirty="0" smtClean="0">
              <a:solidFill>
                <a:schemeClr val="accent3">
                  <a:lumMod val="20000"/>
                  <a:lumOff val="80000"/>
                </a:schemeClr>
              </a:solidFill>
            </a:endParaRPr>
          </a:p>
        </p:txBody>
      </p:sp>
      <p:grpSp>
        <p:nvGrpSpPr>
          <p:cNvPr id="33" name="グループ化 32"/>
          <p:cNvGrpSpPr/>
          <p:nvPr/>
        </p:nvGrpSpPr>
        <p:grpSpPr>
          <a:xfrm>
            <a:off x="179512" y="2180763"/>
            <a:ext cx="5553908" cy="4488597"/>
            <a:chOff x="179512" y="1604699"/>
            <a:chExt cx="5553908" cy="4488597"/>
          </a:xfrm>
          <a:effectLst>
            <a:outerShdw blurRad="50800" dist="101600" dir="2700000" algn="tl" rotWithShape="0">
              <a:prstClr val="black">
                <a:alpha val="40000"/>
              </a:prstClr>
            </a:outerShdw>
          </a:effectLst>
        </p:grpSpPr>
        <p:pic>
          <p:nvPicPr>
            <p:cNvPr id="24" name="図 23" descr="sfr_cl.png"/>
            <p:cNvPicPr>
              <a:picLocks noChangeAspect="1"/>
            </p:cNvPicPr>
            <p:nvPr/>
          </p:nvPicPr>
          <p:blipFill>
            <a:blip r:embed="rId2" cstate="print"/>
            <a:srcRect l="3544" t="6407" r="5340"/>
            <a:stretch>
              <a:fillRect/>
            </a:stretch>
          </p:blipFill>
          <p:spPr>
            <a:xfrm>
              <a:off x="179512" y="1691516"/>
              <a:ext cx="5553908" cy="4278665"/>
            </a:xfrm>
            <a:prstGeom prst="rect">
              <a:avLst/>
            </a:prstGeom>
          </p:spPr>
        </p:pic>
        <p:sp>
          <p:nvSpPr>
            <p:cNvPr id="5" name="テキスト ボックス 4"/>
            <p:cNvSpPr txBox="1"/>
            <p:nvPr/>
          </p:nvSpPr>
          <p:spPr>
            <a:xfrm>
              <a:off x="1691680" y="5723964"/>
              <a:ext cx="2752677" cy="369332"/>
            </a:xfrm>
            <a:prstGeom prst="rect">
              <a:avLst/>
            </a:prstGeom>
            <a:solidFill>
              <a:schemeClr val="bg1"/>
            </a:solidFill>
          </p:spPr>
          <p:txBody>
            <a:bodyPr wrap="none" rtlCol="0">
              <a:spAutoFit/>
            </a:bodyPr>
            <a:lstStyle/>
            <a:p>
              <a:r>
                <a:rPr lang="en-US" altLang="ja-JP" dirty="0" smtClean="0"/>
                <a:t>l</a:t>
              </a:r>
              <a:r>
                <a:rPr kumimoji="1" lang="en-US" altLang="ja-JP" dirty="0" smtClean="0"/>
                <a:t>og (</a:t>
              </a:r>
              <a:r>
                <a:rPr kumimoji="1" lang="ja-JP" altLang="en-US" dirty="0" smtClean="0"/>
                <a:t>星形成率 </a:t>
              </a:r>
              <a:r>
                <a:rPr kumimoji="1" lang="en-US" altLang="ja-JP" dirty="0" smtClean="0"/>
                <a:t>[</a:t>
              </a:r>
              <a:r>
                <a:rPr kumimoji="1" lang="en-US" altLang="ja-JP" dirty="0" err="1" smtClean="0"/>
                <a:t>Msun</a:t>
              </a:r>
              <a:r>
                <a:rPr kumimoji="1" lang="en-US" altLang="ja-JP" dirty="0" smtClean="0"/>
                <a:t>/yr])</a:t>
              </a:r>
              <a:endParaRPr kumimoji="1" lang="ja-JP" altLang="en-US" dirty="0"/>
            </a:p>
          </p:txBody>
        </p:sp>
        <p:sp>
          <p:nvSpPr>
            <p:cNvPr id="6" name="テキスト ボックス 5"/>
            <p:cNvSpPr txBox="1"/>
            <p:nvPr/>
          </p:nvSpPr>
          <p:spPr>
            <a:xfrm rot="16200000">
              <a:off x="-1690229" y="3474442"/>
              <a:ext cx="4108817" cy="369332"/>
            </a:xfrm>
            <a:prstGeom prst="rect">
              <a:avLst/>
            </a:prstGeom>
            <a:solidFill>
              <a:schemeClr val="bg1"/>
            </a:solidFill>
          </p:spPr>
          <p:txBody>
            <a:bodyPr wrap="none" lIns="90000" tIns="46800" rIns="0" rtlCol="0">
              <a:spAutoFit/>
            </a:bodyPr>
            <a:lstStyle/>
            <a:p>
              <a:r>
                <a:rPr kumimoji="1" lang="ja-JP" altLang="en-US" dirty="0" smtClean="0"/>
                <a:t>疎←　星形成領域の中心密集度　→密</a:t>
              </a:r>
              <a:endParaRPr kumimoji="1" lang="ja-JP" altLang="en-US" dirty="0"/>
            </a:p>
          </p:txBody>
        </p:sp>
        <p:sp>
          <p:nvSpPr>
            <p:cNvPr id="7" name="テキスト ボックス 6"/>
            <p:cNvSpPr txBox="1"/>
            <p:nvPr/>
          </p:nvSpPr>
          <p:spPr>
            <a:xfrm>
              <a:off x="3573181" y="5205685"/>
              <a:ext cx="1911101" cy="276999"/>
            </a:xfrm>
            <a:prstGeom prst="rect">
              <a:avLst/>
            </a:prstGeom>
            <a:noFill/>
          </p:spPr>
          <p:txBody>
            <a:bodyPr wrap="none" rtlCol="0">
              <a:spAutoFit/>
            </a:bodyPr>
            <a:lstStyle/>
            <a:p>
              <a:r>
                <a:rPr kumimoji="1" lang="en-US" altLang="ja-JP" sz="1200" dirty="0" smtClean="0"/>
                <a:t>(</a:t>
              </a:r>
              <a:r>
                <a:rPr kumimoji="1" lang="en-US" altLang="ja-JP" sz="1200" dirty="0" err="1" smtClean="0"/>
                <a:t>Tateuchi</a:t>
              </a:r>
              <a:r>
                <a:rPr kumimoji="1" lang="en-US" altLang="ja-JP" sz="1200" dirty="0" smtClean="0"/>
                <a:t> et al. in prep.)</a:t>
              </a:r>
              <a:endParaRPr kumimoji="1" lang="ja-JP" altLang="en-US" sz="1200" dirty="0"/>
            </a:p>
          </p:txBody>
        </p:sp>
        <p:sp>
          <p:nvSpPr>
            <p:cNvPr id="14" name="角丸四角形 13"/>
            <p:cNvSpPr/>
            <p:nvPr/>
          </p:nvSpPr>
          <p:spPr>
            <a:xfrm>
              <a:off x="1979712" y="1907540"/>
              <a:ext cx="432048" cy="3564000"/>
            </a:xfrm>
            <a:prstGeom prst="round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55576" y="1933962"/>
              <a:ext cx="1705745" cy="523220"/>
            </a:xfrm>
            <a:prstGeom prst="rect">
              <a:avLst/>
            </a:prstGeom>
            <a:noFill/>
          </p:spPr>
          <p:txBody>
            <a:bodyPr wrap="square" rtlCol="0">
              <a:spAutoFit/>
            </a:bodyPr>
            <a:lstStyle/>
            <a:p>
              <a:r>
                <a:rPr kumimoji="1" lang="ja-JP" altLang="en-US" sz="1400" dirty="0" smtClean="0">
                  <a:solidFill>
                    <a:schemeClr val="tx1">
                      <a:lumMod val="65000"/>
                      <a:lumOff val="35000"/>
                    </a:schemeClr>
                  </a:solidFill>
                </a:rPr>
                <a:t>銀河系など通常の銀河の星形成率</a:t>
              </a:r>
              <a:endParaRPr kumimoji="1" lang="ja-JP" altLang="en-US" sz="1400" dirty="0">
                <a:solidFill>
                  <a:schemeClr val="tx1">
                    <a:lumMod val="65000"/>
                    <a:lumOff val="35000"/>
                  </a:schemeClr>
                </a:solidFill>
              </a:endParaRPr>
            </a:p>
          </p:txBody>
        </p:sp>
        <p:cxnSp>
          <p:nvCxnSpPr>
            <p:cNvPr id="17" name="直線矢印コネクタ 16"/>
            <p:cNvCxnSpPr/>
            <p:nvPr/>
          </p:nvCxnSpPr>
          <p:spPr>
            <a:xfrm rot="1080000">
              <a:off x="1608449" y="2520000"/>
              <a:ext cx="504056" cy="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987824" y="3284984"/>
              <a:ext cx="2496458" cy="2197700"/>
            </a:xfrm>
            <a:prstGeom prst="line">
              <a:avLst/>
            </a:prstGeom>
            <a:ln w="25400">
              <a:solidFill>
                <a:srgbClr val="FF7C8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731483" y="1807364"/>
              <a:ext cx="2496458" cy="2197700"/>
            </a:xfrm>
            <a:prstGeom prst="line">
              <a:avLst/>
            </a:prstGeom>
            <a:ln w="25400">
              <a:solidFill>
                <a:srgbClr val="FF7C80"/>
              </a:solidFill>
              <a:prstDash val="dash"/>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107503" y="1537628"/>
            <a:ext cx="8856983" cy="523220"/>
          </a:xfrm>
          <a:prstGeom prst="rect">
            <a:avLst/>
          </a:prstGeom>
          <a:noFill/>
        </p:spPr>
        <p:txBody>
          <a:bodyPr wrap="square" rtlCol="0">
            <a:spAutoFit/>
          </a:bodyPr>
          <a:lstStyle/>
          <a:p>
            <a:r>
              <a:rPr lang="ja-JP" altLang="en-US" sz="2800" dirty="0" smtClean="0">
                <a:solidFill>
                  <a:schemeClr val="accent3">
                    <a:lumMod val="20000"/>
                    <a:lumOff val="80000"/>
                  </a:schemeClr>
                </a:solidFill>
              </a:rPr>
              <a:t>爆発的</a:t>
            </a:r>
            <a:r>
              <a:rPr kumimoji="1" lang="ja-JP" altLang="en-US" sz="2800" dirty="0" smtClean="0">
                <a:solidFill>
                  <a:schemeClr val="accent3">
                    <a:lumMod val="20000"/>
                    <a:lumOff val="80000"/>
                  </a:schemeClr>
                </a:solidFill>
              </a:rPr>
              <a:t>星形成銀河の活動の様子が統計的に見えてきた。</a:t>
            </a:r>
            <a:endParaRPr kumimoji="1" lang="ja-JP" altLang="en-US" sz="2800" dirty="0">
              <a:solidFill>
                <a:schemeClr val="accent3">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6000" y="1584000"/>
            <a:ext cx="9072000" cy="5112000"/>
          </a:xfrm>
          <a:prstGeom prst="roundRect">
            <a:avLst>
              <a:gd name="adj" fmla="val 7008"/>
            </a:avLst>
          </a:prstGeom>
          <a:solidFill>
            <a:schemeClr val="tx1">
              <a:alpha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9512" y="188640"/>
            <a:ext cx="7517551" cy="1470025"/>
          </a:xfrm>
        </p:spPr>
        <p:txBody>
          <a:bodyPr>
            <a:normAutofit/>
          </a:bodyPr>
          <a:lstStyle/>
          <a:p>
            <a:pPr algn="dist"/>
            <a:r>
              <a:rPr kumimoji="1" lang="en-US" altLang="ja-JP" sz="4000" dirty="0" smtClean="0">
                <a:latin typeface="+mn-lt"/>
                <a:ea typeface="+mn-ea"/>
              </a:rPr>
              <a:t>miniTAO</a:t>
            </a:r>
            <a:r>
              <a:rPr kumimoji="1" lang="ja-JP" altLang="en-US" sz="4000" dirty="0" smtClean="0">
                <a:latin typeface="+mn-lt"/>
                <a:ea typeface="+mn-ea"/>
              </a:rPr>
              <a:t>近赤外線観測で見る</a:t>
            </a:r>
            <a:r>
              <a:rPr kumimoji="1" lang="en-US" altLang="ja-JP" sz="4000" dirty="0" smtClean="0">
                <a:latin typeface="+mn-lt"/>
                <a:ea typeface="+mn-ea"/>
              </a:rPr>
              <a:t/>
            </a:r>
            <a:br>
              <a:rPr kumimoji="1" lang="en-US" altLang="ja-JP" sz="4000" dirty="0" smtClean="0">
                <a:latin typeface="+mn-lt"/>
                <a:ea typeface="+mn-ea"/>
              </a:rPr>
            </a:br>
            <a:r>
              <a:rPr kumimoji="1" lang="ja-JP" altLang="en-US" sz="4000" dirty="0" smtClean="0">
                <a:latin typeface="+mn-lt"/>
                <a:ea typeface="+mn-ea"/>
              </a:rPr>
              <a:t>銀河の星形成活動　</a:t>
            </a:r>
            <a:r>
              <a:rPr kumimoji="1" lang="ja-JP" altLang="en-US" sz="2700" dirty="0" smtClean="0">
                <a:latin typeface="+mn-lt"/>
                <a:ea typeface="+mn-ea"/>
              </a:rPr>
              <a:t>～まとめ～</a:t>
            </a:r>
            <a:endParaRPr kumimoji="1" lang="ja-JP" altLang="en-US" sz="4000" dirty="0">
              <a:latin typeface="+mn-lt"/>
              <a:ea typeface="+mn-ea"/>
            </a:endParaRPr>
          </a:p>
        </p:txBody>
      </p:sp>
      <p:grpSp>
        <p:nvGrpSpPr>
          <p:cNvPr id="9" name="グループ化 8"/>
          <p:cNvGrpSpPr>
            <a:grpSpLocks noChangeAspect="1"/>
          </p:cNvGrpSpPr>
          <p:nvPr/>
        </p:nvGrpSpPr>
        <p:grpSpPr>
          <a:xfrm>
            <a:off x="5076000" y="5076000"/>
            <a:ext cx="3946507" cy="1699896"/>
            <a:chOff x="5868144" y="4881086"/>
            <a:chExt cx="3240360" cy="1395735"/>
          </a:xfrm>
          <a:effectLst>
            <a:outerShdw blurRad="50800" dist="101600" dir="2700000" algn="tl" rotWithShape="0">
              <a:prstClr val="black">
                <a:alpha val="40000"/>
              </a:prstClr>
            </a:outerShdw>
          </a:effectLst>
        </p:grpSpPr>
        <p:pic>
          <p:nvPicPr>
            <p:cNvPr id="7" name="図 6" descr="ic1623a_b_line.png"/>
            <p:cNvPicPr>
              <a:picLocks noChangeAspect="1"/>
            </p:cNvPicPr>
            <p:nvPr/>
          </p:nvPicPr>
          <p:blipFill>
            <a:blip r:embed="rId2" cstate="print"/>
            <a:srcRect l="5837" t="6168" r="10292" b="4187"/>
            <a:stretch>
              <a:fillRect/>
            </a:stretch>
          </p:blipFill>
          <p:spPr>
            <a:xfrm>
              <a:off x="7367398" y="4881086"/>
              <a:ext cx="1741106" cy="1395733"/>
            </a:xfrm>
            <a:prstGeom prst="rect">
              <a:avLst/>
            </a:prstGeom>
            <a:noFill/>
            <a:ln>
              <a:noFill/>
            </a:ln>
          </p:spPr>
        </p:pic>
        <p:pic>
          <p:nvPicPr>
            <p:cNvPr id="8" name="図 7" descr="ic1623a_b_continuum.png"/>
            <p:cNvPicPr>
              <a:picLocks noChangeAspect="1"/>
            </p:cNvPicPr>
            <p:nvPr/>
          </p:nvPicPr>
          <p:blipFill>
            <a:blip r:embed="rId3" cstate="print"/>
            <a:srcRect l="11812" t="6166" r="15345" b="4189"/>
            <a:stretch>
              <a:fillRect/>
            </a:stretch>
          </p:blipFill>
          <p:spPr>
            <a:xfrm>
              <a:off x="5868144" y="4881087"/>
              <a:ext cx="1512168" cy="1395734"/>
            </a:xfrm>
            <a:prstGeom prst="rect">
              <a:avLst/>
            </a:prstGeom>
            <a:noFill/>
            <a:ln>
              <a:noFill/>
            </a:ln>
          </p:spPr>
        </p:pic>
      </p:grpSp>
      <p:pic>
        <p:nvPicPr>
          <p:cNvPr id="5" name="Picture 2"/>
          <p:cNvPicPr>
            <a:picLocks noChangeAspect="1" noChangeArrowheads="1"/>
          </p:cNvPicPr>
          <p:nvPr/>
        </p:nvPicPr>
        <p:blipFill>
          <a:blip r:embed="rId4" cstate="print"/>
          <a:srcRect/>
          <a:stretch>
            <a:fillRect/>
          </a:stretch>
        </p:blipFill>
        <p:spPr bwMode="auto">
          <a:xfrm>
            <a:off x="7304394" y="3212976"/>
            <a:ext cx="1732102" cy="1728192"/>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3" name="コンテンツ プレースホルダ 2"/>
          <p:cNvSpPr>
            <a:spLocks noGrp="1"/>
          </p:cNvSpPr>
          <p:nvPr>
            <p:ph type="subTitle" idx="1"/>
          </p:nvPr>
        </p:nvSpPr>
        <p:spPr>
          <a:xfrm>
            <a:off x="252000" y="1728000"/>
            <a:ext cx="7992408" cy="4306545"/>
          </a:xfrm>
          <a:noFill/>
          <a:effectLst>
            <a:softEdge rad="31750"/>
          </a:effectLst>
        </p:spPr>
        <p:txBody>
          <a:bodyPr wrap="square" lIns="72000" tIns="72000" rIns="72000" bIns="72000">
            <a:spAutoFit/>
          </a:bodyPr>
          <a:lstStyle/>
          <a:p>
            <a:pPr algn="l"/>
            <a:r>
              <a:rPr kumimoji="1" lang="ja-JP" altLang="en-US" dirty="0" smtClean="0">
                <a:solidFill>
                  <a:schemeClr val="accent3">
                    <a:lumMod val="20000"/>
                    <a:lumOff val="80000"/>
                  </a:schemeClr>
                </a:solidFill>
              </a:rPr>
              <a:t>大気吸収の影響が小さい</a:t>
            </a:r>
            <a:r>
              <a:rPr kumimoji="1" lang="en-US" altLang="ja-JP" dirty="0" smtClean="0">
                <a:solidFill>
                  <a:schemeClr val="accent3">
                    <a:lumMod val="20000"/>
                    <a:lumOff val="80000"/>
                  </a:schemeClr>
                </a:solidFill>
              </a:rPr>
              <a:t>TAO</a:t>
            </a:r>
            <a:r>
              <a:rPr kumimoji="1" lang="ja-JP" altLang="en-US" dirty="0" smtClean="0">
                <a:solidFill>
                  <a:schemeClr val="accent3">
                    <a:lumMod val="20000"/>
                    <a:lumOff val="80000"/>
                  </a:schemeClr>
                </a:solidFill>
              </a:rPr>
              <a:t>サイトからの</a:t>
            </a:r>
            <a:r>
              <a:rPr kumimoji="1" lang="en-US" altLang="ja-JP" dirty="0" err="1" smtClean="0">
                <a:solidFill>
                  <a:schemeClr val="accent3">
                    <a:lumMod val="20000"/>
                    <a:lumOff val="80000"/>
                  </a:schemeClr>
                </a:solidFill>
              </a:rPr>
              <a:t>Paschen</a:t>
            </a:r>
            <a:r>
              <a:rPr kumimoji="1" lang="en-US" altLang="ja-JP" dirty="0" smtClean="0">
                <a:solidFill>
                  <a:schemeClr val="accent3">
                    <a:lumMod val="20000"/>
                    <a:lumOff val="80000"/>
                  </a:schemeClr>
                </a:solidFill>
              </a:rPr>
              <a:t>-</a:t>
            </a:r>
            <a:r>
              <a:rPr kumimoji="1" lang="en-US" altLang="ja-JP" dirty="0" smtClean="0">
                <a:solidFill>
                  <a:schemeClr val="accent3">
                    <a:lumMod val="20000"/>
                    <a:lumOff val="80000"/>
                  </a:schemeClr>
                </a:solidFill>
                <a:latin typeface="Symbol" pitchFamily="18" charset="2"/>
              </a:rPr>
              <a:t>a </a:t>
            </a:r>
            <a:r>
              <a:rPr kumimoji="1" lang="en-US" altLang="ja-JP" dirty="0" smtClean="0">
                <a:solidFill>
                  <a:schemeClr val="accent3">
                    <a:lumMod val="20000"/>
                    <a:lumOff val="80000"/>
                  </a:schemeClr>
                </a:solidFill>
              </a:rPr>
              <a:t>(</a:t>
            </a:r>
            <a:r>
              <a:rPr kumimoji="1" lang="en-US" altLang="ja-JP" dirty="0" err="1" smtClean="0">
                <a:solidFill>
                  <a:schemeClr val="accent3">
                    <a:lumMod val="20000"/>
                    <a:lumOff val="80000"/>
                  </a:schemeClr>
                </a:solidFill>
              </a:rPr>
              <a:t>Pa</a:t>
            </a:r>
            <a:r>
              <a:rPr kumimoji="1" lang="en-US" altLang="ja-JP" dirty="0" err="1" smtClean="0">
                <a:solidFill>
                  <a:schemeClr val="accent3">
                    <a:lumMod val="20000"/>
                    <a:lumOff val="80000"/>
                  </a:schemeClr>
                </a:solidFill>
                <a:latin typeface="Symbol" pitchFamily="18" charset="2"/>
              </a:rPr>
              <a:t>a</a:t>
            </a:r>
            <a:r>
              <a:rPr kumimoji="1" lang="en-US" altLang="ja-JP" dirty="0" smtClean="0">
                <a:solidFill>
                  <a:schemeClr val="accent3">
                    <a:lumMod val="20000"/>
                    <a:lumOff val="80000"/>
                  </a:schemeClr>
                </a:solidFill>
              </a:rPr>
              <a:t>)</a:t>
            </a:r>
            <a:r>
              <a:rPr kumimoji="1" lang="en-US" altLang="ja-JP" dirty="0" smtClean="0">
                <a:solidFill>
                  <a:schemeClr val="accent3">
                    <a:lumMod val="20000"/>
                    <a:lumOff val="80000"/>
                  </a:schemeClr>
                </a:solidFill>
                <a:latin typeface="Symbol" pitchFamily="18" charset="2"/>
              </a:rPr>
              <a:t> </a:t>
            </a:r>
            <a:r>
              <a:rPr kumimoji="1" lang="ja-JP" altLang="en-US" dirty="0" smtClean="0">
                <a:solidFill>
                  <a:schemeClr val="accent3">
                    <a:lumMod val="20000"/>
                    <a:lumOff val="80000"/>
                  </a:schemeClr>
                </a:solidFill>
              </a:rPr>
              <a:t>輝線観測</a:t>
            </a:r>
            <a:endParaRPr kumimoji="1" lang="en-US" altLang="ja-JP" dirty="0" smtClean="0">
              <a:solidFill>
                <a:schemeClr val="accent3">
                  <a:lumMod val="20000"/>
                  <a:lumOff val="80000"/>
                </a:schemeClr>
              </a:solidFill>
            </a:endParaRPr>
          </a:p>
          <a:p>
            <a:pPr marL="971550" lvl="1" indent="-514350" algn="l">
              <a:buFont typeface="+mj-lt"/>
              <a:buAutoNum type="arabicPeriod"/>
            </a:pPr>
            <a:r>
              <a:rPr lang="ja-JP" altLang="en-US" dirty="0" smtClean="0">
                <a:solidFill>
                  <a:schemeClr val="accent3">
                    <a:lumMod val="20000"/>
                    <a:lumOff val="80000"/>
                  </a:schemeClr>
                </a:solidFill>
              </a:rPr>
              <a:t>銀河系内：銀河中心、銀河面</a:t>
            </a:r>
            <a:endParaRPr lang="en-US" altLang="ja-JP" dirty="0" smtClean="0">
              <a:solidFill>
                <a:schemeClr val="accent3">
                  <a:lumMod val="20000"/>
                  <a:lumOff val="80000"/>
                </a:schemeClr>
              </a:solidFill>
            </a:endParaRPr>
          </a:p>
          <a:p>
            <a:pPr lvl="2" algn="l">
              <a:buFont typeface="Wingdings" pitchFamily="2" charset="2"/>
              <a:buChar char="n"/>
            </a:pPr>
            <a:r>
              <a:rPr lang="ja-JP" altLang="en-US" dirty="0" smtClean="0">
                <a:solidFill>
                  <a:schemeClr val="accent3">
                    <a:lumMod val="20000"/>
                    <a:lumOff val="80000"/>
                  </a:schemeClr>
                </a:solidFill>
              </a:rPr>
              <a:t>濃いダストに覆われた星形成領域を</a:t>
            </a:r>
            <a:r>
              <a:rPr lang="en-US" altLang="ja-JP" dirty="0" smtClean="0">
                <a:solidFill>
                  <a:schemeClr val="accent3">
                    <a:lumMod val="20000"/>
                    <a:lumOff val="80000"/>
                  </a:schemeClr>
                </a:solidFill>
              </a:rPr>
              <a:t/>
            </a:r>
            <a:br>
              <a:rPr lang="en-US" altLang="ja-JP" dirty="0" smtClean="0">
                <a:solidFill>
                  <a:schemeClr val="accent3">
                    <a:lumMod val="20000"/>
                    <a:lumOff val="80000"/>
                  </a:schemeClr>
                </a:solidFill>
              </a:rPr>
            </a:br>
            <a:r>
              <a:rPr lang="ja-JP" altLang="en-US" dirty="0" smtClean="0">
                <a:solidFill>
                  <a:schemeClr val="accent3">
                    <a:lumMod val="20000"/>
                    <a:lumOff val="80000"/>
                  </a:schemeClr>
                </a:solidFill>
              </a:rPr>
              <a:t>   </a:t>
            </a:r>
            <a:r>
              <a:rPr lang="en-US" altLang="ja-JP" dirty="0" err="1" smtClean="0">
                <a:solidFill>
                  <a:schemeClr val="accent3">
                    <a:lumMod val="20000"/>
                    <a:lumOff val="80000"/>
                  </a:schemeClr>
                </a:solidFill>
              </a:rPr>
              <a:t>Pa</a:t>
            </a:r>
            <a:r>
              <a:rPr lang="en-US" altLang="ja-JP" dirty="0" err="1" smtClean="0">
                <a:solidFill>
                  <a:schemeClr val="accent3">
                    <a:lumMod val="20000"/>
                    <a:lumOff val="80000"/>
                  </a:schemeClr>
                </a:solidFill>
                <a:latin typeface="Symbol" pitchFamily="18" charset="2"/>
              </a:rPr>
              <a:t>a</a:t>
            </a:r>
            <a:r>
              <a:rPr lang="ja-JP" altLang="en-US" dirty="0" smtClean="0">
                <a:solidFill>
                  <a:schemeClr val="accent3">
                    <a:lumMod val="20000"/>
                    <a:lumOff val="80000"/>
                  </a:schemeClr>
                </a:solidFill>
                <a:latin typeface="Symbol" pitchFamily="18" charset="2"/>
              </a:rPr>
              <a:t>輝線で見通す。</a:t>
            </a:r>
            <a:endParaRPr lang="en-US" altLang="ja-JP" dirty="0" smtClean="0">
              <a:solidFill>
                <a:schemeClr val="accent3">
                  <a:lumMod val="20000"/>
                  <a:lumOff val="80000"/>
                </a:schemeClr>
              </a:solidFill>
            </a:endParaRPr>
          </a:p>
          <a:p>
            <a:pPr marL="971550" lvl="1" indent="-514350" algn="l">
              <a:buFont typeface="+mj-lt"/>
              <a:buAutoNum type="arabicPeriod"/>
            </a:pPr>
            <a:r>
              <a:rPr kumimoji="1" lang="ja-JP" altLang="en-US" dirty="0" smtClean="0">
                <a:solidFill>
                  <a:schemeClr val="accent3">
                    <a:lumMod val="20000"/>
                    <a:lumOff val="80000"/>
                  </a:schemeClr>
                </a:solidFill>
              </a:rPr>
              <a:t>銀河系外：爆発的星形成銀河</a:t>
            </a:r>
            <a:endParaRPr kumimoji="1" lang="en-US" altLang="ja-JP" dirty="0" smtClean="0">
              <a:solidFill>
                <a:schemeClr val="accent3">
                  <a:lumMod val="20000"/>
                  <a:lumOff val="80000"/>
                </a:schemeClr>
              </a:solidFill>
            </a:endParaRPr>
          </a:p>
          <a:p>
            <a:pPr lvl="2" algn="l">
              <a:buFont typeface="Wingdings" pitchFamily="2" charset="2"/>
              <a:buChar char="n"/>
            </a:pPr>
            <a:r>
              <a:rPr lang="ja-JP" altLang="en-US" dirty="0" smtClean="0">
                <a:solidFill>
                  <a:schemeClr val="accent3">
                    <a:lumMod val="20000"/>
                    <a:lumOff val="80000"/>
                  </a:schemeClr>
                </a:solidFill>
              </a:rPr>
              <a:t>銀河の形態　　　　のつながりを解明する。</a:t>
            </a:r>
            <a:endParaRPr lang="en-US" altLang="ja-JP" dirty="0" smtClean="0">
              <a:solidFill>
                <a:schemeClr val="accent3">
                  <a:lumMod val="20000"/>
                  <a:lumOff val="80000"/>
                </a:schemeClr>
              </a:solidFill>
            </a:endParaRPr>
          </a:p>
          <a:p>
            <a:pPr lvl="2" algn="l">
              <a:buFont typeface="Wingdings" pitchFamily="2" charset="2"/>
              <a:buChar char="n"/>
            </a:pPr>
            <a:r>
              <a:rPr lang="ja-JP" altLang="en-US" dirty="0" smtClean="0">
                <a:solidFill>
                  <a:schemeClr val="accent3">
                    <a:lumMod val="20000"/>
                    <a:lumOff val="80000"/>
                  </a:schemeClr>
                </a:solidFill>
              </a:rPr>
              <a:t>星形成領域の構造</a:t>
            </a:r>
            <a:endParaRPr lang="en-US" altLang="ja-JP" dirty="0" smtClean="0">
              <a:solidFill>
                <a:schemeClr val="accent3">
                  <a:lumMod val="20000"/>
                  <a:lumOff val="80000"/>
                </a:schemeClr>
              </a:solidFill>
            </a:endParaRPr>
          </a:p>
          <a:p>
            <a:pPr lvl="2" algn="l">
              <a:buFont typeface="Wingdings" pitchFamily="2" charset="2"/>
              <a:buChar char="n"/>
            </a:pPr>
            <a:r>
              <a:rPr lang="ja-JP" altLang="en-US" dirty="0" smtClean="0">
                <a:solidFill>
                  <a:schemeClr val="accent3">
                    <a:lumMod val="20000"/>
                    <a:lumOff val="80000"/>
                  </a:schemeClr>
                </a:solidFill>
              </a:rPr>
              <a:t>（銀河衝突）</a:t>
            </a:r>
            <a:endParaRPr kumimoji="1" lang="ja-JP" altLang="en-US" dirty="0">
              <a:solidFill>
                <a:schemeClr val="accent3">
                  <a:lumMod val="20000"/>
                  <a:lumOff val="80000"/>
                </a:schemeClr>
              </a:solidFill>
            </a:endParaRPr>
          </a:p>
        </p:txBody>
      </p:sp>
      <p:sp>
        <p:nvSpPr>
          <p:cNvPr id="12" name="テキスト ボックス 11"/>
          <p:cNvSpPr txBox="1"/>
          <p:nvPr/>
        </p:nvSpPr>
        <p:spPr>
          <a:xfrm>
            <a:off x="747091" y="5949280"/>
            <a:ext cx="3432350" cy="461665"/>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dirty="0" smtClean="0">
                <a:solidFill>
                  <a:schemeClr val="accent3">
                    <a:lumMod val="20000"/>
                    <a:lumOff val="80000"/>
                  </a:schemeClr>
                </a:solidFill>
              </a:rPr>
              <a:t> </a:t>
            </a:r>
            <a:r>
              <a:rPr kumimoji="1" lang="ja-JP" altLang="en-US" sz="2400" dirty="0" smtClean="0">
                <a:solidFill>
                  <a:schemeClr val="accent3">
                    <a:lumMod val="20000"/>
                    <a:lumOff val="80000"/>
                  </a:schemeClr>
                </a:solidFill>
              </a:rPr>
              <a:t>星形成活動と銀河進化 </a:t>
            </a:r>
            <a:endParaRPr kumimoji="1" lang="ja-JP" altLang="en-US" sz="2400" dirty="0">
              <a:solidFill>
                <a:schemeClr val="accent3">
                  <a:lumMod val="20000"/>
                  <a:lumOff val="80000"/>
                </a:schemeClr>
              </a:solidFill>
            </a:endParaRPr>
          </a:p>
        </p:txBody>
      </p:sp>
      <p:sp>
        <p:nvSpPr>
          <p:cNvPr id="13" name="テキスト ボックス 12"/>
          <p:cNvSpPr txBox="1"/>
          <p:nvPr/>
        </p:nvSpPr>
        <p:spPr>
          <a:xfrm>
            <a:off x="6075683" y="2708920"/>
            <a:ext cx="2816797" cy="461665"/>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en-US" altLang="ja-JP" sz="2400" dirty="0" smtClean="0">
                <a:solidFill>
                  <a:schemeClr val="accent3">
                    <a:lumMod val="20000"/>
                    <a:lumOff val="80000"/>
                  </a:schemeClr>
                </a:solidFill>
              </a:rPr>
              <a:t> </a:t>
            </a:r>
            <a:r>
              <a:rPr kumimoji="1" lang="ja-JP" altLang="en-US" sz="2400" dirty="0" smtClean="0">
                <a:solidFill>
                  <a:schemeClr val="accent3">
                    <a:lumMod val="20000"/>
                    <a:lumOff val="80000"/>
                  </a:schemeClr>
                </a:solidFill>
              </a:rPr>
              <a:t>詳細な星形成過程 </a:t>
            </a:r>
            <a:endParaRPr kumimoji="1" lang="ja-JP" altLang="en-US" sz="2400" dirty="0">
              <a:solidFill>
                <a:schemeClr val="accent3">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en-US" dirty="0" smtClean="0"/>
              <a:t>近赤外線（</a:t>
            </a:r>
            <a:r>
              <a:rPr lang="en-US" altLang="ja-JP" dirty="0" smtClean="0">
                <a:latin typeface="Symbol" pitchFamily="18" charset="2"/>
                <a:sym typeface="Wingdings" pitchFamily="2" charset="2"/>
              </a:rPr>
              <a:t>l</a:t>
            </a:r>
            <a:r>
              <a:rPr lang="en-US" altLang="ja-JP" dirty="0" smtClean="0"/>
              <a:t>=0.9-2.5 </a:t>
            </a:r>
            <a:r>
              <a:rPr lang="en-US" altLang="ja-JP" dirty="0" smtClean="0">
                <a:latin typeface="Symbol" pitchFamily="18" charset="2"/>
              </a:rPr>
              <a:t>m</a:t>
            </a:r>
            <a:r>
              <a:rPr lang="en-US" altLang="ja-JP" dirty="0" smtClean="0"/>
              <a:t>m</a:t>
            </a:r>
            <a:r>
              <a:rPr lang="ja-JP" altLang="en-US" dirty="0" smtClean="0"/>
              <a:t>）で見る夜空</a:t>
            </a:r>
            <a:endParaRPr lang="en-US" altLang="ja-JP" dirty="0" smtClean="0"/>
          </a:p>
          <a:p>
            <a:pPr lvl="1"/>
            <a:endParaRPr kumimoji="1" lang="ja-JP" altLang="en-US" dirty="0"/>
          </a:p>
        </p:txBody>
      </p:sp>
      <p:pic>
        <p:nvPicPr>
          <p:cNvPr id="31" name="図 30" descr="atmos_trans.png"/>
          <p:cNvPicPr>
            <a:picLocks noChangeAspect="1"/>
          </p:cNvPicPr>
          <p:nvPr/>
        </p:nvPicPr>
        <p:blipFill>
          <a:blip r:embed="rId2" cstate="print"/>
          <a:srcRect l="1485" t="30446" r="2411" b="566"/>
          <a:stretch>
            <a:fillRect/>
          </a:stretch>
        </p:blipFill>
        <p:spPr>
          <a:xfrm>
            <a:off x="539552" y="2492896"/>
            <a:ext cx="5328592" cy="3825126"/>
          </a:xfrm>
          <a:prstGeom prst="rect">
            <a:avLst/>
          </a:prstGeom>
          <a:effectLst>
            <a:outerShdw blurRad="50800" dist="101600" dir="2700000" algn="tl" rotWithShape="0">
              <a:prstClr val="black">
                <a:alpha val="40000"/>
              </a:prstClr>
            </a:outerShdw>
          </a:effectLst>
        </p:spPr>
      </p:pic>
      <p:sp>
        <p:nvSpPr>
          <p:cNvPr id="2" name="タイトル 1"/>
          <p:cNvSpPr>
            <a:spLocks noGrp="1"/>
          </p:cNvSpPr>
          <p:nvPr>
            <p:ph type="title"/>
          </p:nvPr>
        </p:nvSpPr>
        <p:spPr/>
        <p:txBody>
          <a:bodyPr/>
          <a:lstStyle/>
          <a:p>
            <a:r>
              <a:rPr kumimoji="1" lang="en-US" altLang="ja-JP" dirty="0" smtClean="0"/>
              <a:t>Near-</a:t>
            </a:r>
            <a:r>
              <a:rPr lang="en-US" altLang="ja-JP" dirty="0" smtClean="0"/>
              <a:t>Infrared Astronomy</a:t>
            </a:r>
            <a:endParaRPr kumimoji="1" lang="ja-JP" altLang="en-US" dirty="0"/>
          </a:p>
        </p:txBody>
      </p:sp>
      <p:sp>
        <p:nvSpPr>
          <p:cNvPr id="7" name="テキスト ボックス 6"/>
          <p:cNvSpPr txBox="1"/>
          <p:nvPr/>
        </p:nvSpPr>
        <p:spPr>
          <a:xfrm>
            <a:off x="6156176" y="5948690"/>
            <a:ext cx="2980303" cy="646331"/>
          </a:xfrm>
          <a:prstGeom prst="rect">
            <a:avLst/>
          </a:prstGeom>
          <a:noFill/>
        </p:spPr>
        <p:txBody>
          <a:bodyPr wrap="none" rtlCol="0">
            <a:spAutoFit/>
          </a:bodyPr>
          <a:lstStyle/>
          <a:p>
            <a:pPr marL="342900" indent="-342900">
              <a:buFont typeface="Wingdings" pitchFamily="2" charset="2"/>
              <a:buChar char="n"/>
            </a:pPr>
            <a:r>
              <a:rPr kumimoji="1" lang="ja-JP" altLang="en-US" dirty="0" smtClean="0">
                <a:solidFill>
                  <a:srgbClr val="92D050"/>
                </a:solidFill>
              </a:rPr>
              <a:t>上層の</a:t>
            </a:r>
            <a:r>
              <a:rPr kumimoji="1" lang="en-US" altLang="ja-JP" dirty="0" smtClean="0">
                <a:solidFill>
                  <a:srgbClr val="92D050"/>
                </a:solidFill>
              </a:rPr>
              <a:t>OH</a:t>
            </a:r>
            <a:r>
              <a:rPr kumimoji="1" lang="ja-JP" altLang="en-US" dirty="0" smtClean="0">
                <a:solidFill>
                  <a:srgbClr val="92D050"/>
                </a:solidFill>
              </a:rPr>
              <a:t>基による放射</a:t>
            </a:r>
            <a:r>
              <a:rPr kumimoji="1" lang="en-US" altLang="ja-JP" dirty="0" smtClean="0">
                <a:solidFill>
                  <a:srgbClr val="92D050"/>
                </a:solidFill>
              </a:rPr>
              <a:t/>
            </a:r>
            <a:br>
              <a:rPr kumimoji="1" lang="en-US" altLang="ja-JP" dirty="0" smtClean="0">
                <a:solidFill>
                  <a:srgbClr val="92D050"/>
                </a:solidFill>
              </a:rPr>
            </a:br>
            <a:r>
              <a:rPr kumimoji="1" lang="ja-JP" altLang="en-US" dirty="0" smtClean="0">
                <a:solidFill>
                  <a:srgbClr val="92D050"/>
                </a:solidFill>
              </a:rPr>
              <a:t>（</a:t>
            </a:r>
            <a:r>
              <a:rPr kumimoji="1" lang="en-US" altLang="ja-JP" dirty="0" smtClean="0">
                <a:solidFill>
                  <a:srgbClr val="92D050"/>
                </a:solidFill>
              </a:rPr>
              <a:t>OH</a:t>
            </a:r>
            <a:r>
              <a:rPr kumimoji="1" lang="ja-JP" altLang="en-US" dirty="0" smtClean="0">
                <a:solidFill>
                  <a:srgbClr val="92D050"/>
                </a:solidFill>
              </a:rPr>
              <a:t>夜光）</a:t>
            </a:r>
            <a:endParaRPr kumimoji="1" lang="ja-JP" altLang="en-US" dirty="0">
              <a:solidFill>
                <a:srgbClr val="92D050"/>
              </a:solidFill>
            </a:endParaRPr>
          </a:p>
        </p:txBody>
      </p:sp>
      <p:sp>
        <p:nvSpPr>
          <p:cNvPr id="8" name="テキスト ボックス 7"/>
          <p:cNvSpPr txBox="1"/>
          <p:nvPr/>
        </p:nvSpPr>
        <p:spPr>
          <a:xfrm>
            <a:off x="6332583" y="2926685"/>
            <a:ext cx="2703913" cy="646331"/>
          </a:xfrm>
          <a:prstGeom prst="rect">
            <a:avLst/>
          </a:prstGeom>
          <a:noFill/>
        </p:spPr>
        <p:txBody>
          <a:bodyPr wrap="square" rtlCol="0">
            <a:spAutoFit/>
          </a:bodyPr>
          <a:lstStyle/>
          <a:p>
            <a:pPr marL="342900" indent="-342900">
              <a:buFont typeface="Wingdings" pitchFamily="2" charset="2"/>
              <a:buChar char="n"/>
            </a:pPr>
            <a:r>
              <a:rPr kumimoji="1" lang="ja-JP" altLang="en-US" dirty="0" smtClean="0">
                <a:solidFill>
                  <a:srgbClr val="00B0F0"/>
                </a:solidFill>
              </a:rPr>
              <a:t>大気中の</a:t>
            </a:r>
            <a:r>
              <a:rPr kumimoji="1" lang="en-US" altLang="ja-JP" dirty="0" smtClean="0">
                <a:solidFill>
                  <a:srgbClr val="00B0F0"/>
                </a:solidFill>
              </a:rPr>
              <a:t>H</a:t>
            </a:r>
            <a:r>
              <a:rPr kumimoji="1" lang="en-US" altLang="ja-JP" baseline="-25000" dirty="0" smtClean="0">
                <a:solidFill>
                  <a:srgbClr val="00B0F0"/>
                </a:solidFill>
              </a:rPr>
              <a:t>2</a:t>
            </a:r>
            <a:r>
              <a:rPr kumimoji="1" lang="en-US" altLang="ja-JP" dirty="0" smtClean="0">
                <a:solidFill>
                  <a:srgbClr val="00B0F0"/>
                </a:solidFill>
              </a:rPr>
              <a:t>O, CO</a:t>
            </a:r>
            <a:r>
              <a:rPr kumimoji="1" lang="en-US" altLang="ja-JP" baseline="-25000" dirty="0" smtClean="0">
                <a:solidFill>
                  <a:srgbClr val="00B0F0"/>
                </a:solidFill>
              </a:rPr>
              <a:t>2</a:t>
            </a:r>
            <a:r>
              <a:rPr lang="ja-JP" altLang="en-US" dirty="0" smtClean="0">
                <a:solidFill>
                  <a:srgbClr val="00B0F0"/>
                </a:solidFill>
              </a:rPr>
              <a:t>等に</a:t>
            </a:r>
            <a:r>
              <a:rPr kumimoji="1" lang="ja-JP" altLang="en-US" dirty="0" smtClean="0">
                <a:solidFill>
                  <a:srgbClr val="00B0F0"/>
                </a:solidFill>
              </a:rPr>
              <a:t>よる吸収</a:t>
            </a:r>
            <a:endParaRPr kumimoji="1" lang="ja-JP" altLang="en-US" dirty="0">
              <a:solidFill>
                <a:srgbClr val="00B0F0"/>
              </a:solidFill>
            </a:endParaRPr>
          </a:p>
        </p:txBody>
      </p:sp>
      <p:sp>
        <p:nvSpPr>
          <p:cNvPr id="10" name="テキスト ボックス 9"/>
          <p:cNvSpPr txBox="1"/>
          <p:nvPr/>
        </p:nvSpPr>
        <p:spPr>
          <a:xfrm>
            <a:off x="6156176" y="5589240"/>
            <a:ext cx="2839239" cy="369332"/>
          </a:xfrm>
          <a:prstGeom prst="rect">
            <a:avLst/>
          </a:prstGeom>
          <a:noFill/>
        </p:spPr>
        <p:txBody>
          <a:bodyPr wrap="none" rtlCol="0">
            <a:spAutoFit/>
          </a:bodyPr>
          <a:lstStyle/>
          <a:p>
            <a:pPr marL="342900" indent="-342900">
              <a:buFont typeface="Wingdings" pitchFamily="2" charset="2"/>
              <a:buChar char="n"/>
            </a:pPr>
            <a:r>
              <a:rPr kumimoji="1" lang="ja-JP" altLang="en-US" dirty="0" smtClean="0">
                <a:solidFill>
                  <a:srgbClr val="92D050"/>
                </a:solidFill>
              </a:rPr>
              <a:t>大気の熱（黒体）放射</a:t>
            </a:r>
            <a:endParaRPr kumimoji="1" lang="ja-JP" altLang="en-US" dirty="0">
              <a:solidFill>
                <a:srgbClr val="92D050"/>
              </a:solidFill>
            </a:endParaRPr>
          </a:p>
        </p:txBody>
      </p:sp>
      <p:cxnSp>
        <p:nvCxnSpPr>
          <p:cNvPr id="12" name="直線矢印コネクタ 11"/>
          <p:cNvCxnSpPr/>
          <p:nvPr/>
        </p:nvCxnSpPr>
        <p:spPr>
          <a:xfrm flipH="1" flipV="1">
            <a:off x="5076056" y="5013176"/>
            <a:ext cx="1224137" cy="792088"/>
          </a:xfrm>
          <a:prstGeom prst="straightConnector1">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2627784" y="5589240"/>
            <a:ext cx="3672409" cy="536923"/>
          </a:xfrm>
          <a:prstGeom prst="straightConnector1">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4788024" y="3096000"/>
            <a:ext cx="1728192" cy="432048"/>
          </a:xfrm>
          <a:prstGeom prst="straightConnector1">
            <a:avLst/>
          </a:prstGeom>
          <a:ln w="254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2987824" y="3096000"/>
            <a:ext cx="3528392" cy="116976"/>
          </a:xfrm>
          <a:prstGeom prst="straightConnector1">
            <a:avLst/>
          </a:prstGeom>
          <a:ln w="254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2051720" y="3068960"/>
            <a:ext cx="4464496" cy="27040"/>
          </a:xfrm>
          <a:prstGeom prst="straightConnector1">
            <a:avLst/>
          </a:prstGeom>
          <a:ln w="254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7180483" y="2494637"/>
            <a:ext cx="1008112" cy="432048"/>
          </a:xfrm>
          <a:prstGeom prst="roundRect">
            <a:avLst/>
          </a:prstGeom>
        </p:spPr>
        <p:style>
          <a:lnRef idx="0">
            <a:schemeClr val="accent5"/>
          </a:lnRef>
          <a:fillRef idx="3">
            <a:schemeClr val="accent5"/>
          </a:fillRef>
          <a:effectRef idx="3">
            <a:schemeClr val="accent5"/>
          </a:effectRef>
          <a:fontRef idx="minor">
            <a:schemeClr val="lt1"/>
          </a:fontRef>
        </p:style>
        <p:txBody>
          <a:bodyPr wrap="none" rtlCol="0" anchor="ctr"/>
          <a:lstStyle/>
          <a:p>
            <a:pPr algn="ctr"/>
            <a:r>
              <a:rPr kumimoji="1" lang="ja-JP" altLang="en-US" dirty="0" smtClean="0"/>
              <a:t>吸収源</a:t>
            </a:r>
            <a:endParaRPr kumimoji="1" lang="ja-JP" altLang="en-US" dirty="0"/>
          </a:p>
        </p:txBody>
      </p:sp>
      <p:sp>
        <p:nvSpPr>
          <p:cNvPr id="38" name="角丸四角形 37"/>
          <p:cNvSpPr/>
          <p:nvPr/>
        </p:nvSpPr>
        <p:spPr>
          <a:xfrm>
            <a:off x="7180483" y="5157192"/>
            <a:ext cx="1008112" cy="432048"/>
          </a:xfrm>
          <a:prstGeom prst="roundRect">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ja-JP" altLang="en-US" dirty="0" smtClean="0"/>
              <a:t>放射</a:t>
            </a:r>
            <a:r>
              <a:rPr kumimoji="1" lang="ja-JP" altLang="en-US" dirty="0" smtClean="0"/>
              <a:t>源</a:t>
            </a:r>
            <a:endParaRPr kumimoji="1" lang="ja-JP"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61734" y="1816224"/>
            <a:ext cx="3895300" cy="2044824"/>
          </a:xfrm>
        </p:spPr>
        <p:txBody>
          <a:bodyPr>
            <a:normAutofit/>
          </a:bodyPr>
          <a:lstStyle/>
          <a:p>
            <a:pPr algn="just"/>
            <a:r>
              <a:rPr lang="ja-JP" altLang="en-US" dirty="0" smtClean="0"/>
              <a:t>標高が高くなる</a:t>
            </a:r>
            <a:endParaRPr lang="en-US" altLang="ja-JP" dirty="0" smtClean="0"/>
          </a:p>
        </p:txBody>
      </p:sp>
      <p:sp>
        <p:nvSpPr>
          <p:cNvPr id="2" name="タイトル 1"/>
          <p:cNvSpPr>
            <a:spLocks noGrp="1"/>
          </p:cNvSpPr>
          <p:nvPr>
            <p:ph type="title"/>
          </p:nvPr>
        </p:nvSpPr>
        <p:spPr/>
        <p:txBody>
          <a:bodyPr/>
          <a:lstStyle/>
          <a:p>
            <a:r>
              <a:rPr kumimoji="1" lang="en-US" altLang="ja-JP" dirty="0" smtClean="0"/>
              <a:t>Altitude &amp; Water Vapor</a:t>
            </a:r>
            <a:endParaRPr kumimoji="1" lang="ja-JP" altLang="en-US" dirty="0"/>
          </a:p>
        </p:txBody>
      </p:sp>
      <p:sp>
        <p:nvSpPr>
          <p:cNvPr id="12" name="正方形/長方形 11"/>
          <p:cNvSpPr/>
          <p:nvPr/>
        </p:nvSpPr>
        <p:spPr>
          <a:xfrm>
            <a:off x="5892720" y="3645024"/>
            <a:ext cx="3960440" cy="3528392"/>
          </a:xfrm>
          <a:prstGeom prst="rect">
            <a:avLst/>
          </a:prstGeom>
          <a:gradFill flip="none" rotWithShape="1">
            <a:gsLst>
              <a:gs pos="0">
                <a:schemeClr val="accent5">
                  <a:lumMod val="20000"/>
                  <a:lumOff val="80000"/>
                  <a:alpha val="80000"/>
                </a:schemeClr>
              </a:gs>
              <a:gs pos="28000">
                <a:schemeClr val="accent5">
                  <a:lumMod val="20000"/>
                  <a:lumOff val="80000"/>
                  <a:alpha val="30000"/>
                </a:schemeClr>
              </a:gs>
              <a:gs pos="100000">
                <a:schemeClr val="accent5">
                  <a:lumMod val="20000"/>
                  <a:lumOff val="80000"/>
                  <a:alpha val="0"/>
                </a:schemeClr>
              </a:gs>
            </a:gsLst>
            <a:lin ang="162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リーフォーム 4"/>
          <p:cNvSpPr/>
          <p:nvPr/>
        </p:nvSpPr>
        <p:spPr bwMode="auto">
          <a:xfrm flipH="1">
            <a:off x="5892720" y="5710188"/>
            <a:ext cx="2900362" cy="1319212"/>
          </a:xfrm>
          <a:custGeom>
            <a:avLst/>
            <a:gdLst>
              <a:gd name="connsiteX0" fmla="*/ 0 w 740229"/>
              <a:gd name="connsiteY0" fmla="*/ 465062 h 468691"/>
              <a:gd name="connsiteX1" fmla="*/ 130629 w 740229"/>
              <a:gd name="connsiteY1" fmla="*/ 370719 h 468691"/>
              <a:gd name="connsiteX2" fmla="*/ 290286 w 740229"/>
              <a:gd name="connsiteY2" fmla="*/ 160262 h 468691"/>
              <a:gd name="connsiteX3" fmla="*/ 377372 w 740229"/>
              <a:gd name="connsiteY3" fmla="*/ 7862 h 468691"/>
              <a:gd name="connsiteX4" fmla="*/ 464457 w 740229"/>
              <a:gd name="connsiteY4" fmla="*/ 113091 h 468691"/>
              <a:gd name="connsiteX5" fmla="*/ 580572 w 740229"/>
              <a:gd name="connsiteY5" fmla="*/ 316291 h 468691"/>
              <a:gd name="connsiteX6" fmla="*/ 740229 w 740229"/>
              <a:gd name="connsiteY6" fmla="*/ 468691 h 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468691">
                <a:moveTo>
                  <a:pt x="0" y="465062"/>
                </a:moveTo>
                <a:cubicBezTo>
                  <a:pt x="41124" y="443290"/>
                  <a:pt x="82248" y="421519"/>
                  <a:pt x="130629" y="370719"/>
                </a:cubicBezTo>
                <a:cubicBezTo>
                  <a:pt x="179010" y="319919"/>
                  <a:pt x="249162" y="220738"/>
                  <a:pt x="290286" y="160262"/>
                </a:cubicBezTo>
                <a:cubicBezTo>
                  <a:pt x="331410" y="99786"/>
                  <a:pt x="348344" y="15724"/>
                  <a:pt x="377372" y="7862"/>
                </a:cubicBezTo>
                <a:cubicBezTo>
                  <a:pt x="406401" y="0"/>
                  <a:pt x="430590" y="61686"/>
                  <a:pt x="464457" y="113091"/>
                </a:cubicBezTo>
                <a:cubicBezTo>
                  <a:pt x="498324" y="164496"/>
                  <a:pt x="534610" y="257024"/>
                  <a:pt x="580572" y="316291"/>
                </a:cubicBezTo>
                <a:cubicBezTo>
                  <a:pt x="626534" y="375558"/>
                  <a:pt x="683381" y="422124"/>
                  <a:pt x="740229" y="468691"/>
                </a:cubicBezTo>
              </a:path>
            </a:pathLst>
          </a:custGeom>
          <a:gradFill>
            <a:gsLst>
              <a:gs pos="0">
                <a:schemeClr val="accent3">
                  <a:lumMod val="65000"/>
                  <a:alpha val="40000"/>
                </a:schemeClr>
              </a:gs>
              <a:gs pos="50000">
                <a:srgbClr val="B90000"/>
              </a:gs>
              <a:gs pos="100000">
                <a:srgbClr val="880000"/>
              </a:gs>
            </a:gsLst>
            <a:lin ang="5400000" scaled="0"/>
          </a:gradFill>
          <a:ln w="635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a typeface="+mn-ea"/>
            </a:endParaRPr>
          </a:p>
        </p:txBody>
      </p:sp>
      <p:pic>
        <p:nvPicPr>
          <p:cNvPr id="6" name="図 5" descr="observatory_icon.png"/>
          <p:cNvPicPr>
            <a:picLocks noChangeAspect="1"/>
          </p:cNvPicPr>
          <p:nvPr/>
        </p:nvPicPr>
        <p:blipFill>
          <a:blip r:embed="rId2" cstate="print"/>
          <a:stretch>
            <a:fillRect/>
          </a:stretch>
        </p:blipFill>
        <p:spPr>
          <a:xfrm>
            <a:off x="6991846" y="5345192"/>
            <a:ext cx="525780" cy="441960"/>
          </a:xfrm>
          <a:prstGeom prst="rect">
            <a:avLst/>
          </a:prstGeom>
          <a:noFill/>
          <a:ln>
            <a:noFill/>
          </a:ln>
        </p:spPr>
      </p:pic>
      <p:sp>
        <p:nvSpPr>
          <p:cNvPr id="15" name="テキスト ボックス 14"/>
          <p:cNvSpPr txBox="1"/>
          <p:nvPr/>
        </p:nvSpPr>
        <p:spPr>
          <a:xfrm>
            <a:off x="6732240" y="6251541"/>
            <a:ext cx="822661" cy="338554"/>
          </a:xfrm>
          <a:prstGeom prst="rect">
            <a:avLst/>
          </a:prstGeom>
          <a:noFill/>
        </p:spPr>
        <p:txBody>
          <a:bodyPr wrap="none" rtlCol="0">
            <a:spAutoFit/>
          </a:bodyPr>
          <a:lstStyle/>
          <a:p>
            <a:r>
              <a:rPr kumimoji="1" lang="en-US" altLang="ja-JP" sz="1600" dirty="0" smtClean="0">
                <a:solidFill>
                  <a:schemeClr val="bg1"/>
                </a:solidFill>
              </a:rPr>
              <a:t>2600m</a:t>
            </a:r>
            <a:endParaRPr kumimoji="1" lang="ja-JP" altLang="en-US" sz="1600" dirty="0">
              <a:solidFill>
                <a:schemeClr val="bg1"/>
              </a:solidFill>
            </a:endParaRPr>
          </a:p>
        </p:txBody>
      </p:sp>
      <p:grpSp>
        <p:nvGrpSpPr>
          <p:cNvPr id="30" name="グループ化 29"/>
          <p:cNvGrpSpPr/>
          <p:nvPr/>
        </p:nvGrpSpPr>
        <p:grpSpPr>
          <a:xfrm>
            <a:off x="4146820" y="1449144"/>
            <a:ext cx="4889676" cy="3047675"/>
            <a:chOff x="4146820" y="1449144"/>
            <a:chExt cx="4889676" cy="3047675"/>
          </a:xfrm>
          <a:effectLst>
            <a:outerShdw blurRad="50800" dist="101600" dir="2700000" algn="tl" rotWithShape="0">
              <a:prstClr val="black">
                <a:alpha val="40000"/>
              </a:prstClr>
            </a:outerShdw>
          </a:effectLst>
        </p:grpSpPr>
        <p:sp>
          <p:nvSpPr>
            <p:cNvPr id="23" name="正方形/長方形 22"/>
            <p:cNvSpPr/>
            <p:nvPr/>
          </p:nvSpPr>
          <p:spPr>
            <a:xfrm>
              <a:off x="4146820" y="1449144"/>
              <a:ext cx="4889676" cy="30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2600.png"/>
            <p:cNvPicPr>
              <a:picLocks noChangeAspect="1"/>
            </p:cNvPicPr>
            <p:nvPr/>
          </p:nvPicPr>
          <p:blipFill>
            <a:blip r:embed="rId3" cstate="print"/>
            <a:stretch>
              <a:fillRect/>
            </a:stretch>
          </p:blipFill>
          <p:spPr>
            <a:xfrm>
              <a:off x="4236606" y="1507162"/>
              <a:ext cx="4707039" cy="2920633"/>
            </a:xfrm>
            <a:prstGeom prst="rect">
              <a:avLst/>
            </a:prstGeom>
          </p:spPr>
        </p:pic>
      </p:grpSp>
      <p:sp>
        <p:nvSpPr>
          <p:cNvPr id="27" name="テキスト ボックス 26"/>
          <p:cNvSpPr txBox="1"/>
          <p:nvPr/>
        </p:nvSpPr>
        <p:spPr>
          <a:xfrm>
            <a:off x="467544" y="2886035"/>
            <a:ext cx="3653616" cy="830997"/>
          </a:xfrm>
          <a:prstGeom prst="rect">
            <a:avLst/>
          </a:prstGeom>
          <a:noFill/>
        </p:spPr>
        <p:txBody>
          <a:bodyPr wrap="square" rtlCol="0">
            <a:spAutoFit/>
          </a:bodyPr>
          <a:lstStyle/>
          <a:p>
            <a:r>
              <a:rPr kumimoji="1" lang="ja-JP" altLang="en-US" sz="2400" dirty="0" smtClean="0">
                <a:solidFill>
                  <a:schemeClr val="bg1"/>
                </a:solidFill>
                <a:latin typeface="+mn-ea"/>
              </a:rPr>
              <a:t>大気中の水蒸気量が減少</a:t>
            </a:r>
            <a:endParaRPr kumimoji="1" lang="en-US" altLang="ja-JP" sz="2400" dirty="0" smtClean="0">
              <a:solidFill>
                <a:schemeClr val="bg1"/>
              </a:solidFill>
              <a:latin typeface="+mn-ea"/>
            </a:endParaRPr>
          </a:p>
          <a:p>
            <a:r>
              <a:rPr lang="ja-JP" altLang="en-US" sz="2400" dirty="0" smtClean="0">
                <a:solidFill>
                  <a:schemeClr val="bg1"/>
                </a:solidFill>
                <a:latin typeface="+mn-ea"/>
              </a:rPr>
              <a:t>赤外線での透過率が上昇</a:t>
            </a:r>
            <a:endParaRPr kumimoji="1" lang="ja-JP" altLang="en-US" sz="2400" dirty="0">
              <a:solidFill>
                <a:schemeClr val="bg1"/>
              </a:solidFill>
              <a:latin typeface="+mn-ea"/>
            </a:endParaRPr>
          </a:p>
        </p:txBody>
      </p:sp>
      <p:sp>
        <p:nvSpPr>
          <p:cNvPr id="28" name="下矢印 27"/>
          <p:cNvSpPr>
            <a:spLocks noChangeAspect="1"/>
          </p:cNvSpPr>
          <p:nvPr/>
        </p:nvSpPr>
        <p:spPr>
          <a:xfrm>
            <a:off x="2107135" y="2550590"/>
            <a:ext cx="374434" cy="302346"/>
          </a:xfrm>
          <a:prstGeom prst="downArrow">
            <a:avLst/>
          </a:prstGeom>
          <a:solidFill>
            <a:schemeClr val="accent3">
              <a:lumMod val="20000"/>
              <a:lumOff val="80000"/>
            </a:schemeClr>
          </a:solidFill>
          <a:ln cap="rnd">
            <a:solidFill>
              <a:schemeClr val="accent3">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4121160" y="4489375"/>
            <a:ext cx="3057247" cy="307777"/>
          </a:xfrm>
          <a:prstGeom prst="rect">
            <a:avLst/>
          </a:prstGeom>
          <a:noFill/>
        </p:spPr>
        <p:txBody>
          <a:bodyPr wrap="none" rtlCol="0">
            <a:spAutoFit/>
          </a:bodyPr>
          <a:lstStyle/>
          <a:p>
            <a:r>
              <a:rPr kumimoji="1" lang="ja-JP" altLang="en-US" sz="1400" dirty="0" smtClean="0">
                <a:solidFill>
                  <a:schemeClr val="bg1"/>
                </a:solidFill>
              </a:rPr>
              <a:t>大気モデルによるシミュレーション</a:t>
            </a:r>
            <a:endParaRPr kumimoji="1" lang="ja-JP" altLang="en-US" sz="1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61734" y="1816224"/>
            <a:ext cx="3895300" cy="2044824"/>
          </a:xfrm>
        </p:spPr>
        <p:txBody>
          <a:bodyPr>
            <a:normAutofit/>
          </a:bodyPr>
          <a:lstStyle/>
          <a:p>
            <a:pPr algn="just"/>
            <a:r>
              <a:rPr lang="ja-JP" altLang="en-US" dirty="0" smtClean="0"/>
              <a:t>標高が高くなる</a:t>
            </a:r>
            <a:endParaRPr lang="en-US" altLang="ja-JP" dirty="0" smtClean="0"/>
          </a:p>
        </p:txBody>
      </p:sp>
      <p:sp>
        <p:nvSpPr>
          <p:cNvPr id="2" name="タイトル 1"/>
          <p:cNvSpPr>
            <a:spLocks noGrp="1"/>
          </p:cNvSpPr>
          <p:nvPr>
            <p:ph type="title"/>
          </p:nvPr>
        </p:nvSpPr>
        <p:spPr/>
        <p:txBody>
          <a:bodyPr/>
          <a:lstStyle/>
          <a:p>
            <a:r>
              <a:rPr kumimoji="1" lang="en-US" altLang="ja-JP" dirty="0" smtClean="0"/>
              <a:t>Altitude &amp; Water Vapor</a:t>
            </a:r>
            <a:endParaRPr kumimoji="1" lang="ja-JP" altLang="en-US" dirty="0"/>
          </a:p>
        </p:txBody>
      </p:sp>
      <p:sp>
        <p:nvSpPr>
          <p:cNvPr id="12" name="正方形/長方形 11"/>
          <p:cNvSpPr/>
          <p:nvPr/>
        </p:nvSpPr>
        <p:spPr>
          <a:xfrm>
            <a:off x="5892720" y="3645024"/>
            <a:ext cx="3960440" cy="3528392"/>
          </a:xfrm>
          <a:prstGeom prst="rect">
            <a:avLst/>
          </a:prstGeom>
          <a:gradFill flip="none" rotWithShape="1">
            <a:gsLst>
              <a:gs pos="0">
                <a:schemeClr val="accent5">
                  <a:lumMod val="20000"/>
                  <a:lumOff val="80000"/>
                  <a:alpha val="80000"/>
                </a:schemeClr>
              </a:gs>
              <a:gs pos="28000">
                <a:schemeClr val="accent5">
                  <a:lumMod val="20000"/>
                  <a:lumOff val="80000"/>
                  <a:alpha val="30000"/>
                </a:schemeClr>
              </a:gs>
              <a:gs pos="100000">
                <a:schemeClr val="accent5">
                  <a:lumMod val="20000"/>
                  <a:lumOff val="80000"/>
                  <a:alpha val="0"/>
                </a:schemeClr>
              </a:gs>
            </a:gsLst>
            <a:lin ang="162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リーフォーム 4"/>
          <p:cNvSpPr/>
          <p:nvPr/>
        </p:nvSpPr>
        <p:spPr bwMode="auto">
          <a:xfrm flipH="1">
            <a:off x="5892720" y="5710188"/>
            <a:ext cx="2900362" cy="1319212"/>
          </a:xfrm>
          <a:custGeom>
            <a:avLst/>
            <a:gdLst>
              <a:gd name="connsiteX0" fmla="*/ 0 w 740229"/>
              <a:gd name="connsiteY0" fmla="*/ 465062 h 468691"/>
              <a:gd name="connsiteX1" fmla="*/ 130629 w 740229"/>
              <a:gd name="connsiteY1" fmla="*/ 370719 h 468691"/>
              <a:gd name="connsiteX2" fmla="*/ 290286 w 740229"/>
              <a:gd name="connsiteY2" fmla="*/ 160262 h 468691"/>
              <a:gd name="connsiteX3" fmla="*/ 377372 w 740229"/>
              <a:gd name="connsiteY3" fmla="*/ 7862 h 468691"/>
              <a:gd name="connsiteX4" fmla="*/ 464457 w 740229"/>
              <a:gd name="connsiteY4" fmla="*/ 113091 h 468691"/>
              <a:gd name="connsiteX5" fmla="*/ 580572 w 740229"/>
              <a:gd name="connsiteY5" fmla="*/ 316291 h 468691"/>
              <a:gd name="connsiteX6" fmla="*/ 740229 w 740229"/>
              <a:gd name="connsiteY6" fmla="*/ 468691 h 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468691">
                <a:moveTo>
                  <a:pt x="0" y="465062"/>
                </a:moveTo>
                <a:cubicBezTo>
                  <a:pt x="41124" y="443290"/>
                  <a:pt x="82248" y="421519"/>
                  <a:pt x="130629" y="370719"/>
                </a:cubicBezTo>
                <a:cubicBezTo>
                  <a:pt x="179010" y="319919"/>
                  <a:pt x="249162" y="220738"/>
                  <a:pt x="290286" y="160262"/>
                </a:cubicBezTo>
                <a:cubicBezTo>
                  <a:pt x="331410" y="99786"/>
                  <a:pt x="348344" y="15724"/>
                  <a:pt x="377372" y="7862"/>
                </a:cubicBezTo>
                <a:cubicBezTo>
                  <a:pt x="406401" y="0"/>
                  <a:pt x="430590" y="61686"/>
                  <a:pt x="464457" y="113091"/>
                </a:cubicBezTo>
                <a:cubicBezTo>
                  <a:pt x="498324" y="164496"/>
                  <a:pt x="534610" y="257024"/>
                  <a:pt x="580572" y="316291"/>
                </a:cubicBezTo>
                <a:cubicBezTo>
                  <a:pt x="626534" y="375558"/>
                  <a:pt x="683381" y="422124"/>
                  <a:pt x="740229" y="468691"/>
                </a:cubicBezTo>
              </a:path>
            </a:pathLst>
          </a:custGeom>
          <a:gradFill>
            <a:gsLst>
              <a:gs pos="0">
                <a:schemeClr val="accent3">
                  <a:lumMod val="65000"/>
                  <a:alpha val="40000"/>
                </a:schemeClr>
              </a:gs>
              <a:gs pos="50000">
                <a:srgbClr val="B90000"/>
              </a:gs>
              <a:gs pos="100000">
                <a:srgbClr val="880000"/>
              </a:gs>
            </a:gsLst>
            <a:lin ang="5400000" scaled="0"/>
          </a:gradFill>
          <a:ln w="635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a typeface="+mn-ea"/>
            </a:endParaRPr>
          </a:p>
        </p:txBody>
      </p:sp>
      <p:pic>
        <p:nvPicPr>
          <p:cNvPr id="6" name="図 5" descr="observatory_icon.png"/>
          <p:cNvPicPr>
            <a:picLocks noChangeAspect="1"/>
          </p:cNvPicPr>
          <p:nvPr/>
        </p:nvPicPr>
        <p:blipFill>
          <a:blip r:embed="rId2" cstate="print"/>
          <a:stretch>
            <a:fillRect/>
          </a:stretch>
        </p:blipFill>
        <p:spPr>
          <a:xfrm>
            <a:off x="6991846" y="5345192"/>
            <a:ext cx="525780" cy="441960"/>
          </a:xfrm>
          <a:prstGeom prst="rect">
            <a:avLst/>
          </a:prstGeom>
          <a:noFill/>
          <a:ln>
            <a:noFill/>
          </a:ln>
        </p:spPr>
      </p:pic>
      <p:sp>
        <p:nvSpPr>
          <p:cNvPr id="15" name="テキスト ボックス 14"/>
          <p:cNvSpPr txBox="1"/>
          <p:nvPr/>
        </p:nvSpPr>
        <p:spPr>
          <a:xfrm>
            <a:off x="6732240" y="6251541"/>
            <a:ext cx="822661" cy="338554"/>
          </a:xfrm>
          <a:prstGeom prst="rect">
            <a:avLst/>
          </a:prstGeom>
          <a:noFill/>
        </p:spPr>
        <p:txBody>
          <a:bodyPr wrap="none" rtlCol="0">
            <a:spAutoFit/>
          </a:bodyPr>
          <a:lstStyle/>
          <a:p>
            <a:r>
              <a:rPr kumimoji="1" lang="en-US" altLang="ja-JP" sz="1600" dirty="0" smtClean="0">
                <a:solidFill>
                  <a:schemeClr val="bg1"/>
                </a:solidFill>
              </a:rPr>
              <a:t>2600m</a:t>
            </a:r>
            <a:endParaRPr kumimoji="1" lang="ja-JP" altLang="en-US" sz="1600" dirty="0">
              <a:solidFill>
                <a:schemeClr val="bg1"/>
              </a:solidFill>
            </a:endParaRPr>
          </a:p>
        </p:txBody>
      </p:sp>
      <p:sp>
        <p:nvSpPr>
          <p:cNvPr id="23" name="正方形/長方形 22"/>
          <p:cNvSpPr/>
          <p:nvPr/>
        </p:nvSpPr>
        <p:spPr>
          <a:xfrm>
            <a:off x="4146820" y="1449144"/>
            <a:ext cx="4889676" cy="3047675"/>
          </a:xfrm>
          <a:prstGeom prst="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2600.png"/>
          <p:cNvPicPr>
            <a:picLocks noChangeAspect="1"/>
          </p:cNvPicPr>
          <p:nvPr/>
        </p:nvPicPr>
        <p:blipFill>
          <a:blip r:embed="rId3" cstate="print"/>
          <a:stretch>
            <a:fillRect/>
          </a:stretch>
        </p:blipFill>
        <p:spPr>
          <a:xfrm>
            <a:off x="4236606" y="1507162"/>
            <a:ext cx="4707039" cy="2920633"/>
          </a:xfrm>
          <a:prstGeom prst="rect">
            <a:avLst/>
          </a:prstGeom>
        </p:spPr>
      </p:pic>
      <p:pic>
        <p:nvPicPr>
          <p:cNvPr id="26" name="図 25" descr="5640.png"/>
          <p:cNvPicPr>
            <a:picLocks noChangeAspect="1"/>
          </p:cNvPicPr>
          <p:nvPr/>
        </p:nvPicPr>
        <p:blipFill>
          <a:blip r:embed="rId4" cstate="print"/>
          <a:stretch>
            <a:fillRect/>
          </a:stretch>
        </p:blipFill>
        <p:spPr>
          <a:xfrm>
            <a:off x="4236606" y="1507162"/>
            <a:ext cx="4707039" cy="2920633"/>
          </a:xfrm>
          <a:prstGeom prst="rect">
            <a:avLst/>
          </a:prstGeom>
        </p:spPr>
      </p:pic>
      <p:pic>
        <p:nvPicPr>
          <p:cNvPr id="24" name="図 23" descr="2600_5640.png"/>
          <p:cNvPicPr>
            <a:picLocks noChangeAspect="1"/>
          </p:cNvPicPr>
          <p:nvPr/>
        </p:nvPicPr>
        <p:blipFill>
          <a:blip r:embed="rId5" cstate="print"/>
          <a:stretch>
            <a:fillRect/>
          </a:stretch>
        </p:blipFill>
        <p:spPr>
          <a:xfrm>
            <a:off x="4233600" y="1507162"/>
            <a:ext cx="4707039" cy="2920633"/>
          </a:xfrm>
          <a:prstGeom prst="rect">
            <a:avLst/>
          </a:prstGeom>
        </p:spPr>
      </p:pic>
      <p:sp>
        <p:nvSpPr>
          <p:cNvPr id="10" name="角丸四角形 9"/>
          <p:cNvSpPr/>
          <p:nvPr/>
        </p:nvSpPr>
        <p:spPr>
          <a:xfrm>
            <a:off x="7151398" y="1507162"/>
            <a:ext cx="300922" cy="2545597"/>
          </a:xfrm>
          <a:prstGeom prst="round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67544" y="2886035"/>
            <a:ext cx="3653616" cy="830997"/>
          </a:xfrm>
          <a:prstGeom prst="rect">
            <a:avLst/>
          </a:prstGeom>
          <a:noFill/>
        </p:spPr>
        <p:txBody>
          <a:bodyPr wrap="square" rtlCol="0">
            <a:spAutoFit/>
          </a:bodyPr>
          <a:lstStyle/>
          <a:p>
            <a:r>
              <a:rPr kumimoji="1" lang="ja-JP" altLang="en-US" sz="2400" dirty="0" smtClean="0">
                <a:solidFill>
                  <a:schemeClr val="bg1"/>
                </a:solidFill>
                <a:latin typeface="+mn-ea"/>
              </a:rPr>
              <a:t>大気中の水蒸気量が減少</a:t>
            </a:r>
            <a:endParaRPr kumimoji="1" lang="en-US" altLang="ja-JP" sz="2400" dirty="0" smtClean="0">
              <a:solidFill>
                <a:schemeClr val="bg1"/>
              </a:solidFill>
              <a:latin typeface="+mn-ea"/>
            </a:endParaRPr>
          </a:p>
          <a:p>
            <a:r>
              <a:rPr lang="ja-JP" altLang="en-US" sz="2400" dirty="0" smtClean="0">
                <a:solidFill>
                  <a:schemeClr val="bg1"/>
                </a:solidFill>
                <a:latin typeface="+mn-ea"/>
              </a:rPr>
              <a:t>赤外線での透過率が上昇</a:t>
            </a:r>
            <a:endParaRPr kumimoji="1" lang="ja-JP" altLang="en-US" sz="2400" dirty="0">
              <a:solidFill>
                <a:schemeClr val="bg1"/>
              </a:solidFill>
              <a:latin typeface="+mn-ea"/>
            </a:endParaRPr>
          </a:p>
        </p:txBody>
      </p:sp>
      <p:sp>
        <p:nvSpPr>
          <p:cNvPr id="28" name="下矢印 27"/>
          <p:cNvSpPr>
            <a:spLocks noChangeAspect="1"/>
          </p:cNvSpPr>
          <p:nvPr/>
        </p:nvSpPr>
        <p:spPr>
          <a:xfrm>
            <a:off x="2107135" y="2550590"/>
            <a:ext cx="374434" cy="302346"/>
          </a:xfrm>
          <a:prstGeom prst="downArrow">
            <a:avLst/>
          </a:prstGeom>
          <a:solidFill>
            <a:schemeClr val="accent3">
              <a:lumMod val="20000"/>
              <a:lumOff val="80000"/>
            </a:schemeClr>
          </a:solidFill>
          <a:ln cap="rnd">
            <a:solidFill>
              <a:schemeClr val="accent3">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161734" y="4800054"/>
            <a:ext cx="5058338" cy="1077218"/>
          </a:xfrm>
          <a:prstGeom prst="rect">
            <a:avLst/>
          </a:prstGeom>
        </p:spPr>
        <p:txBody>
          <a:bodyPr wrap="square">
            <a:spAutoFit/>
          </a:bodyPr>
          <a:lstStyle/>
          <a:p>
            <a:pPr marL="342900" lvl="0" indent="-342900" algn="just">
              <a:spcBef>
                <a:spcPct val="20000"/>
              </a:spcBef>
              <a:buFont typeface="Wingdings" pitchFamily="2" charset="2"/>
              <a:buChar char="Ø"/>
            </a:pPr>
            <a:r>
              <a:rPr lang="ja-JP" altLang="en-US" sz="3200" dirty="0" smtClean="0">
                <a:solidFill>
                  <a:srgbClr val="9BBB59">
                    <a:lumMod val="20000"/>
                    <a:lumOff val="80000"/>
                  </a:srgbClr>
                </a:solidFill>
              </a:rPr>
              <a:t>これまで観測が困難であった波長が開拓出来る。</a:t>
            </a:r>
            <a:endParaRPr lang="en-US" altLang="ja-JP" sz="3200" dirty="0" smtClean="0">
              <a:solidFill>
                <a:srgbClr val="9BBB59">
                  <a:lumMod val="20000"/>
                  <a:lumOff val="80000"/>
                </a:srgbClr>
              </a:solidFill>
            </a:endParaRPr>
          </a:p>
        </p:txBody>
      </p:sp>
      <p:grpSp>
        <p:nvGrpSpPr>
          <p:cNvPr id="20" name="グループ化 19"/>
          <p:cNvGrpSpPr/>
          <p:nvPr/>
        </p:nvGrpSpPr>
        <p:grpSpPr>
          <a:xfrm>
            <a:off x="7144246" y="4265072"/>
            <a:ext cx="2900362" cy="2764328"/>
            <a:chOff x="7144246" y="4265072"/>
            <a:chExt cx="2900362" cy="2764328"/>
          </a:xfrm>
        </p:grpSpPr>
        <p:sp>
          <p:nvSpPr>
            <p:cNvPr id="7" name="フリーフォーム 6"/>
            <p:cNvSpPr/>
            <p:nvPr/>
          </p:nvSpPr>
          <p:spPr bwMode="auto">
            <a:xfrm flipH="1">
              <a:off x="7144246" y="4553104"/>
              <a:ext cx="2900362" cy="2476296"/>
            </a:xfrm>
            <a:custGeom>
              <a:avLst/>
              <a:gdLst>
                <a:gd name="connsiteX0" fmla="*/ 0 w 740229"/>
                <a:gd name="connsiteY0" fmla="*/ 465062 h 468691"/>
                <a:gd name="connsiteX1" fmla="*/ 130629 w 740229"/>
                <a:gd name="connsiteY1" fmla="*/ 370719 h 468691"/>
                <a:gd name="connsiteX2" fmla="*/ 290286 w 740229"/>
                <a:gd name="connsiteY2" fmla="*/ 160262 h 468691"/>
                <a:gd name="connsiteX3" fmla="*/ 377372 w 740229"/>
                <a:gd name="connsiteY3" fmla="*/ 7862 h 468691"/>
                <a:gd name="connsiteX4" fmla="*/ 464457 w 740229"/>
                <a:gd name="connsiteY4" fmla="*/ 113091 h 468691"/>
                <a:gd name="connsiteX5" fmla="*/ 580572 w 740229"/>
                <a:gd name="connsiteY5" fmla="*/ 316291 h 468691"/>
                <a:gd name="connsiteX6" fmla="*/ 740229 w 740229"/>
                <a:gd name="connsiteY6" fmla="*/ 468691 h 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468691">
                  <a:moveTo>
                    <a:pt x="0" y="465062"/>
                  </a:moveTo>
                  <a:cubicBezTo>
                    <a:pt x="41124" y="443290"/>
                    <a:pt x="82248" y="421519"/>
                    <a:pt x="130629" y="370719"/>
                  </a:cubicBezTo>
                  <a:cubicBezTo>
                    <a:pt x="179010" y="319919"/>
                    <a:pt x="249162" y="220738"/>
                    <a:pt x="290286" y="160262"/>
                  </a:cubicBezTo>
                  <a:cubicBezTo>
                    <a:pt x="331410" y="99786"/>
                    <a:pt x="348344" y="15724"/>
                    <a:pt x="377372" y="7862"/>
                  </a:cubicBezTo>
                  <a:cubicBezTo>
                    <a:pt x="406401" y="0"/>
                    <a:pt x="430590" y="61686"/>
                    <a:pt x="464457" y="113091"/>
                  </a:cubicBezTo>
                  <a:cubicBezTo>
                    <a:pt x="498324" y="164496"/>
                    <a:pt x="534610" y="257024"/>
                    <a:pt x="580572" y="316291"/>
                  </a:cubicBezTo>
                  <a:cubicBezTo>
                    <a:pt x="626534" y="375558"/>
                    <a:pt x="683381" y="422124"/>
                    <a:pt x="740229" y="468691"/>
                  </a:cubicBezTo>
                </a:path>
              </a:pathLst>
            </a:custGeom>
            <a:gradFill>
              <a:gsLst>
                <a:gs pos="0">
                  <a:schemeClr val="accent3">
                    <a:lumMod val="65000"/>
                    <a:alpha val="40000"/>
                  </a:schemeClr>
                </a:gs>
                <a:gs pos="50000">
                  <a:srgbClr val="B90000"/>
                </a:gs>
                <a:gs pos="100000">
                  <a:srgbClr val="880000"/>
                </a:gs>
              </a:gsLst>
              <a:lin ang="5400000" scaled="0"/>
            </a:gradFill>
            <a:ln w="6350"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a typeface="+mn-ea"/>
              </a:endParaRPr>
            </a:p>
          </p:txBody>
        </p:sp>
        <p:pic>
          <p:nvPicPr>
            <p:cNvPr id="8" name="図 7" descr="observatory_icon.png"/>
            <p:cNvPicPr>
              <a:picLocks noChangeAspect="1"/>
            </p:cNvPicPr>
            <p:nvPr/>
          </p:nvPicPr>
          <p:blipFill>
            <a:blip r:embed="rId2" cstate="print"/>
            <a:stretch>
              <a:fillRect/>
            </a:stretch>
          </p:blipFill>
          <p:spPr>
            <a:xfrm>
              <a:off x="8267302" y="4265072"/>
              <a:ext cx="525780" cy="441960"/>
            </a:xfrm>
            <a:prstGeom prst="rect">
              <a:avLst/>
            </a:prstGeom>
            <a:noFill/>
            <a:ln>
              <a:noFill/>
            </a:ln>
          </p:spPr>
        </p:pic>
        <p:sp>
          <p:nvSpPr>
            <p:cNvPr id="16" name="テキスト ボックス 15"/>
            <p:cNvSpPr txBox="1"/>
            <p:nvPr/>
          </p:nvSpPr>
          <p:spPr>
            <a:xfrm>
              <a:off x="8100392" y="6251541"/>
              <a:ext cx="822661" cy="338554"/>
            </a:xfrm>
            <a:prstGeom prst="rect">
              <a:avLst/>
            </a:prstGeom>
            <a:noFill/>
          </p:spPr>
          <p:txBody>
            <a:bodyPr wrap="none" rtlCol="0">
              <a:spAutoFit/>
            </a:bodyPr>
            <a:lstStyle/>
            <a:p>
              <a:r>
                <a:rPr lang="en-US" altLang="ja-JP" sz="1600" dirty="0" smtClean="0">
                  <a:solidFill>
                    <a:schemeClr val="bg1"/>
                  </a:solidFill>
                </a:rPr>
                <a:t>564</a:t>
              </a:r>
              <a:r>
                <a:rPr kumimoji="1" lang="en-US" altLang="ja-JP" sz="1600" dirty="0" smtClean="0">
                  <a:solidFill>
                    <a:schemeClr val="bg1"/>
                  </a:solidFill>
                </a:rPr>
                <a:t>0m</a:t>
              </a:r>
              <a:endParaRPr kumimoji="1" lang="ja-JP" altLang="en-US" sz="1600" dirty="0">
                <a:solidFill>
                  <a:schemeClr val="bg1"/>
                </a:solidFill>
              </a:endParaRPr>
            </a:p>
          </p:txBody>
        </p:sp>
      </p:grpSp>
      <p:sp>
        <p:nvSpPr>
          <p:cNvPr id="21" name="テキスト ボックス 20"/>
          <p:cNvSpPr txBox="1"/>
          <p:nvPr/>
        </p:nvSpPr>
        <p:spPr>
          <a:xfrm>
            <a:off x="4121160" y="4489375"/>
            <a:ext cx="3057247" cy="307777"/>
          </a:xfrm>
          <a:prstGeom prst="rect">
            <a:avLst/>
          </a:prstGeom>
          <a:noFill/>
        </p:spPr>
        <p:txBody>
          <a:bodyPr wrap="none" rtlCol="0">
            <a:spAutoFit/>
          </a:bodyPr>
          <a:lstStyle/>
          <a:p>
            <a:r>
              <a:rPr kumimoji="1" lang="ja-JP" altLang="en-US" sz="1400" dirty="0" smtClean="0">
                <a:solidFill>
                  <a:schemeClr val="bg1"/>
                </a:solidFill>
              </a:rPr>
              <a:t>大気モデルによるシミュレーション</a:t>
            </a:r>
            <a:endParaRPr kumimoji="1" lang="ja-JP" altLang="en-US" sz="1400" dirty="0">
              <a:solidFill>
                <a:schemeClr val="bg1"/>
              </a:solidFill>
            </a:endParaRPr>
          </a:p>
        </p:txBody>
      </p:sp>
      <p:sp>
        <p:nvSpPr>
          <p:cNvPr id="30" name="角丸四角形 29"/>
          <p:cNvSpPr/>
          <p:nvPr/>
        </p:nvSpPr>
        <p:spPr>
          <a:xfrm>
            <a:off x="565212" y="5904656"/>
            <a:ext cx="4726868" cy="764704"/>
          </a:xfrm>
          <a:prstGeom prst="roundRect">
            <a:avLst/>
          </a:prstGeom>
          <a:gradFill>
            <a:gsLst>
              <a:gs pos="0">
                <a:schemeClr val="accent2">
                  <a:shade val="51000"/>
                  <a:satMod val="130000"/>
                  <a:alpha val="70000"/>
                </a:schemeClr>
              </a:gs>
              <a:gs pos="80000">
                <a:schemeClr val="accent2">
                  <a:shade val="93000"/>
                  <a:satMod val="130000"/>
                  <a:alpha val="70000"/>
                </a:schemeClr>
              </a:gs>
              <a:gs pos="100000">
                <a:schemeClr val="accent2">
                  <a:shade val="94000"/>
                  <a:satMod val="135000"/>
                  <a:alpha val="7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800" dirty="0" err="1" smtClean="0">
                <a:solidFill>
                  <a:schemeClr val="bg1"/>
                </a:solidFill>
              </a:rPr>
              <a:t>Pa</a:t>
            </a:r>
            <a:r>
              <a:rPr lang="en-US" altLang="ja-JP" sz="2800" dirty="0" err="1" smtClean="0">
                <a:solidFill>
                  <a:schemeClr val="bg1"/>
                </a:solidFill>
                <a:latin typeface="Symbol" pitchFamily="18" charset="2"/>
              </a:rPr>
              <a:t>a</a:t>
            </a:r>
            <a:r>
              <a:rPr lang="ja-JP" altLang="en-US" sz="2800" dirty="0" smtClean="0">
                <a:solidFill>
                  <a:schemeClr val="bg1"/>
                </a:solidFill>
              </a:rPr>
              <a:t>輝線（</a:t>
            </a:r>
            <a:r>
              <a:rPr lang="en-US" altLang="ja-JP" sz="2800" dirty="0" smtClean="0">
                <a:solidFill>
                  <a:schemeClr val="bg1"/>
                </a:solidFill>
                <a:latin typeface="Symbol" pitchFamily="18" charset="2"/>
                <a:sym typeface="Wingdings" pitchFamily="2" charset="2"/>
              </a:rPr>
              <a:t> l</a:t>
            </a:r>
            <a:r>
              <a:rPr lang="en-US" altLang="ja-JP" sz="2800" dirty="0" smtClean="0">
                <a:solidFill>
                  <a:schemeClr val="bg1"/>
                </a:solidFill>
                <a:sym typeface="Wingdings" pitchFamily="2" charset="2"/>
              </a:rPr>
              <a:t>=1.8751</a:t>
            </a:r>
            <a:r>
              <a:rPr lang="en-US" altLang="ja-JP" sz="2800" dirty="0" smtClean="0">
                <a:solidFill>
                  <a:schemeClr val="bg1"/>
                </a:solidFill>
                <a:latin typeface="Symbol" pitchFamily="18" charset="2"/>
              </a:rPr>
              <a:t>m</a:t>
            </a:r>
            <a:r>
              <a:rPr lang="en-US" altLang="ja-JP" sz="2800" dirty="0" smtClean="0">
                <a:solidFill>
                  <a:schemeClr val="bg1"/>
                </a:solidFill>
                <a:sym typeface="Wingdings" pitchFamily="2" charset="2"/>
              </a:rPr>
              <a:t>m </a:t>
            </a:r>
            <a:r>
              <a:rPr lang="ja-JP" altLang="en-US" sz="2800" dirty="0" smtClean="0">
                <a:solidFill>
                  <a:schemeClr val="bg1"/>
                </a:solidFill>
              </a:rPr>
              <a:t>）</a:t>
            </a:r>
            <a:endParaRPr lang="ja-JP" alt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126000"/>
            <a:ext cx="8157592" cy="1143000"/>
          </a:xfrm>
        </p:spPr>
        <p:txBody>
          <a:bodyPr>
            <a:normAutofit fontScale="90000"/>
          </a:bodyPr>
          <a:lstStyle/>
          <a:p>
            <a:r>
              <a:rPr kumimoji="1" lang="en-US" altLang="ja-JP" dirty="0" err="1" smtClean="0"/>
              <a:t>Paschen</a:t>
            </a:r>
            <a:r>
              <a:rPr kumimoji="1" lang="en-US" altLang="ja-JP" dirty="0" smtClean="0"/>
              <a:t>-</a:t>
            </a:r>
            <a:r>
              <a:rPr lang="en-US" altLang="ja-JP" dirty="0" smtClean="0">
                <a:latin typeface="Symbol" pitchFamily="18" charset="2"/>
              </a:rPr>
              <a:t>a</a:t>
            </a:r>
            <a:r>
              <a:rPr kumimoji="1" lang="en-US" altLang="ja-JP" dirty="0" smtClean="0"/>
              <a:t> emission and </a:t>
            </a:r>
            <a:br>
              <a:rPr kumimoji="1" lang="en-US" altLang="ja-JP" dirty="0" smtClean="0"/>
            </a:br>
            <a:r>
              <a:rPr kumimoji="1" lang="en-US" altLang="ja-JP" dirty="0" smtClean="0"/>
              <a:t>Star formation Activity</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水素</a:t>
            </a:r>
            <a:r>
              <a:rPr lang="en-US" altLang="ja-JP" dirty="0" err="1" smtClean="0"/>
              <a:t>Paschen</a:t>
            </a:r>
            <a:r>
              <a:rPr lang="en-US" altLang="ja-JP" dirty="0" smtClean="0"/>
              <a:t>-α (</a:t>
            </a:r>
            <a:r>
              <a:rPr lang="en-US" altLang="ja-JP" dirty="0" err="1" smtClean="0">
                <a:solidFill>
                  <a:srgbClr val="FF7C80"/>
                </a:solidFill>
              </a:rPr>
              <a:t>Pa</a:t>
            </a:r>
            <a:r>
              <a:rPr lang="en-US" altLang="ja-JP" dirty="0" err="1" smtClean="0">
                <a:solidFill>
                  <a:srgbClr val="FF7C80"/>
                </a:solidFill>
                <a:latin typeface="Symbol" pitchFamily="18" charset="2"/>
              </a:rPr>
              <a:t>a</a:t>
            </a:r>
            <a:r>
              <a:rPr lang="en-US" altLang="ja-JP" dirty="0" smtClean="0"/>
              <a:t>) </a:t>
            </a:r>
            <a:r>
              <a:rPr lang="ja-JP" altLang="en-US" dirty="0" smtClean="0"/>
              <a:t>輝線</a:t>
            </a:r>
            <a:r>
              <a:rPr lang="en-US" altLang="ja-JP" dirty="0" smtClean="0"/>
              <a:t/>
            </a:r>
            <a:br>
              <a:rPr lang="en-US" altLang="ja-JP" dirty="0" smtClean="0"/>
            </a:br>
            <a:r>
              <a:rPr lang="ja-JP" altLang="en-US" dirty="0" smtClean="0"/>
              <a:t>（</a:t>
            </a:r>
            <a:r>
              <a:rPr lang="en-US" altLang="ja-JP" dirty="0" smtClean="0"/>
              <a:t>n=4</a:t>
            </a:r>
            <a:r>
              <a:rPr lang="en-US" altLang="ja-JP" dirty="0" smtClean="0">
                <a:sym typeface="Wingdings" pitchFamily="2" charset="2"/>
              </a:rPr>
              <a:t>-3, </a:t>
            </a:r>
            <a:r>
              <a:rPr lang="en-US" altLang="ja-JP" dirty="0" smtClean="0">
                <a:latin typeface="Symbol" pitchFamily="18" charset="2"/>
                <a:sym typeface="Wingdings" pitchFamily="2" charset="2"/>
              </a:rPr>
              <a:t>l</a:t>
            </a:r>
            <a:r>
              <a:rPr lang="en-US" altLang="ja-JP" dirty="0" smtClean="0">
                <a:sym typeface="Wingdings" pitchFamily="2" charset="2"/>
              </a:rPr>
              <a:t>=</a:t>
            </a:r>
            <a:r>
              <a:rPr lang="en-US" altLang="ja-JP" dirty="0" smtClean="0">
                <a:solidFill>
                  <a:srgbClr val="FF7C80"/>
                </a:solidFill>
                <a:sym typeface="Wingdings" pitchFamily="2" charset="2"/>
              </a:rPr>
              <a:t>1.8751</a:t>
            </a:r>
            <a:r>
              <a:rPr lang="en-US" altLang="ja-JP" dirty="0" smtClean="0">
                <a:solidFill>
                  <a:srgbClr val="FF7C80"/>
                </a:solidFill>
                <a:latin typeface="Symbol" pitchFamily="18" charset="2"/>
              </a:rPr>
              <a:t>m</a:t>
            </a:r>
            <a:r>
              <a:rPr lang="en-US" altLang="ja-JP" dirty="0" smtClean="0">
                <a:solidFill>
                  <a:srgbClr val="FF7C80"/>
                </a:solidFill>
                <a:sym typeface="Wingdings" pitchFamily="2" charset="2"/>
              </a:rPr>
              <a:t>m</a:t>
            </a:r>
            <a:r>
              <a:rPr lang="ja-JP" altLang="en-US" dirty="0" smtClean="0"/>
              <a:t>）</a:t>
            </a:r>
            <a:endParaRPr lang="en-US" altLang="ja-JP" dirty="0" smtClean="0"/>
          </a:p>
          <a:p>
            <a:r>
              <a:rPr lang="ja-JP" altLang="en-US" dirty="0" smtClean="0"/>
              <a:t>銀河の</a:t>
            </a:r>
            <a:r>
              <a:rPr lang="ja-JP" altLang="en-US" dirty="0" smtClean="0">
                <a:solidFill>
                  <a:srgbClr val="FF7C80"/>
                </a:solidFill>
              </a:rPr>
              <a:t>星形成活動の指標</a:t>
            </a:r>
            <a:endParaRPr lang="en-US" altLang="ja-JP" dirty="0" smtClean="0">
              <a:solidFill>
                <a:srgbClr val="FF7C80"/>
              </a:solidFill>
            </a:endParaRPr>
          </a:p>
          <a:p>
            <a:pPr lvl="1"/>
            <a:r>
              <a:rPr lang="ja-JP" altLang="en-US" dirty="0" smtClean="0"/>
              <a:t>大質量星（短寿命）から放出される紫外線によって電離された星間ガスから放射される。</a:t>
            </a:r>
            <a:endParaRPr lang="en-US" altLang="ja-JP" dirty="0" smtClean="0"/>
          </a:p>
          <a:p>
            <a:pPr lvl="1"/>
            <a:r>
              <a:rPr lang="ja-JP" altLang="en-US" dirty="0" smtClean="0"/>
              <a:t>波長が短く星間ダストなどの吸収・散乱を受けやすい可視光輝線（</a:t>
            </a:r>
            <a:r>
              <a:rPr lang="en-US" altLang="ja-JP" dirty="0" smtClean="0"/>
              <a:t>Balmer</a:t>
            </a:r>
            <a:r>
              <a:rPr lang="ja-JP" altLang="en-US" dirty="0" smtClean="0"/>
              <a:t>系列）と比べて透過力があり、</a:t>
            </a:r>
            <a:r>
              <a:rPr lang="ja-JP" altLang="en-US" dirty="0" smtClean="0">
                <a:solidFill>
                  <a:srgbClr val="FF7C80"/>
                </a:solidFill>
              </a:rPr>
              <a:t>ダストに覆われた領域の観測</a:t>
            </a:r>
            <a:r>
              <a:rPr lang="ja-JP" altLang="en-US" dirty="0" smtClean="0"/>
              <a:t>に適している。</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126000"/>
            <a:ext cx="8157592" cy="1143000"/>
          </a:xfrm>
        </p:spPr>
        <p:txBody>
          <a:bodyPr>
            <a:normAutofit fontScale="90000"/>
          </a:bodyPr>
          <a:lstStyle/>
          <a:p>
            <a:r>
              <a:rPr kumimoji="1" lang="en-US" altLang="ja-JP" dirty="0" err="1" smtClean="0"/>
              <a:t>Paschen</a:t>
            </a:r>
            <a:r>
              <a:rPr kumimoji="1" lang="en-US" altLang="ja-JP" dirty="0" smtClean="0"/>
              <a:t>-</a:t>
            </a:r>
            <a:r>
              <a:rPr lang="en-US" altLang="ja-JP" dirty="0" smtClean="0">
                <a:latin typeface="Symbol" pitchFamily="18" charset="2"/>
              </a:rPr>
              <a:t>a</a:t>
            </a:r>
            <a:r>
              <a:rPr kumimoji="1" lang="en-US" altLang="ja-JP" dirty="0" smtClean="0"/>
              <a:t> Observations </a:t>
            </a:r>
            <a:br>
              <a:rPr kumimoji="1" lang="en-US" altLang="ja-JP" dirty="0" smtClean="0"/>
            </a:br>
            <a:r>
              <a:rPr kumimoji="1" lang="en-US" altLang="ja-JP" dirty="0" smtClean="0"/>
              <a:t>from TAO site</a:t>
            </a:r>
            <a:endParaRPr kumimoji="1" lang="ja-JP" altLang="en-US" dirty="0"/>
          </a:p>
        </p:txBody>
      </p:sp>
      <p:sp>
        <p:nvSpPr>
          <p:cNvPr id="3" name="コンテンツ プレースホルダ 2"/>
          <p:cNvSpPr>
            <a:spLocks noGrp="1"/>
          </p:cNvSpPr>
          <p:nvPr>
            <p:ph idx="1"/>
          </p:nvPr>
        </p:nvSpPr>
        <p:spPr>
          <a:xfrm>
            <a:off x="4166120" y="1340768"/>
            <a:ext cx="4977880" cy="5069160"/>
          </a:xfrm>
        </p:spPr>
        <p:txBody>
          <a:bodyPr>
            <a:noAutofit/>
          </a:bodyPr>
          <a:lstStyle/>
          <a:p>
            <a:pPr marL="514350" indent="-514350">
              <a:buFont typeface="+mj-ea"/>
              <a:buAutoNum type="circleNumDbPlain"/>
            </a:pPr>
            <a:r>
              <a:rPr lang="en-US" altLang="ja-JP" u="sng" dirty="0" smtClean="0">
                <a:latin typeface="Symbol" pitchFamily="18" charset="2"/>
                <a:sym typeface="Wingdings" pitchFamily="2" charset="2"/>
              </a:rPr>
              <a:t>l</a:t>
            </a:r>
            <a:r>
              <a:rPr kumimoji="1" lang="en-US" altLang="ja-JP" u="sng" dirty="0" smtClean="0"/>
              <a:t>=1.8751 </a:t>
            </a:r>
            <a:r>
              <a:rPr lang="en-US" altLang="ja-JP" u="sng" dirty="0" smtClean="0">
                <a:latin typeface="Symbol" pitchFamily="18" charset="2"/>
              </a:rPr>
              <a:t>m</a:t>
            </a:r>
            <a:r>
              <a:rPr kumimoji="1" lang="en-US" altLang="ja-JP" u="sng" dirty="0" smtClean="0"/>
              <a:t>m</a:t>
            </a:r>
          </a:p>
          <a:p>
            <a:pPr lvl="1"/>
            <a:r>
              <a:rPr lang="ja-JP" altLang="en-US" dirty="0" smtClean="0"/>
              <a:t>銀河系内の星形成</a:t>
            </a:r>
            <a:endParaRPr lang="en-US" altLang="ja-JP" dirty="0" smtClean="0"/>
          </a:p>
          <a:p>
            <a:pPr lvl="2"/>
            <a:r>
              <a:rPr kumimoji="1" lang="ja-JP" altLang="en-US" dirty="0" smtClean="0"/>
              <a:t>銀河</a:t>
            </a:r>
            <a:r>
              <a:rPr lang="ja-JP" altLang="en-US" dirty="0" smtClean="0"/>
              <a:t>系</a:t>
            </a:r>
            <a:r>
              <a:rPr kumimoji="1" lang="ja-JP" altLang="en-US" dirty="0" smtClean="0"/>
              <a:t>中心、銀河面</a:t>
            </a:r>
            <a:endParaRPr kumimoji="1" lang="en-US" altLang="ja-JP" dirty="0" smtClean="0"/>
          </a:p>
          <a:p>
            <a:pPr marL="514350" indent="-514350">
              <a:buFont typeface="+mj-ea"/>
              <a:buAutoNum type="circleNumDbPlain" startAt="2"/>
            </a:pPr>
            <a:r>
              <a:rPr lang="en-US" altLang="ja-JP" u="sng" dirty="0" smtClean="0">
                <a:latin typeface="Symbol" pitchFamily="18" charset="2"/>
                <a:sym typeface="Wingdings" pitchFamily="2" charset="2"/>
              </a:rPr>
              <a:t>l</a:t>
            </a:r>
            <a:r>
              <a:rPr lang="en-US" altLang="ja-JP" u="sng" dirty="0" smtClean="0"/>
              <a:t>=1.90-1.92 </a:t>
            </a:r>
            <a:r>
              <a:rPr lang="en-US" altLang="ja-JP" u="sng" dirty="0" smtClean="0">
                <a:latin typeface="Symbol" pitchFamily="18" charset="2"/>
              </a:rPr>
              <a:t>m</a:t>
            </a:r>
            <a:r>
              <a:rPr lang="en-US" altLang="ja-JP" u="sng" dirty="0" smtClean="0"/>
              <a:t>m</a:t>
            </a:r>
          </a:p>
          <a:p>
            <a:pPr lvl="1"/>
            <a:r>
              <a:rPr kumimoji="1" lang="ja-JP" altLang="en-US" dirty="0" smtClean="0"/>
              <a:t>系外銀河の星形成</a:t>
            </a:r>
            <a:endParaRPr kumimoji="1" lang="en-US" altLang="ja-JP" dirty="0" smtClean="0"/>
          </a:p>
          <a:p>
            <a:pPr lvl="2"/>
            <a:r>
              <a:rPr lang="ja-JP" altLang="en-US" dirty="0" smtClean="0"/>
              <a:t>距離 </a:t>
            </a:r>
            <a:r>
              <a:rPr lang="en-US" altLang="ja-JP" dirty="0" smtClean="0"/>
              <a:t>40-120 </a:t>
            </a:r>
            <a:r>
              <a:rPr lang="en-US" altLang="ja-JP" dirty="0" err="1" smtClean="0"/>
              <a:t>Mpc</a:t>
            </a:r>
            <a:endParaRPr lang="en-US" altLang="ja-JP" dirty="0" smtClean="0"/>
          </a:p>
          <a:p>
            <a:pPr lvl="1"/>
            <a:r>
              <a:rPr kumimoji="1" lang="ja-JP" altLang="en-US" dirty="0" smtClean="0"/>
              <a:t>特に、爆発的星形成銀河</a:t>
            </a:r>
            <a:endParaRPr kumimoji="1" lang="en-US" altLang="ja-JP" dirty="0" smtClean="0"/>
          </a:p>
        </p:txBody>
      </p:sp>
      <p:grpSp>
        <p:nvGrpSpPr>
          <p:cNvPr id="14" name="グループ化 13"/>
          <p:cNvGrpSpPr/>
          <p:nvPr/>
        </p:nvGrpSpPr>
        <p:grpSpPr>
          <a:xfrm>
            <a:off x="35496" y="1548000"/>
            <a:ext cx="4058616" cy="4932000"/>
            <a:chOff x="179512" y="1548000"/>
            <a:chExt cx="4058616" cy="4932000"/>
          </a:xfrm>
        </p:grpSpPr>
        <p:sp>
          <p:nvSpPr>
            <p:cNvPr id="6" name="正方形/長方形 5"/>
            <p:cNvSpPr/>
            <p:nvPr/>
          </p:nvSpPr>
          <p:spPr>
            <a:xfrm>
              <a:off x="228912" y="1548000"/>
              <a:ext cx="4009216" cy="4932000"/>
            </a:xfrm>
            <a:prstGeom prst="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n1875.png"/>
            <p:cNvPicPr>
              <a:picLocks noChangeAspect="1"/>
            </p:cNvPicPr>
            <p:nvPr/>
          </p:nvPicPr>
          <p:blipFill>
            <a:blip r:embed="rId2" cstate="print"/>
            <a:stretch>
              <a:fillRect/>
            </a:stretch>
          </p:blipFill>
          <p:spPr>
            <a:xfrm>
              <a:off x="455253" y="1600200"/>
              <a:ext cx="3638859" cy="2429655"/>
            </a:xfrm>
            <a:prstGeom prst="rect">
              <a:avLst/>
            </a:prstGeom>
            <a:noFill/>
            <a:ln>
              <a:noFill/>
            </a:ln>
          </p:spPr>
        </p:pic>
        <p:pic>
          <p:nvPicPr>
            <p:cNvPr id="12" name="図 11" descr="n191.png"/>
            <p:cNvPicPr>
              <a:picLocks noChangeAspect="1"/>
            </p:cNvPicPr>
            <p:nvPr/>
          </p:nvPicPr>
          <p:blipFill>
            <a:blip r:embed="rId3" cstate="print"/>
            <a:stretch>
              <a:fillRect/>
            </a:stretch>
          </p:blipFill>
          <p:spPr>
            <a:xfrm>
              <a:off x="455253" y="4048472"/>
              <a:ext cx="3638859" cy="2429655"/>
            </a:xfrm>
            <a:prstGeom prst="rect">
              <a:avLst/>
            </a:prstGeom>
            <a:noFill/>
            <a:ln>
              <a:noFill/>
            </a:ln>
          </p:spPr>
        </p:pic>
        <p:sp>
          <p:nvSpPr>
            <p:cNvPr id="8" name="テキスト ボックス 7"/>
            <p:cNvSpPr txBox="1"/>
            <p:nvPr/>
          </p:nvSpPr>
          <p:spPr>
            <a:xfrm>
              <a:off x="179512" y="1676016"/>
              <a:ext cx="396552" cy="461665"/>
            </a:xfrm>
            <a:prstGeom prst="rect">
              <a:avLst/>
            </a:prstGeom>
            <a:noFill/>
          </p:spPr>
          <p:txBody>
            <a:bodyPr wrap="square" rtlCol="0">
              <a:spAutoFit/>
            </a:bodyPr>
            <a:lstStyle/>
            <a:p>
              <a:r>
                <a:rPr kumimoji="1" lang="ja-JP" altLang="en-US" sz="2400" dirty="0" smtClean="0"/>
                <a:t>①</a:t>
              </a:r>
              <a:endParaRPr kumimoji="1" lang="ja-JP" altLang="en-US" sz="2400" dirty="0"/>
            </a:p>
          </p:txBody>
        </p:sp>
        <p:sp>
          <p:nvSpPr>
            <p:cNvPr id="9" name="テキスト ボックス 8"/>
            <p:cNvSpPr txBox="1"/>
            <p:nvPr/>
          </p:nvSpPr>
          <p:spPr>
            <a:xfrm>
              <a:off x="179512" y="4077072"/>
              <a:ext cx="396552" cy="461665"/>
            </a:xfrm>
            <a:prstGeom prst="rect">
              <a:avLst/>
            </a:prstGeom>
            <a:noFill/>
          </p:spPr>
          <p:txBody>
            <a:bodyPr wrap="square" rtlCol="0">
              <a:spAutoFit/>
            </a:bodyPr>
            <a:lstStyle/>
            <a:p>
              <a:r>
                <a:rPr lang="ja-JP" altLang="en-US" sz="2400" dirty="0" smtClean="0"/>
                <a:t>②</a:t>
              </a:r>
              <a:endParaRPr kumimoji="1" lang="ja-JP" altLang="en-US" sz="2400" dirty="0"/>
            </a:p>
          </p:txBody>
        </p:sp>
      </p:grpSp>
      <p:sp>
        <p:nvSpPr>
          <p:cNvPr id="11" name="テキスト ボックス 10"/>
          <p:cNvSpPr txBox="1"/>
          <p:nvPr/>
        </p:nvSpPr>
        <p:spPr>
          <a:xfrm>
            <a:off x="4202335" y="4955684"/>
            <a:ext cx="4762153" cy="1569660"/>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a:ln cap="rnd">
            <a:beve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2400" dirty="0">
                <a:solidFill>
                  <a:schemeClr val="accent3">
                    <a:lumMod val="20000"/>
                    <a:lumOff val="80000"/>
                  </a:schemeClr>
                </a:solidFill>
              </a:rPr>
              <a:t>どちら</a:t>
            </a:r>
            <a:r>
              <a:rPr lang="ja-JP" altLang="en-US" sz="2400" dirty="0" smtClean="0">
                <a:solidFill>
                  <a:schemeClr val="accent3">
                    <a:lumMod val="20000"/>
                    <a:lumOff val="80000"/>
                  </a:schemeClr>
                </a:solidFill>
              </a:rPr>
              <a:t>のケースも、</a:t>
            </a:r>
            <a:r>
              <a:rPr kumimoji="1" lang="ja-JP" altLang="en-US" sz="2400" dirty="0" smtClean="0">
                <a:solidFill>
                  <a:schemeClr val="accent3">
                    <a:lumMod val="20000"/>
                    <a:lumOff val="80000"/>
                  </a:schemeClr>
                </a:solidFill>
              </a:rPr>
              <a:t>激しい星形成活動に附随するダストに</a:t>
            </a:r>
            <a:r>
              <a:rPr lang="ja-JP" altLang="en-US" sz="2400" dirty="0" smtClean="0">
                <a:solidFill>
                  <a:schemeClr val="accent3">
                    <a:lumMod val="20000"/>
                    <a:lumOff val="80000"/>
                  </a:schemeClr>
                </a:solidFill>
              </a:rPr>
              <a:t>よって</a:t>
            </a:r>
            <a:r>
              <a:rPr kumimoji="1" lang="ja-JP" altLang="en-US" sz="2400" u="sng" dirty="0" smtClean="0">
                <a:solidFill>
                  <a:srgbClr val="FA8C76"/>
                </a:solidFill>
              </a:rPr>
              <a:t>可視光では内部を見通す事が難しい領域</a:t>
            </a:r>
            <a:r>
              <a:rPr kumimoji="1" lang="ja-JP" altLang="en-US" sz="2400" dirty="0" smtClean="0">
                <a:solidFill>
                  <a:schemeClr val="accent3">
                    <a:lumMod val="20000"/>
                    <a:lumOff val="80000"/>
                  </a:schemeClr>
                </a:solidFill>
              </a:rPr>
              <a:t>が対象。</a:t>
            </a:r>
            <a:endParaRPr kumimoji="1" lang="ja-JP" altLang="en-US" sz="2400" dirty="0">
              <a:solidFill>
                <a:schemeClr val="accent3">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274638"/>
            <a:ext cx="8327268" cy="1143000"/>
          </a:xfrm>
        </p:spPr>
        <p:txBody>
          <a:bodyPr>
            <a:noAutofit/>
          </a:bodyPr>
          <a:lstStyle/>
          <a:p>
            <a:r>
              <a:rPr kumimoji="1" lang="en-US" altLang="ja-JP" sz="3600" dirty="0" smtClean="0"/>
              <a:t>Atacama Near-Infrared Camera</a:t>
            </a:r>
            <a:endParaRPr kumimoji="1" lang="ja-JP" altLang="en-US" sz="3600" dirty="0"/>
          </a:p>
        </p:txBody>
      </p:sp>
      <p:sp>
        <p:nvSpPr>
          <p:cNvPr id="3" name="コンテンツ プレースホルダ 2"/>
          <p:cNvSpPr>
            <a:spLocks noGrp="1"/>
          </p:cNvSpPr>
          <p:nvPr>
            <p:ph idx="1"/>
          </p:nvPr>
        </p:nvSpPr>
        <p:spPr>
          <a:xfrm>
            <a:off x="457200" y="1700807"/>
            <a:ext cx="8363272" cy="5004049"/>
          </a:xfrm>
        </p:spPr>
        <p:txBody>
          <a:bodyPr>
            <a:normAutofit/>
          </a:bodyPr>
          <a:lstStyle/>
          <a:p>
            <a:r>
              <a:rPr lang="en-US" altLang="ja-JP" dirty="0" smtClean="0"/>
              <a:t>ANIR: NIR Imager</a:t>
            </a:r>
          </a:p>
          <a:p>
            <a:pPr lvl="1"/>
            <a:r>
              <a:rPr lang="ja-JP" altLang="en-US" dirty="0" smtClean="0"/>
              <a:t>近赤外線ユニット</a:t>
            </a:r>
            <a:endParaRPr lang="en-US" altLang="ja-JP" dirty="0" smtClean="0"/>
          </a:p>
          <a:p>
            <a:pPr lvl="2"/>
            <a:r>
              <a:rPr lang="en-US" altLang="ja-JP" dirty="0" smtClean="0"/>
              <a:t>1</a:t>
            </a:r>
            <a:r>
              <a:rPr lang="ja-JP" altLang="en-US" dirty="0" smtClean="0"/>
              <a:t>辺</a:t>
            </a:r>
            <a:r>
              <a:rPr lang="en-US" altLang="ja-JP" dirty="0" smtClean="0"/>
              <a:t>260mm</a:t>
            </a:r>
            <a:r>
              <a:rPr lang="ja-JP" altLang="en-US" dirty="0" smtClean="0"/>
              <a:t>のデュワー</a:t>
            </a:r>
            <a:endParaRPr lang="en-US" altLang="ja-JP" dirty="0" smtClean="0"/>
          </a:p>
          <a:p>
            <a:pPr lvl="2"/>
            <a:r>
              <a:rPr lang="ja-JP" altLang="en-US" dirty="0" smtClean="0"/>
              <a:t>反射（</a:t>
            </a:r>
            <a:r>
              <a:rPr lang="en-US" altLang="ja-JP" dirty="0" err="1" smtClean="0"/>
              <a:t>Offner</a:t>
            </a:r>
            <a:r>
              <a:rPr lang="ja-JP" altLang="en-US" dirty="0" smtClean="0"/>
              <a:t>）光学系</a:t>
            </a:r>
            <a:endParaRPr lang="en-US" altLang="ja-JP" dirty="0" smtClean="0"/>
          </a:p>
          <a:p>
            <a:pPr lvl="2"/>
            <a:r>
              <a:rPr lang="ja-JP" altLang="en-US" dirty="0" smtClean="0"/>
              <a:t>真空・冷却下（</a:t>
            </a:r>
            <a:r>
              <a:rPr lang="en-US" altLang="ja-JP" dirty="0" smtClean="0"/>
              <a:t>~70K</a:t>
            </a:r>
            <a:r>
              <a:rPr lang="ja-JP" altLang="en-US" dirty="0" smtClean="0"/>
              <a:t>）</a:t>
            </a:r>
            <a:r>
              <a:rPr lang="en-US" altLang="ja-JP" dirty="0" smtClean="0"/>
              <a:t/>
            </a:r>
            <a:br>
              <a:rPr lang="en-US" altLang="ja-JP" dirty="0" smtClean="0"/>
            </a:br>
            <a:r>
              <a:rPr lang="ja-JP" altLang="en-US" dirty="0" smtClean="0"/>
              <a:t>で運用</a:t>
            </a:r>
            <a:endParaRPr lang="en-US" altLang="ja-JP" dirty="0" smtClean="0"/>
          </a:p>
          <a:p>
            <a:pPr lvl="2"/>
            <a:r>
              <a:rPr lang="en-US" altLang="ja-JP" dirty="0" smtClean="0"/>
              <a:t>5.3 x 5.3 </a:t>
            </a:r>
            <a:r>
              <a:rPr lang="ja-JP" altLang="en-US" dirty="0" smtClean="0"/>
              <a:t>平方分角</a:t>
            </a:r>
            <a:endParaRPr lang="en-US" altLang="ja-JP" dirty="0" smtClean="0"/>
          </a:p>
          <a:p>
            <a:pPr lvl="1"/>
            <a:r>
              <a:rPr lang="ja-JP" altLang="en-US" dirty="0" smtClean="0"/>
              <a:t>可視光ユニット</a:t>
            </a:r>
            <a:endParaRPr lang="en-US" altLang="ja-JP" dirty="0" smtClean="0"/>
          </a:p>
          <a:p>
            <a:pPr lvl="2"/>
            <a:r>
              <a:rPr lang="en-US" altLang="ja-JP" dirty="0" smtClean="0"/>
              <a:t>Beam splitter </a:t>
            </a:r>
            <a:r>
              <a:rPr lang="ja-JP" altLang="en-US" dirty="0" smtClean="0"/>
              <a:t>による、</a:t>
            </a:r>
            <a:r>
              <a:rPr lang="en-US" altLang="ja-JP" dirty="0" smtClean="0"/>
              <a:t/>
            </a:r>
            <a:br>
              <a:rPr lang="en-US" altLang="ja-JP" dirty="0" smtClean="0"/>
            </a:br>
            <a:r>
              <a:rPr lang="ja-JP" altLang="en-US" dirty="0" smtClean="0"/>
              <a:t>近赤外線との同時観測</a:t>
            </a:r>
            <a:endParaRPr lang="en-US" altLang="ja-JP" dirty="0" smtClean="0"/>
          </a:p>
        </p:txBody>
      </p:sp>
      <p:grpSp>
        <p:nvGrpSpPr>
          <p:cNvPr id="4" name="グループ化 12"/>
          <p:cNvGrpSpPr/>
          <p:nvPr/>
        </p:nvGrpSpPr>
        <p:grpSpPr>
          <a:xfrm>
            <a:off x="5527091" y="1548760"/>
            <a:ext cx="3437397" cy="5156096"/>
            <a:chOff x="5916488" y="2132856"/>
            <a:chExt cx="3048000" cy="4572000"/>
          </a:xfrm>
        </p:grpSpPr>
        <p:pic>
          <p:nvPicPr>
            <p:cNvPr id="9" name="図 8" descr="anir.JPG"/>
            <p:cNvPicPr>
              <a:picLocks noChangeAspect="1"/>
            </p:cNvPicPr>
            <p:nvPr/>
          </p:nvPicPr>
          <p:blipFill>
            <a:blip r:embed="rId2" cstate="print"/>
            <a:stretch>
              <a:fillRect/>
            </a:stretch>
          </p:blipFill>
          <p:spPr>
            <a:xfrm>
              <a:off x="5916488" y="2132856"/>
              <a:ext cx="3048000" cy="4572000"/>
            </a:xfrm>
            <a:prstGeom prst="rect">
              <a:avLst/>
            </a:prstGeom>
            <a:noFill/>
            <a:ln>
              <a:noFill/>
            </a:ln>
            <a:effectLst>
              <a:outerShdw blurRad="50800" dist="101600" dir="2700000" algn="tl" rotWithShape="0">
                <a:prstClr val="black">
                  <a:alpha val="40000"/>
                </a:prstClr>
              </a:outerShdw>
            </a:effectLst>
          </p:spPr>
        </p:pic>
        <p:cxnSp>
          <p:nvCxnSpPr>
            <p:cNvPr id="8" name="直線矢印コネクタ 7"/>
            <p:cNvCxnSpPr/>
            <p:nvPr/>
          </p:nvCxnSpPr>
          <p:spPr>
            <a:xfrm>
              <a:off x="6948264" y="5085184"/>
              <a:ext cx="936000" cy="396000"/>
            </a:xfrm>
            <a:prstGeom prst="straightConnector1">
              <a:avLst/>
            </a:prstGeom>
            <a:ln w="25400">
              <a:solidFill>
                <a:schemeClr val="bg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804248" y="5373739"/>
              <a:ext cx="888385" cy="359517"/>
            </a:xfrm>
            <a:prstGeom prst="rect">
              <a:avLst/>
            </a:prstGeom>
            <a:noFill/>
          </p:spPr>
          <p:txBody>
            <a:bodyPr wrap="none" bIns="36000" rtlCol="0">
              <a:spAutoFit/>
            </a:bodyPr>
            <a:lstStyle/>
            <a:p>
              <a:r>
                <a:rPr kumimoji="1" lang="en-US" altLang="ja-JP" sz="2000" dirty="0" smtClean="0">
                  <a:solidFill>
                    <a:schemeClr val="bg1"/>
                  </a:solidFill>
                </a:rPr>
                <a:t>~30cm</a:t>
              </a:r>
              <a:endParaRPr kumimoji="1" lang="ja-JP" altLang="en-US" sz="2000" dirty="0">
                <a:solidFill>
                  <a:schemeClr val="bg1"/>
                </a:solidFill>
              </a:endParaRPr>
            </a:p>
          </p:txBody>
        </p:sp>
      </p:grpSp>
      <p:grpSp>
        <p:nvGrpSpPr>
          <p:cNvPr id="39" name="グループ化 38"/>
          <p:cNvGrpSpPr/>
          <p:nvPr/>
        </p:nvGrpSpPr>
        <p:grpSpPr>
          <a:xfrm>
            <a:off x="5599099" y="2003961"/>
            <a:ext cx="3293381" cy="4377367"/>
            <a:chOff x="5599099" y="2003961"/>
            <a:chExt cx="3293381" cy="4377367"/>
          </a:xfrm>
        </p:grpSpPr>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53941" t="21756"/>
            <a:stretch>
              <a:fillRect/>
            </a:stretch>
          </p:blipFill>
          <p:spPr bwMode="auto">
            <a:xfrm rot="5400000">
              <a:off x="5057106" y="2545954"/>
              <a:ext cx="4377367" cy="329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6588224" y="5944924"/>
              <a:ext cx="1074333" cy="292388"/>
            </a:xfrm>
            <a:prstGeom prst="rect">
              <a:avLst/>
            </a:prstGeom>
            <a:noFill/>
          </p:spPr>
          <p:txBody>
            <a:bodyPr wrap="none" bIns="0" rtlCol="0">
              <a:spAutoFit/>
            </a:bodyPr>
            <a:lstStyle/>
            <a:p>
              <a:r>
                <a:rPr lang="en-US" altLang="ja-JP" sz="1600" dirty="0" smtClean="0"/>
                <a:t>He</a:t>
              </a:r>
              <a:r>
                <a:rPr lang="ja-JP" altLang="en-US" sz="1600" dirty="0" smtClean="0"/>
                <a:t>冷凍機</a:t>
              </a:r>
              <a:endParaRPr kumimoji="1" lang="ja-JP" altLang="en-US" sz="1600" dirty="0"/>
            </a:p>
          </p:txBody>
        </p:sp>
        <p:cxnSp>
          <p:nvCxnSpPr>
            <p:cNvPr id="16" name="直線矢印コネクタ 15"/>
            <p:cNvCxnSpPr>
              <a:stCxn id="14" idx="3"/>
            </p:cNvCxnSpPr>
            <p:nvPr/>
          </p:nvCxnSpPr>
          <p:spPr>
            <a:xfrm flipV="1">
              <a:off x="7662557" y="5949280"/>
              <a:ext cx="365827" cy="14183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651104" y="4366845"/>
              <a:ext cx="1153144" cy="523220"/>
            </a:xfrm>
            <a:prstGeom prst="rect">
              <a:avLst/>
            </a:prstGeom>
            <a:noFill/>
          </p:spPr>
          <p:txBody>
            <a:bodyPr wrap="square" rtlCol="0">
              <a:spAutoFit/>
            </a:bodyPr>
            <a:lstStyle/>
            <a:p>
              <a:r>
                <a:rPr kumimoji="1" lang="ja-JP" altLang="en-US" sz="1400" dirty="0" smtClean="0">
                  <a:solidFill>
                    <a:schemeClr val="bg1">
                      <a:lumMod val="50000"/>
                    </a:schemeClr>
                  </a:solidFill>
                </a:rPr>
                <a:t>可視光</a:t>
              </a:r>
              <a:r>
                <a:rPr kumimoji="1" lang="en-US" altLang="ja-JP" sz="1400" dirty="0" smtClean="0">
                  <a:solidFill>
                    <a:schemeClr val="bg1">
                      <a:lumMod val="50000"/>
                    </a:schemeClr>
                  </a:solidFill>
                </a:rPr>
                <a:t/>
              </a:r>
              <a:br>
                <a:rPr kumimoji="1" lang="en-US" altLang="ja-JP" sz="1400" dirty="0" smtClean="0">
                  <a:solidFill>
                    <a:schemeClr val="bg1">
                      <a:lumMod val="50000"/>
                    </a:schemeClr>
                  </a:solidFill>
                </a:rPr>
              </a:br>
              <a:r>
                <a:rPr kumimoji="1" lang="ja-JP" altLang="en-US" sz="1400" dirty="0" smtClean="0">
                  <a:solidFill>
                    <a:schemeClr val="bg1">
                      <a:lumMod val="50000"/>
                    </a:schemeClr>
                  </a:solidFill>
                </a:rPr>
                <a:t>ユニット</a:t>
              </a:r>
              <a:endParaRPr kumimoji="1" lang="ja-JP" altLang="en-US" sz="1400" dirty="0">
                <a:solidFill>
                  <a:schemeClr val="bg1">
                    <a:lumMod val="50000"/>
                  </a:schemeClr>
                </a:solidFill>
              </a:endParaRPr>
            </a:p>
          </p:txBody>
        </p:sp>
        <p:sp>
          <p:nvSpPr>
            <p:cNvPr id="25" name="角丸四角形 24"/>
            <p:cNvSpPr/>
            <p:nvPr/>
          </p:nvSpPr>
          <p:spPr>
            <a:xfrm>
              <a:off x="5651104" y="2132856"/>
              <a:ext cx="1441176" cy="223398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868144" y="4869160"/>
              <a:ext cx="1843774" cy="1015663"/>
            </a:xfrm>
            <a:prstGeom prst="rect">
              <a:avLst/>
            </a:prstGeom>
            <a:noFill/>
          </p:spPr>
          <p:txBody>
            <a:bodyPr wrap="none" rtlCol="0">
              <a:spAutoFit/>
            </a:bodyPr>
            <a:lstStyle/>
            <a:p>
              <a:r>
                <a:rPr kumimoji="1" lang="ja-JP" altLang="en-US" dirty="0" smtClean="0"/>
                <a:t>赤外線検出器</a:t>
              </a:r>
              <a:endParaRPr kumimoji="1" lang="en-US" altLang="ja-JP" dirty="0" smtClean="0"/>
            </a:p>
            <a:p>
              <a:pPr>
                <a:buFont typeface="Wingdings" pitchFamily="2" charset="2"/>
                <a:buChar char="l"/>
              </a:pPr>
              <a:r>
                <a:rPr lang="ja-JP" altLang="en-US" sz="1400" dirty="0" smtClean="0"/>
                <a:t>受光部：</a:t>
              </a:r>
              <a:r>
                <a:rPr lang="en-US" altLang="ja-JP" sz="1400" dirty="0" err="1" smtClean="0"/>
                <a:t>HgCdTe</a:t>
              </a:r>
              <a:endParaRPr lang="en-US" altLang="ja-JP" sz="1400" dirty="0" smtClean="0"/>
            </a:p>
            <a:p>
              <a:pPr>
                <a:buFont typeface="Wingdings" pitchFamily="2" charset="2"/>
                <a:buChar char="l"/>
              </a:pPr>
              <a:r>
                <a:rPr kumimoji="1" lang="ja-JP" altLang="en-US" sz="1400" dirty="0" smtClean="0"/>
                <a:t>読み出し部：</a:t>
              </a:r>
              <a:r>
                <a:rPr kumimoji="1" lang="en-US" altLang="ja-JP" sz="1400" dirty="0" smtClean="0"/>
                <a:t>Si</a:t>
              </a:r>
            </a:p>
            <a:p>
              <a:pPr>
                <a:buFont typeface="Wingdings" pitchFamily="2" charset="2"/>
                <a:buChar char="l"/>
              </a:pPr>
              <a:r>
                <a:rPr lang="en-US" altLang="ja-JP" sz="1400" dirty="0" smtClean="0"/>
                <a:t>1024 x 1024 pixels</a:t>
              </a:r>
              <a:endParaRPr kumimoji="1" lang="ja-JP" altLang="en-US" sz="1400" dirty="0"/>
            </a:p>
          </p:txBody>
        </p:sp>
        <p:cxnSp>
          <p:nvCxnSpPr>
            <p:cNvPr id="27" name="直線矢印コネクタ 26"/>
            <p:cNvCxnSpPr>
              <a:stCxn id="26" idx="0"/>
            </p:cNvCxnSpPr>
            <p:nvPr/>
          </p:nvCxnSpPr>
          <p:spPr>
            <a:xfrm flipV="1">
              <a:off x="6790031" y="2996953"/>
              <a:ext cx="590281" cy="187220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7830000" y="2276872"/>
              <a:ext cx="0" cy="1584176"/>
            </a:xfrm>
            <a:prstGeom prst="straightConnector1">
              <a:avLst/>
            </a:prstGeom>
            <a:ln cap="rnd">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720000" flipH="1" flipV="1">
              <a:off x="7653600" y="3481200"/>
              <a:ext cx="216000" cy="360040"/>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60000" flipH="1">
              <a:off x="7542000" y="3462679"/>
              <a:ext cx="138196" cy="397082"/>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flipV="1">
              <a:off x="7530148" y="2996953"/>
              <a:ext cx="8397" cy="86280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rot="21449534">
            <a:off x="276130" y="949535"/>
            <a:ext cx="1929074" cy="2900862"/>
          </a:xfrm>
          <a:prstGeom prst="rect">
            <a:avLst/>
          </a:prstGeom>
          <a:noFill/>
          <a:ln w="165100" cap="rnd">
            <a:solidFill>
              <a:srgbClr val="FFFBF7"/>
            </a:solidFill>
            <a:miter lim="800000"/>
            <a:headEnd/>
            <a:tailEnd/>
          </a:ln>
          <a:effectLst>
            <a:outerShdw blurRad="50800" dist="101600" dir="2700000" algn="tl" rotWithShape="0">
              <a:prstClr val="black">
                <a:alpha val="40000"/>
              </a:prstClr>
            </a:outerShdw>
          </a:effectLst>
        </p:spPr>
      </p:pic>
      <p:pic>
        <p:nvPicPr>
          <p:cNvPr id="1029" name="Picture 5"/>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650230" y="2060848"/>
            <a:ext cx="2098234" cy="3147351"/>
          </a:xfrm>
          <a:prstGeom prst="rect">
            <a:avLst/>
          </a:prstGeom>
          <a:noFill/>
          <a:ln w="139700">
            <a:solidFill>
              <a:srgbClr val="FFFBF7"/>
            </a:solidFill>
            <a:miter lim="800000"/>
            <a:headEnd/>
            <a:tailEnd/>
          </a:ln>
          <a:effectLst>
            <a:outerShdw blurRad="50800" dist="101600" dir="2700000" algn="tl" rotWithShape="0">
              <a:prstClr val="black">
                <a:alpha val="40000"/>
              </a:prstClr>
            </a:outerShdw>
          </a:effectLst>
        </p:spPr>
      </p:pic>
      <p:pic>
        <p:nvPicPr>
          <p:cNvPr id="1027" name="Picture 3"/>
          <p:cNvPicPr>
            <a:picLocks noChangeAspect="1" noChangeArrowheads="1"/>
          </p:cNvPicPr>
          <p:nvPr/>
        </p:nvPicPr>
        <p:blipFill>
          <a:blip r:embed="rId4" cstate="print"/>
          <a:srcRect/>
          <a:stretch>
            <a:fillRect/>
          </a:stretch>
        </p:blipFill>
        <p:spPr bwMode="auto">
          <a:xfrm rot="346056">
            <a:off x="5745190" y="459963"/>
            <a:ext cx="3021702" cy="2014468"/>
          </a:xfrm>
          <a:prstGeom prst="rect">
            <a:avLst/>
          </a:prstGeom>
          <a:noFill/>
          <a:ln w="152400">
            <a:solidFill>
              <a:srgbClr val="FFFBF7"/>
            </a:solidFill>
            <a:miter lim="800000"/>
            <a:headEnd/>
            <a:tailEnd/>
          </a:ln>
          <a:effectLst>
            <a:outerShdw blurRad="50800" dist="101600" dir="2700000" algn="tl" rotWithShape="0">
              <a:prstClr val="black">
                <a:alpha val="40000"/>
              </a:prstClr>
            </a:outerShdw>
          </a:effectLst>
        </p:spPr>
      </p:pic>
      <p:pic>
        <p:nvPicPr>
          <p:cNvPr id="1028" name="Picture 4"/>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rot="21402443">
            <a:off x="251520" y="4509120"/>
            <a:ext cx="2952328" cy="1968218"/>
          </a:xfrm>
          <a:prstGeom prst="rect">
            <a:avLst/>
          </a:prstGeom>
          <a:noFill/>
          <a:ln w="158750">
            <a:solidFill>
              <a:srgbClr val="FFFBF7"/>
            </a:solidFill>
            <a:miter lim="800000"/>
            <a:headEnd/>
            <a:tailEnd/>
          </a:ln>
          <a:effectLst>
            <a:outerShdw blurRad="50800" dist="101600" dir="2700000" algn="tl" rotWithShape="0">
              <a:prstClr val="black">
                <a:alpha val="40000"/>
              </a:prstClr>
            </a:outerShdw>
          </a:effectLst>
        </p:spPr>
      </p:pic>
      <p:pic>
        <p:nvPicPr>
          <p:cNvPr id="1030" name="Picture 6"/>
          <p:cNvPicPr>
            <a:picLocks noChangeAspect="1" noChangeArrowheads="1"/>
          </p:cNvPicPr>
          <p:nvPr/>
        </p:nvPicPr>
        <p:blipFill>
          <a:blip r:embed="rId6" cstate="print"/>
          <a:srcRect/>
          <a:stretch>
            <a:fillRect/>
          </a:stretch>
        </p:blipFill>
        <p:spPr bwMode="auto">
          <a:xfrm rot="20926874">
            <a:off x="6552959" y="4713472"/>
            <a:ext cx="2267744" cy="1700808"/>
          </a:xfrm>
          <a:prstGeom prst="rect">
            <a:avLst/>
          </a:prstGeom>
          <a:noFill/>
          <a:ln w="127000">
            <a:solidFill>
              <a:srgbClr val="FFFBF7"/>
            </a:solidFill>
            <a:miter lim="800000"/>
            <a:headEnd/>
            <a:tailEnd/>
          </a:ln>
          <a:effectLst>
            <a:outerShdw blurRad="50800" dist="101600" dir="2700000" algn="tl" rotWithShape="0">
              <a:prstClr val="black">
                <a:alpha val="40000"/>
              </a:prstClr>
            </a:outerShdw>
          </a:effectLst>
        </p:spPr>
      </p:pic>
      <p:pic>
        <p:nvPicPr>
          <p:cNvPr id="1026" name="Picture 2"/>
          <p:cNvPicPr>
            <a:picLocks noChangeAspect="1" noChangeArrowheads="1"/>
          </p:cNvPicPr>
          <p:nvPr/>
        </p:nvPicPr>
        <p:blipFill>
          <a:blip r:embed="rId7" cstate="print"/>
          <a:srcRect/>
          <a:stretch>
            <a:fillRect/>
          </a:stretch>
        </p:blipFill>
        <p:spPr bwMode="auto">
          <a:xfrm>
            <a:off x="2479989" y="188640"/>
            <a:ext cx="3388155" cy="2258770"/>
          </a:xfrm>
          <a:prstGeom prst="rect">
            <a:avLst/>
          </a:prstGeom>
          <a:noFill/>
          <a:ln w="165100">
            <a:solidFill>
              <a:srgbClr val="FFFBF7"/>
            </a:solidFill>
            <a:miter lim="800000"/>
            <a:headEnd/>
            <a:tailEnd/>
          </a:ln>
          <a:effectLst>
            <a:outerShdw blurRad="50800" dist="101600" dir="2700000" algn="tl" rotWithShape="0">
              <a:prstClr val="black">
                <a:alpha val="40000"/>
              </a:prstClr>
            </a:outerShdw>
          </a:effectLst>
        </p:spPr>
      </p:pic>
      <p:pic>
        <p:nvPicPr>
          <p:cNvPr id="1033" name="Picture 9"/>
          <p:cNvPicPr>
            <a:picLocks noChangeAspect="1" noChangeArrowheads="1"/>
          </p:cNvPicPr>
          <p:nvPr/>
        </p:nvPicPr>
        <p:blipFill>
          <a:blip r:embed="rId8" cstate="print"/>
          <a:srcRect/>
          <a:stretch>
            <a:fillRect/>
          </a:stretch>
        </p:blipFill>
        <p:spPr bwMode="auto">
          <a:xfrm>
            <a:off x="3010644" y="4668349"/>
            <a:ext cx="3001516" cy="2001011"/>
          </a:xfrm>
          <a:prstGeom prst="rect">
            <a:avLst/>
          </a:prstGeom>
          <a:noFill/>
          <a:ln w="139700">
            <a:solidFill>
              <a:srgbClr val="FFFBF7"/>
            </a:solidFill>
            <a:miter lim="800000"/>
            <a:headEnd/>
            <a:tailEnd/>
          </a:ln>
        </p:spPr>
      </p:pic>
      <p:pic>
        <p:nvPicPr>
          <p:cNvPr id="1032" name="Picture 8"/>
          <p:cNvPicPr>
            <a:picLocks noChangeAspect="1" noChangeArrowheads="1"/>
          </p:cNvPicPr>
          <p:nvPr/>
        </p:nvPicPr>
        <p:blipFill>
          <a:blip r:embed="rId9" cstate="print"/>
          <a:srcRect r="9213"/>
          <a:stretch>
            <a:fillRect/>
          </a:stretch>
        </p:blipFill>
        <p:spPr bwMode="auto">
          <a:xfrm>
            <a:off x="2481036" y="2060848"/>
            <a:ext cx="3747148" cy="2744736"/>
          </a:xfrm>
          <a:prstGeom prst="rect">
            <a:avLst/>
          </a:prstGeom>
          <a:noFill/>
          <a:ln w="190500">
            <a:solidFill>
              <a:srgbClr val="FFFBF7"/>
            </a:solidFill>
            <a:miter lim="800000"/>
            <a:headEnd/>
            <a:tailEnd/>
          </a:ln>
          <a:effectLst>
            <a:outerShdw blurRad="50800" dist="101600" dir="2700000" algn="tl" rotWithShape="0">
              <a:prstClr val="black">
                <a:alpha val="40000"/>
              </a:prstClr>
            </a:outerShdw>
          </a:effectLst>
        </p:spPr>
      </p:pic>
      <p:sp>
        <p:nvSpPr>
          <p:cNvPr id="12" name="角丸四角形 11"/>
          <p:cNvSpPr/>
          <p:nvPr/>
        </p:nvSpPr>
        <p:spPr>
          <a:xfrm>
            <a:off x="0" y="0"/>
            <a:ext cx="9144000" cy="6858000"/>
          </a:xfrm>
          <a:prstGeom prst="roundRect">
            <a:avLst>
              <a:gd name="adj" fmla="val 6000"/>
            </a:avLst>
          </a:prstGeom>
          <a:solidFill>
            <a:schemeClr val="tx1">
              <a:alpha val="7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noFill/>
        </p:spPr>
        <p:txBody>
          <a:bodyPr>
            <a:normAutofit fontScale="90000"/>
          </a:bodyPr>
          <a:lstStyle/>
          <a:p>
            <a:r>
              <a:rPr kumimoji="1" lang="en-US" altLang="ja-JP" dirty="0" smtClean="0"/>
              <a:t>Summary of ANIR Activities</a:t>
            </a:r>
            <a:endParaRPr kumimoji="1" lang="ja-JP" altLang="en-US" dirty="0"/>
          </a:p>
        </p:txBody>
      </p:sp>
      <p:sp>
        <p:nvSpPr>
          <p:cNvPr id="14" name="テキスト ボックス 13"/>
          <p:cNvSpPr txBox="1"/>
          <p:nvPr/>
        </p:nvSpPr>
        <p:spPr>
          <a:xfrm>
            <a:off x="1619672" y="6063679"/>
            <a:ext cx="7298793" cy="461665"/>
          </a:xfrm>
          <a:prstGeom prst="rect">
            <a:avLst/>
          </a:prstGeom>
          <a:noFill/>
        </p:spPr>
        <p:txBody>
          <a:bodyPr wrap="none" rtlCol="0">
            <a:spAutoFit/>
          </a:bodyPr>
          <a:lstStyle/>
          <a:p>
            <a:r>
              <a:rPr lang="en-US" altLang="ja-JP" sz="2400" dirty="0" smtClean="0">
                <a:solidFill>
                  <a:srgbClr val="FA9982"/>
                </a:solidFill>
              </a:rPr>
              <a:t>※</a:t>
            </a:r>
            <a:r>
              <a:rPr lang="ja-JP" altLang="en-US" sz="2400" dirty="0" smtClean="0">
                <a:solidFill>
                  <a:srgbClr val="FA9982"/>
                </a:solidFill>
              </a:rPr>
              <a:t>組織的若手海外派遣プログラム（</a:t>
            </a:r>
            <a:r>
              <a:rPr lang="ja-JP" altLang="en-US" sz="2400" u="sng" dirty="0" smtClean="0">
                <a:solidFill>
                  <a:srgbClr val="FA9982"/>
                </a:solidFill>
              </a:rPr>
              <a:t>下線</a:t>
            </a:r>
            <a:r>
              <a:rPr lang="ja-JP" altLang="en-US" sz="2400" dirty="0" smtClean="0">
                <a:solidFill>
                  <a:srgbClr val="FA9982"/>
                </a:solidFill>
              </a:rPr>
              <a:t>：＞</a:t>
            </a:r>
            <a:r>
              <a:rPr lang="en-US" altLang="ja-JP" sz="2400" dirty="0" smtClean="0">
                <a:solidFill>
                  <a:srgbClr val="FA9982"/>
                </a:solidFill>
              </a:rPr>
              <a:t>60</a:t>
            </a:r>
            <a:r>
              <a:rPr lang="ja-JP" altLang="en-US" sz="2400" dirty="0" smtClean="0">
                <a:solidFill>
                  <a:srgbClr val="FA9982"/>
                </a:solidFill>
              </a:rPr>
              <a:t>日）</a:t>
            </a:r>
            <a:endParaRPr kumimoji="1" lang="ja-JP" altLang="en-US" sz="2400" dirty="0">
              <a:solidFill>
                <a:srgbClr val="FA9982"/>
              </a:solidFill>
            </a:endParaRPr>
          </a:p>
        </p:txBody>
      </p:sp>
      <p:grpSp>
        <p:nvGrpSpPr>
          <p:cNvPr id="24" name="グループ化 23"/>
          <p:cNvGrpSpPr/>
          <p:nvPr/>
        </p:nvGrpSpPr>
        <p:grpSpPr>
          <a:xfrm>
            <a:off x="611560" y="1340768"/>
            <a:ext cx="8064897" cy="4708981"/>
            <a:chOff x="611560" y="1772816"/>
            <a:chExt cx="8064897" cy="4708981"/>
          </a:xfrm>
        </p:grpSpPr>
        <p:sp>
          <p:nvSpPr>
            <p:cNvPr id="22" name="テキスト ボックス 21"/>
            <p:cNvSpPr txBox="1"/>
            <p:nvPr/>
          </p:nvSpPr>
          <p:spPr>
            <a:xfrm>
              <a:off x="611560" y="1772816"/>
              <a:ext cx="1531188" cy="4708981"/>
            </a:xfrm>
            <a:prstGeom prst="rect">
              <a:avLst/>
            </a:prstGeom>
            <a:noFill/>
          </p:spPr>
          <p:txBody>
            <a:bodyPr wrap="none" rtlCol="0">
              <a:spAutoFit/>
            </a:bodyPr>
            <a:lstStyle/>
            <a:p>
              <a:r>
                <a:rPr lang="en-US" altLang="ja-JP" dirty="0" smtClean="0">
                  <a:solidFill>
                    <a:schemeClr val="bg1"/>
                  </a:solidFill>
                </a:rPr>
                <a:t>2009</a:t>
              </a:r>
              <a:r>
                <a:rPr lang="ja-JP" altLang="en-US" dirty="0" smtClean="0">
                  <a:solidFill>
                    <a:schemeClr val="bg1"/>
                  </a:solidFill>
                </a:rPr>
                <a:t>年度</a:t>
              </a:r>
              <a:endParaRPr lang="en-US" altLang="ja-JP" dirty="0" smtClean="0">
                <a:solidFill>
                  <a:schemeClr val="bg1"/>
                </a:solidFill>
              </a:endParaRPr>
            </a:p>
            <a:p>
              <a:r>
                <a:rPr lang="en-US" altLang="ja-JP" sz="2000" dirty="0" smtClean="0">
                  <a:solidFill>
                    <a:schemeClr val="bg1"/>
                  </a:solidFill>
                </a:rPr>
                <a:t>5</a:t>
              </a:r>
              <a:r>
                <a:rPr lang="ja-JP" altLang="en-US" sz="2000" dirty="0" smtClean="0">
                  <a:solidFill>
                    <a:schemeClr val="bg1"/>
                  </a:solidFill>
                </a:rPr>
                <a:t>月</a:t>
              </a:r>
              <a:endParaRPr lang="en-US" altLang="ja-JP" sz="2000" dirty="0" smtClean="0">
                <a:solidFill>
                  <a:schemeClr val="bg1"/>
                </a:solidFill>
              </a:endParaRPr>
            </a:p>
            <a:p>
              <a:r>
                <a:rPr kumimoji="1" lang="en-US" altLang="ja-JP" sz="2000" dirty="0" smtClean="0">
                  <a:solidFill>
                    <a:schemeClr val="bg1"/>
                  </a:solidFill>
                </a:rPr>
                <a:t>10</a:t>
              </a:r>
              <a:r>
                <a:rPr kumimoji="1" lang="ja-JP" altLang="en-US" sz="2000" dirty="0" smtClean="0">
                  <a:solidFill>
                    <a:schemeClr val="bg1"/>
                  </a:solidFill>
                </a:rPr>
                <a:t>月</a:t>
              </a:r>
              <a:endParaRPr kumimoji="1" lang="en-US" altLang="ja-JP" sz="2000" dirty="0" smtClean="0">
                <a:solidFill>
                  <a:schemeClr val="bg1"/>
                </a:solidFill>
              </a:endParaRPr>
            </a:p>
            <a:p>
              <a:endParaRPr lang="en-US" altLang="ja-JP" sz="1400" dirty="0" smtClean="0">
                <a:solidFill>
                  <a:schemeClr val="bg1"/>
                </a:solidFill>
              </a:endParaRPr>
            </a:p>
            <a:p>
              <a:r>
                <a:rPr lang="en-US" altLang="ja-JP" sz="2400" dirty="0" smtClean="0">
                  <a:solidFill>
                    <a:schemeClr val="bg1"/>
                  </a:solidFill>
                </a:rPr>
                <a:t>2010</a:t>
              </a:r>
              <a:r>
                <a:rPr lang="ja-JP" altLang="en-US" sz="2400" dirty="0" smtClean="0">
                  <a:solidFill>
                    <a:schemeClr val="bg1"/>
                  </a:solidFill>
                </a:rPr>
                <a:t>年度</a:t>
              </a:r>
              <a:endParaRPr lang="en-US" altLang="ja-JP" sz="2400" dirty="0" smtClean="0">
                <a:solidFill>
                  <a:schemeClr val="bg1"/>
                </a:solidFill>
              </a:endParaRPr>
            </a:p>
            <a:p>
              <a:r>
                <a:rPr kumimoji="1" lang="en-US" altLang="ja-JP" sz="2400" dirty="0" smtClean="0">
                  <a:solidFill>
                    <a:schemeClr val="bg1"/>
                  </a:solidFill>
                </a:rPr>
                <a:t>6</a:t>
              </a:r>
              <a:r>
                <a:rPr kumimoji="1" lang="ja-JP" altLang="en-US" sz="2400" dirty="0" smtClean="0">
                  <a:solidFill>
                    <a:schemeClr val="bg1"/>
                  </a:solidFill>
                </a:rPr>
                <a:t>月</a:t>
              </a:r>
              <a:endParaRPr kumimoji="1" lang="en-US" altLang="ja-JP" sz="2400" dirty="0" smtClean="0">
                <a:solidFill>
                  <a:schemeClr val="bg1"/>
                </a:solidFill>
              </a:endParaRPr>
            </a:p>
            <a:p>
              <a:r>
                <a:rPr lang="en-US" altLang="ja-JP" sz="2400" dirty="0" smtClean="0">
                  <a:solidFill>
                    <a:schemeClr val="bg1"/>
                  </a:solidFill>
                </a:rPr>
                <a:t>10</a:t>
              </a:r>
              <a:r>
                <a:rPr lang="ja-JP" altLang="en-US" sz="2400" dirty="0" smtClean="0">
                  <a:solidFill>
                    <a:schemeClr val="bg1"/>
                  </a:solidFill>
                </a:rPr>
                <a:t>月</a:t>
              </a:r>
              <a:endParaRPr lang="en-US" altLang="ja-JP" sz="2400" dirty="0" smtClean="0">
                <a:solidFill>
                  <a:schemeClr val="bg1"/>
                </a:solidFill>
              </a:endParaRPr>
            </a:p>
            <a:p>
              <a:endParaRPr kumimoji="1" lang="en-US" altLang="ja-JP" dirty="0" smtClean="0">
                <a:solidFill>
                  <a:schemeClr val="bg1"/>
                </a:solidFill>
              </a:endParaRPr>
            </a:p>
            <a:p>
              <a:r>
                <a:rPr lang="en-US" altLang="ja-JP" sz="2400" dirty="0" smtClean="0">
                  <a:solidFill>
                    <a:schemeClr val="bg1"/>
                  </a:solidFill>
                </a:rPr>
                <a:t>2011</a:t>
              </a:r>
              <a:r>
                <a:rPr lang="ja-JP" altLang="en-US" sz="2400" dirty="0" smtClean="0">
                  <a:solidFill>
                    <a:schemeClr val="bg1"/>
                  </a:solidFill>
                </a:rPr>
                <a:t>年度</a:t>
              </a:r>
              <a:endParaRPr kumimoji="1" lang="en-US" altLang="ja-JP" sz="2400" dirty="0" smtClean="0">
                <a:solidFill>
                  <a:schemeClr val="bg1"/>
                </a:solidFill>
              </a:endParaRPr>
            </a:p>
            <a:p>
              <a:r>
                <a:rPr lang="en-US" altLang="ja-JP" sz="2400" dirty="0" smtClean="0">
                  <a:solidFill>
                    <a:schemeClr val="bg1"/>
                  </a:solidFill>
                </a:rPr>
                <a:t>4</a:t>
              </a:r>
              <a:r>
                <a:rPr lang="ja-JP" altLang="en-US" sz="2400" dirty="0" smtClean="0">
                  <a:solidFill>
                    <a:schemeClr val="bg1"/>
                  </a:solidFill>
                </a:rPr>
                <a:t>月</a:t>
              </a:r>
              <a:endParaRPr lang="en-US" altLang="ja-JP" sz="2400" dirty="0" smtClean="0">
                <a:solidFill>
                  <a:schemeClr val="bg1"/>
                </a:solidFill>
              </a:endParaRPr>
            </a:p>
            <a:p>
              <a:r>
                <a:rPr kumimoji="1" lang="en-US" altLang="ja-JP" sz="2400" dirty="0" smtClean="0">
                  <a:solidFill>
                    <a:schemeClr val="bg1"/>
                  </a:solidFill>
                </a:rPr>
                <a:t>10</a:t>
              </a:r>
              <a:r>
                <a:rPr kumimoji="1" lang="ja-JP" altLang="en-US" sz="2400" dirty="0" smtClean="0">
                  <a:solidFill>
                    <a:schemeClr val="bg1"/>
                  </a:solidFill>
                </a:rPr>
                <a:t>月</a:t>
              </a:r>
              <a:endParaRPr kumimoji="1" lang="en-US" altLang="ja-JP" sz="2400" dirty="0" smtClean="0">
                <a:solidFill>
                  <a:schemeClr val="bg1"/>
                </a:solidFill>
              </a:endParaRPr>
            </a:p>
            <a:p>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endParaRPr lang="en-US" altLang="ja-JP" dirty="0" smtClean="0">
                <a:solidFill>
                  <a:schemeClr val="bg1"/>
                </a:solidFill>
              </a:endParaRPr>
            </a:p>
            <a:p>
              <a:r>
                <a:rPr kumimoji="1" lang="en-US" altLang="ja-JP" sz="2400" dirty="0" smtClean="0">
                  <a:solidFill>
                    <a:schemeClr val="bg1"/>
                  </a:solidFill>
                </a:rPr>
                <a:t>2012</a:t>
              </a:r>
              <a:r>
                <a:rPr kumimoji="1" lang="ja-JP" altLang="en-US" sz="2400" dirty="0" smtClean="0">
                  <a:solidFill>
                    <a:schemeClr val="bg1"/>
                  </a:solidFill>
                </a:rPr>
                <a:t>年度</a:t>
              </a:r>
              <a:endParaRPr kumimoji="1" lang="en-US" altLang="ja-JP" sz="2400" dirty="0" smtClean="0">
                <a:solidFill>
                  <a:schemeClr val="bg1"/>
                </a:solidFill>
              </a:endParaRPr>
            </a:p>
            <a:p>
              <a:r>
                <a:rPr lang="en-US" altLang="ja-JP" sz="2400" dirty="0">
                  <a:solidFill>
                    <a:schemeClr val="bg1"/>
                  </a:solidFill>
                </a:rPr>
                <a:t>4</a:t>
              </a:r>
              <a:r>
                <a:rPr lang="ja-JP" altLang="en-US" sz="2400" dirty="0">
                  <a:solidFill>
                    <a:schemeClr val="bg1"/>
                  </a:solidFill>
                </a:rPr>
                <a:t>月</a:t>
              </a:r>
              <a:endParaRPr kumimoji="1" lang="ja-JP" altLang="en-US" sz="2400" dirty="0">
                <a:solidFill>
                  <a:schemeClr val="bg1"/>
                </a:solidFill>
              </a:endParaRPr>
            </a:p>
          </p:txBody>
        </p:sp>
        <p:sp>
          <p:nvSpPr>
            <p:cNvPr id="23" name="テキスト ボックス 22"/>
            <p:cNvSpPr txBox="1"/>
            <p:nvPr/>
          </p:nvSpPr>
          <p:spPr>
            <a:xfrm>
              <a:off x="1475656" y="1772816"/>
              <a:ext cx="7200801" cy="4708981"/>
            </a:xfrm>
            <a:prstGeom prst="rect">
              <a:avLst/>
            </a:prstGeom>
            <a:noFill/>
          </p:spPr>
          <p:txBody>
            <a:bodyPr wrap="square" rtlCol="0">
              <a:spAutoFit/>
            </a:bodyPr>
            <a:lstStyle/>
            <a:p>
              <a:endParaRPr kumimoji="1" lang="en-US" altLang="ja-JP" dirty="0" smtClean="0">
                <a:solidFill>
                  <a:schemeClr val="bg1"/>
                </a:solidFill>
              </a:endParaRPr>
            </a:p>
            <a:p>
              <a:r>
                <a:rPr lang="ja-JP" altLang="en-US" sz="2000" dirty="0" smtClean="0">
                  <a:solidFill>
                    <a:schemeClr val="bg1"/>
                  </a:solidFill>
                </a:rPr>
                <a:t>本原、小西、三谷、大澤</a:t>
              </a:r>
              <a:endParaRPr lang="en-US" altLang="ja-JP" sz="2000" dirty="0" smtClean="0">
                <a:solidFill>
                  <a:schemeClr val="bg1"/>
                </a:solidFill>
              </a:endParaRPr>
            </a:p>
            <a:p>
              <a:r>
                <a:rPr kumimoji="1" lang="ja-JP" altLang="en-US" sz="2000" dirty="0" smtClean="0">
                  <a:solidFill>
                    <a:schemeClr val="bg1"/>
                  </a:solidFill>
                </a:rPr>
                <a:t>本原、小西、三谷、利川、板</a:t>
              </a:r>
              <a:endParaRPr kumimoji="1" lang="en-US" altLang="ja-JP" sz="2000" dirty="0" smtClean="0">
                <a:solidFill>
                  <a:schemeClr val="bg1"/>
                </a:solidFill>
              </a:endParaRPr>
            </a:p>
            <a:p>
              <a:endParaRPr lang="en-US" altLang="ja-JP" sz="1400" dirty="0" smtClean="0">
                <a:solidFill>
                  <a:schemeClr val="bg1"/>
                </a:solidFill>
              </a:endParaRPr>
            </a:p>
            <a:p>
              <a:endParaRPr kumimoji="1" lang="en-US" altLang="ja-JP" sz="2400" dirty="0" smtClean="0">
                <a:solidFill>
                  <a:schemeClr val="bg1"/>
                </a:solidFill>
              </a:endParaRPr>
            </a:p>
            <a:p>
              <a:r>
                <a:rPr kumimoji="1" lang="ja-JP" altLang="en-US" sz="2400" u="sng" dirty="0" smtClean="0">
                  <a:solidFill>
                    <a:srgbClr val="FA9982"/>
                  </a:solidFill>
                </a:rPr>
                <a:t>小西</a:t>
              </a:r>
              <a:r>
                <a:rPr kumimoji="1" lang="ja-JP" altLang="en-US" sz="2400" dirty="0" smtClean="0">
                  <a:solidFill>
                    <a:schemeClr val="bg1"/>
                  </a:solidFill>
                </a:rPr>
                <a:t>、</a:t>
              </a:r>
              <a:r>
                <a:rPr kumimoji="1" lang="ja-JP" altLang="en-US" sz="2400" u="sng" dirty="0" smtClean="0">
                  <a:solidFill>
                    <a:srgbClr val="FA9982"/>
                  </a:solidFill>
                </a:rPr>
                <a:t>越田</a:t>
              </a:r>
              <a:r>
                <a:rPr kumimoji="1" lang="ja-JP" altLang="en-US" sz="2400" dirty="0" smtClean="0">
                  <a:solidFill>
                    <a:schemeClr val="bg1"/>
                  </a:solidFill>
                </a:rPr>
                <a:t>、</a:t>
              </a:r>
              <a:r>
                <a:rPr kumimoji="1" lang="ja-JP" altLang="en-US" sz="2400" dirty="0" smtClean="0">
                  <a:solidFill>
                    <a:srgbClr val="FA8C76"/>
                  </a:solidFill>
                </a:rPr>
                <a:t>本原</a:t>
              </a:r>
              <a:r>
                <a:rPr kumimoji="1" lang="ja-JP" altLang="en-US" sz="2400" dirty="0" smtClean="0">
                  <a:solidFill>
                    <a:schemeClr val="bg1"/>
                  </a:solidFill>
                </a:rPr>
                <a:t>、</a:t>
              </a:r>
              <a:r>
                <a:rPr kumimoji="1" lang="ja-JP" altLang="en-US" sz="2400" dirty="0" smtClean="0">
                  <a:solidFill>
                    <a:srgbClr val="FA8C76"/>
                  </a:solidFill>
                </a:rPr>
                <a:t>酒向</a:t>
              </a:r>
              <a:r>
                <a:rPr kumimoji="1" lang="ja-JP" altLang="en-US" sz="2400" dirty="0" smtClean="0">
                  <a:solidFill>
                    <a:schemeClr val="bg1"/>
                  </a:solidFill>
                </a:rPr>
                <a:t>、高木、小麦</a:t>
              </a:r>
              <a:endParaRPr kumimoji="1" lang="en-US" altLang="ja-JP" sz="2400" dirty="0" smtClean="0">
                <a:solidFill>
                  <a:srgbClr val="FA8C76"/>
                </a:solidFill>
              </a:endParaRPr>
            </a:p>
            <a:p>
              <a:r>
                <a:rPr lang="ja-JP" altLang="en-US" sz="2400" u="sng" dirty="0">
                  <a:solidFill>
                    <a:srgbClr val="FA9982"/>
                  </a:solidFill>
                </a:rPr>
                <a:t>諸隈</a:t>
              </a:r>
              <a:r>
                <a:rPr lang="ja-JP" altLang="en-US" sz="2400" dirty="0">
                  <a:solidFill>
                    <a:schemeClr val="bg1"/>
                  </a:solidFill>
                </a:rPr>
                <a:t>、</a:t>
              </a:r>
              <a:r>
                <a:rPr lang="ja-JP" altLang="en-US" sz="2400" u="sng" dirty="0" smtClean="0">
                  <a:solidFill>
                    <a:srgbClr val="FA9982"/>
                  </a:solidFill>
                </a:rPr>
                <a:t>越田</a:t>
              </a:r>
              <a:r>
                <a:rPr lang="ja-JP" altLang="en-US" sz="2400" dirty="0" smtClean="0">
                  <a:solidFill>
                    <a:schemeClr val="bg1"/>
                  </a:solidFill>
                </a:rPr>
                <a:t>、</a:t>
              </a:r>
              <a:r>
                <a:rPr lang="ja-JP" altLang="en-US" sz="2400" dirty="0" smtClean="0">
                  <a:solidFill>
                    <a:srgbClr val="FA8C76"/>
                  </a:solidFill>
                </a:rPr>
                <a:t>本原</a:t>
              </a:r>
              <a:r>
                <a:rPr lang="ja-JP" altLang="en-US" sz="2400" dirty="0" smtClean="0">
                  <a:solidFill>
                    <a:schemeClr val="bg1"/>
                  </a:solidFill>
                </a:rPr>
                <a:t>、</a:t>
              </a:r>
              <a:r>
                <a:rPr lang="ja-JP" altLang="en-US" sz="2400" dirty="0" smtClean="0">
                  <a:solidFill>
                    <a:srgbClr val="FA8C76"/>
                  </a:solidFill>
                </a:rPr>
                <a:t>小西</a:t>
              </a:r>
              <a:r>
                <a:rPr lang="ja-JP" altLang="en-US" sz="2400" dirty="0" smtClean="0">
                  <a:solidFill>
                    <a:schemeClr val="bg1"/>
                  </a:solidFill>
                </a:rPr>
                <a:t>、田辺、松永</a:t>
              </a:r>
              <a:endParaRPr lang="en-US" altLang="ja-JP" sz="2400" dirty="0" smtClean="0">
                <a:solidFill>
                  <a:srgbClr val="FA8C76"/>
                </a:solidFill>
              </a:endParaRPr>
            </a:p>
            <a:p>
              <a:endParaRPr kumimoji="1" lang="en-US" altLang="ja-JP" dirty="0" smtClean="0">
                <a:solidFill>
                  <a:schemeClr val="bg1"/>
                </a:solidFill>
              </a:endParaRPr>
            </a:p>
            <a:p>
              <a:endParaRPr lang="en-US" altLang="ja-JP" sz="2400" dirty="0" smtClean="0">
                <a:solidFill>
                  <a:schemeClr val="bg1"/>
                </a:solidFill>
              </a:endParaRPr>
            </a:p>
            <a:p>
              <a:r>
                <a:rPr kumimoji="1" lang="ja-JP" altLang="en-US" sz="2400" u="sng" dirty="0" smtClean="0">
                  <a:solidFill>
                    <a:srgbClr val="FA9982"/>
                  </a:solidFill>
                </a:rPr>
                <a:t>諸隈</a:t>
              </a:r>
              <a:r>
                <a:rPr kumimoji="1" lang="ja-JP" altLang="en-US" sz="2400" dirty="0" smtClean="0">
                  <a:solidFill>
                    <a:schemeClr val="bg1"/>
                  </a:solidFill>
                </a:rPr>
                <a:t>、</a:t>
              </a:r>
              <a:r>
                <a:rPr lang="ja-JP" altLang="en-US" sz="2400" u="sng" dirty="0">
                  <a:solidFill>
                    <a:srgbClr val="FA9982"/>
                  </a:solidFill>
                </a:rPr>
                <a:t>越田</a:t>
              </a:r>
              <a:r>
                <a:rPr lang="ja-JP" altLang="en-US" sz="2400" dirty="0">
                  <a:solidFill>
                    <a:schemeClr val="bg1"/>
                  </a:solidFill>
                </a:rPr>
                <a:t>、本原</a:t>
              </a:r>
              <a:r>
                <a:rPr kumimoji="1" lang="ja-JP" altLang="en-US" sz="2400" dirty="0" smtClean="0">
                  <a:solidFill>
                    <a:schemeClr val="bg1"/>
                  </a:solidFill>
                </a:rPr>
                <a:t>、小西、舘内、大澤、</a:t>
              </a:r>
              <a:r>
                <a:rPr kumimoji="1" lang="ja-JP" altLang="en-US" sz="2400" dirty="0" smtClean="0">
                  <a:solidFill>
                    <a:srgbClr val="FA8C76"/>
                  </a:solidFill>
                </a:rPr>
                <a:t>峰崎</a:t>
              </a:r>
              <a:r>
                <a:rPr kumimoji="1" lang="ja-JP" altLang="en-US" sz="2400" dirty="0" smtClean="0">
                  <a:solidFill>
                    <a:schemeClr val="bg1"/>
                  </a:solidFill>
                </a:rPr>
                <a:t>、</a:t>
              </a:r>
              <a:r>
                <a:rPr kumimoji="1" lang="ja-JP" altLang="en-US" sz="2400" dirty="0" smtClean="0">
                  <a:solidFill>
                    <a:srgbClr val="FA8C76"/>
                  </a:solidFill>
                </a:rPr>
                <a:t>浅野</a:t>
              </a:r>
              <a:endParaRPr kumimoji="1" lang="en-US" altLang="ja-JP" sz="2400" dirty="0" smtClean="0">
                <a:solidFill>
                  <a:srgbClr val="FA8C76"/>
                </a:solidFill>
              </a:endParaRPr>
            </a:p>
            <a:p>
              <a:r>
                <a:rPr lang="ja-JP" altLang="en-US" sz="2400" u="sng" dirty="0" smtClean="0">
                  <a:solidFill>
                    <a:srgbClr val="FA9982"/>
                  </a:solidFill>
                </a:rPr>
                <a:t>小西</a:t>
              </a:r>
              <a:r>
                <a:rPr lang="ja-JP" altLang="en-US" sz="2400" dirty="0" smtClean="0">
                  <a:solidFill>
                    <a:schemeClr val="bg1"/>
                  </a:solidFill>
                </a:rPr>
                <a:t>、</a:t>
              </a:r>
              <a:r>
                <a:rPr lang="ja-JP" altLang="en-US" sz="2400" u="sng" dirty="0" smtClean="0">
                  <a:solidFill>
                    <a:srgbClr val="FA9982"/>
                  </a:solidFill>
                </a:rPr>
                <a:t>上塚</a:t>
              </a:r>
              <a:r>
                <a:rPr lang="ja-JP" altLang="en-US" sz="2400" dirty="0" smtClean="0">
                  <a:solidFill>
                    <a:schemeClr val="bg1"/>
                  </a:solidFill>
                </a:rPr>
                <a:t>、本原、</a:t>
              </a:r>
              <a:r>
                <a:rPr lang="ja-JP" altLang="en-US" sz="2400" dirty="0" smtClean="0">
                  <a:solidFill>
                    <a:srgbClr val="FA8C76"/>
                  </a:solidFill>
                </a:rPr>
                <a:t>舘内</a:t>
              </a:r>
              <a:r>
                <a:rPr lang="ja-JP" altLang="en-US" sz="2400" dirty="0" smtClean="0">
                  <a:solidFill>
                    <a:schemeClr val="bg1"/>
                  </a:solidFill>
                </a:rPr>
                <a:t>、田辺、小麦、中島、真鍋</a:t>
              </a:r>
              <a:endParaRPr lang="en-US" altLang="ja-JP" sz="2400" dirty="0" smtClean="0">
                <a:solidFill>
                  <a:schemeClr val="bg1"/>
                </a:solidFill>
              </a:endParaRPr>
            </a:p>
            <a:p>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r>
                <a:rPr lang="ja-JP" altLang="en-US" dirty="0" smtClean="0">
                  <a:solidFill>
                    <a:schemeClr val="bg1"/>
                  </a:solidFill>
                </a:rPr>
                <a:t>－</a:t>
              </a:r>
              <a:r>
                <a:rPr lang="ja-JP" altLang="en-US" dirty="0">
                  <a:solidFill>
                    <a:schemeClr val="bg1"/>
                  </a:solidFill>
                </a:rPr>
                <a:t> －</a:t>
              </a:r>
              <a:endParaRPr kumimoji="1" lang="en-US" altLang="ja-JP" dirty="0">
                <a:solidFill>
                  <a:schemeClr val="bg1"/>
                </a:solidFill>
              </a:endParaRPr>
            </a:p>
            <a:p>
              <a:endParaRPr lang="en-US" altLang="ja-JP" sz="2400" dirty="0" smtClean="0">
                <a:solidFill>
                  <a:schemeClr val="bg1"/>
                </a:solidFill>
              </a:endParaRPr>
            </a:p>
            <a:p>
              <a:r>
                <a:rPr kumimoji="1" lang="ja-JP" altLang="en-US" sz="2400" u="sng" dirty="0" smtClean="0">
                  <a:solidFill>
                    <a:srgbClr val="FA9982"/>
                  </a:solidFill>
                </a:rPr>
                <a:t>越田</a:t>
              </a:r>
              <a:r>
                <a:rPr kumimoji="1" lang="ja-JP" altLang="en-US" sz="2400" dirty="0" smtClean="0">
                  <a:solidFill>
                    <a:schemeClr val="bg1"/>
                  </a:solidFill>
                </a:rPr>
                <a:t>、</a:t>
              </a:r>
              <a:r>
                <a:rPr kumimoji="1" lang="ja-JP" altLang="en-US" sz="2400" u="sng" dirty="0" smtClean="0">
                  <a:solidFill>
                    <a:srgbClr val="FA9982"/>
                  </a:solidFill>
                </a:rPr>
                <a:t>上塚</a:t>
              </a:r>
              <a:r>
                <a:rPr kumimoji="1" lang="ja-JP" altLang="en-US" sz="2400" dirty="0" smtClean="0">
                  <a:solidFill>
                    <a:schemeClr val="bg1"/>
                  </a:solidFill>
                </a:rPr>
                <a:t>、本原、小西、高橋、舘内、諸隈</a:t>
              </a:r>
              <a:endParaRPr kumimoji="1" lang="ja-JP" altLang="en-US" sz="2400" dirty="0">
                <a:solidFill>
                  <a:schemeClr val="bg1"/>
                </a:solidFill>
              </a:endParaRPr>
            </a:p>
          </p:txBody>
        </p:sp>
        <p:sp>
          <p:nvSpPr>
            <p:cNvPr id="21" name="上リボン 20"/>
            <p:cNvSpPr/>
            <p:nvPr/>
          </p:nvSpPr>
          <p:spPr>
            <a:xfrm>
              <a:off x="4572000" y="1916832"/>
              <a:ext cx="1295641" cy="432048"/>
            </a:xfrm>
            <a:prstGeom prst="ribbon2">
              <a:avLst/>
            </a:prstGeom>
            <a:effectLst>
              <a:outerShdw blurRad="50800" dist="1016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rtlCol="0" anchor="ctr"/>
            <a:lstStyle/>
            <a:p>
              <a:pPr algn="ctr"/>
              <a:r>
                <a:rPr kumimoji="1" lang="ja-JP" altLang="en-US" dirty="0" smtClean="0"/>
                <a:t>初観測</a:t>
              </a:r>
              <a:endParaRPr kumimoji="1" lang="ja-JP" alt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274638"/>
            <a:ext cx="8327268" cy="1143000"/>
          </a:xfrm>
        </p:spPr>
        <p:txBody>
          <a:bodyPr>
            <a:noAutofit/>
          </a:bodyPr>
          <a:lstStyle/>
          <a:p>
            <a:r>
              <a:rPr lang="en-US" altLang="ja-JP" sz="3600" dirty="0" smtClean="0"/>
              <a:t>Galactic Plane Survey with </a:t>
            </a:r>
            <a:r>
              <a:rPr lang="en-US" altLang="ja-JP" sz="3600" dirty="0" err="1" smtClean="0"/>
              <a:t>Pa</a:t>
            </a:r>
            <a:r>
              <a:rPr lang="en-US" altLang="ja-JP" sz="3600" dirty="0" err="1" smtClean="0">
                <a:latin typeface="Symbol" pitchFamily="18" charset="2"/>
              </a:rPr>
              <a:t>a</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Unbiased </a:t>
            </a:r>
            <a:r>
              <a:rPr kumimoji="1" lang="en-US" altLang="ja-JP" dirty="0" err="1" smtClean="0"/>
              <a:t>Pa</a:t>
            </a:r>
            <a:r>
              <a:rPr kumimoji="1" lang="en-US" altLang="ja-JP" dirty="0" err="1" smtClean="0">
                <a:latin typeface="Symbol" pitchFamily="18" charset="2"/>
              </a:rPr>
              <a:t>a</a:t>
            </a:r>
            <a:r>
              <a:rPr kumimoji="1" lang="en-US" altLang="ja-JP" dirty="0" smtClean="0"/>
              <a:t> survey on Galactic Plane</a:t>
            </a:r>
            <a:endParaRPr kumimoji="1" lang="ja-JP" altLang="en-US" dirty="0"/>
          </a:p>
        </p:txBody>
      </p:sp>
      <p:grpSp>
        <p:nvGrpSpPr>
          <p:cNvPr id="23" name="グループ化 22"/>
          <p:cNvGrpSpPr/>
          <p:nvPr/>
        </p:nvGrpSpPr>
        <p:grpSpPr>
          <a:xfrm>
            <a:off x="552646" y="2204864"/>
            <a:ext cx="8038709" cy="4252361"/>
            <a:chOff x="552646" y="2204864"/>
            <a:chExt cx="8038709" cy="4252361"/>
          </a:xfrm>
        </p:grpSpPr>
        <p:pic>
          <p:nvPicPr>
            <p:cNvPr id="4" name="Picture 2" descr="C:\Users\motohara\Desktop\110804anirws\ds9.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5"/>
            <a:stretch/>
          </p:blipFill>
          <p:spPr bwMode="auto">
            <a:xfrm>
              <a:off x="552646" y="2204864"/>
              <a:ext cx="8038709" cy="4252361"/>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3" name="直線コネクタ 12"/>
            <p:cNvCxnSpPr/>
            <p:nvPr/>
          </p:nvCxnSpPr>
          <p:spPr>
            <a:xfrm>
              <a:off x="2195736" y="4365104"/>
              <a:ext cx="46805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3987445" y="3068996"/>
              <a:ext cx="1296144" cy="1224136"/>
            </a:xfrm>
            <a:prstGeom prst="straightConnector1">
              <a:avLst/>
            </a:prstGeom>
            <a:ln w="25400"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419493" y="2699664"/>
              <a:ext cx="2611612" cy="369332"/>
            </a:xfrm>
            <a:prstGeom prst="rect">
              <a:avLst/>
            </a:prstGeom>
            <a:noFill/>
          </p:spPr>
          <p:txBody>
            <a:bodyPr wrap="none" rtlCol="0">
              <a:spAutoFit/>
            </a:bodyPr>
            <a:lstStyle/>
            <a:p>
              <a:r>
                <a:rPr kumimoji="1" lang="en-US" altLang="ja-JP" dirty="0" smtClean="0">
                  <a:solidFill>
                    <a:schemeClr val="bg1"/>
                  </a:solidFill>
                </a:rPr>
                <a:t>Galactic Center (</a:t>
              </a:r>
              <a:r>
                <a:rPr kumimoji="1" lang="en-US" altLang="ja-JP" dirty="0" err="1" smtClean="0">
                  <a:solidFill>
                    <a:schemeClr val="bg1"/>
                  </a:solidFill>
                </a:rPr>
                <a:t>SgrA</a:t>
              </a:r>
              <a:r>
                <a:rPr kumimoji="1" lang="en-US" altLang="ja-JP" dirty="0" smtClean="0">
                  <a:solidFill>
                    <a:schemeClr val="bg1"/>
                  </a:solidFill>
                </a:rPr>
                <a:t>)</a:t>
              </a:r>
              <a:endParaRPr kumimoji="1" lang="ja-JP" altLang="en-US" dirty="0">
                <a:solidFill>
                  <a:schemeClr val="bg1"/>
                </a:solidFill>
              </a:endParaRPr>
            </a:p>
          </p:txBody>
        </p:sp>
        <p:cxnSp>
          <p:nvCxnSpPr>
            <p:cNvPr id="15" name="直線矢印コネクタ 14"/>
            <p:cNvCxnSpPr/>
            <p:nvPr/>
          </p:nvCxnSpPr>
          <p:spPr>
            <a:xfrm>
              <a:off x="1187624" y="5733256"/>
              <a:ext cx="5148000" cy="0"/>
            </a:xfrm>
            <a:prstGeom prst="straightConnector1">
              <a:avLst/>
            </a:prstGeom>
            <a:ln w="38100" cap="rnd">
              <a:solidFill>
                <a:schemeClr val="bg1"/>
              </a:solidFill>
              <a:roun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339855" y="5733256"/>
              <a:ext cx="1779654" cy="461665"/>
            </a:xfrm>
            <a:prstGeom prst="rect">
              <a:avLst/>
            </a:prstGeom>
            <a:noFill/>
          </p:spPr>
          <p:txBody>
            <a:bodyPr wrap="none" rtlCol="0">
              <a:spAutoFit/>
            </a:bodyPr>
            <a:lstStyle/>
            <a:p>
              <a:r>
                <a:rPr kumimoji="1" lang="en-US" altLang="ja-JP" sz="2400" dirty="0" smtClean="0">
                  <a:solidFill>
                    <a:schemeClr val="bg1"/>
                  </a:solidFill>
                </a:rPr>
                <a:t>1.4</a:t>
              </a:r>
              <a:r>
                <a:rPr lang="ja-JP" altLang="en-US" sz="2400" dirty="0" smtClean="0">
                  <a:solidFill>
                    <a:schemeClr val="bg1"/>
                  </a:solidFill>
                </a:rPr>
                <a:t> </a:t>
              </a:r>
              <a:r>
                <a:rPr lang="en-US" altLang="ja-JP" sz="2400" dirty="0" smtClean="0">
                  <a:solidFill>
                    <a:schemeClr val="bg1"/>
                  </a:solidFill>
                </a:rPr>
                <a:t>degrees</a:t>
              </a:r>
              <a:endParaRPr kumimoji="1" lang="ja-JP" altLang="en-US" sz="2400" dirty="0">
                <a:solidFill>
                  <a:schemeClr val="bg1"/>
                </a:solidFill>
              </a:endParaRPr>
            </a:p>
          </p:txBody>
        </p:sp>
        <p:sp>
          <p:nvSpPr>
            <p:cNvPr id="20" name="テキスト ボックス 19"/>
            <p:cNvSpPr txBox="1"/>
            <p:nvPr/>
          </p:nvSpPr>
          <p:spPr>
            <a:xfrm>
              <a:off x="5501526" y="3995772"/>
              <a:ext cx="1734770" cy="369332"/>
            </a:xfrm>
            <a:prstGeom prst="rect">
              <a:avLst/>
            </a:prstGeom>
            <a:noFill/>
          </p:spPr>
          <p:txBody>
            <a:bodyPr wrap="none" rtlCol="0">
              <a:spAutoFit/>
            </a:bodyPr>
            <a:lstStyle/>
            <a:p>
              <a:r>
                <a:rPr kumimoji="1" lang="en-US" altLang="ja-JP" dirty="0" smtClean="0">
                  <a:solidFill>
                    <a:schemeClr val="bg1"/>
                  </a:solidFill>
                </a:rPr>
                <a:t>Galactic Plane</a:t>
              </a:r>
              <a:endParaRPr kumimoji="1" lang="ja-JP" altLang="en-US" dirty="0">
                <a:solidFill>
                  <a:schemeClr val="bg1"/>
                </a:solidFill>
              </a:endParaRPr>
            </a:p>
          </p:txBody>
        </p:sp>
        <p:sp>
          <p:nvSpPr>
            <p:cNvPr id="22" name="テキスト ボックス 21"/>
            <p:cNvSpPr txBox="1"/>
            <p:nvPr/>
          </p:nvSpPr>
          <p:spPr>
            <a:xfrm>
              <a:off x="6864997" y="6114782"/>
              <a:ext cx="1667443" cy="338554"/>
            </a:xfrm>
            <a:prstGeom prst="rect">
              <a:avLst/>
            </a:prstGeom>
            <a:noFill/>
          </p:spPr>
          <p:txBody>
            <a:bodyPr wrap="none" rtlCol="0">
              <a:spAutoFit/>
            </a:bodyPr>
            <a:lstStyle/>
            <a:p>
              <a:pPr algn="r"/>
              <a:r>
                <a:rPr kumimoji="1" lang="en-US" altLang="ja-JP" sz="1600" dirty="0" smtClean="0"/>
                <a:t>miniTAO/ANIR</a:t>
              </a:r>
              <a:endParaRPr kumimoji="1" lang="ja-JP" altLang="en-US" sz="1600" dirty="0"/>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Bookman Old Style"/>
        <a:ea typeface="HGP明朝E"/>
        <a:cs typeface=""/>
      </a:majorFont>
      <a:minorFont>
        <a:latin typeface="Century Schoolbook"/>
        <a:ea typeface="HG明朝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7559</TotalTime>
  <Words>705</Words>
  <Application>Microsoft Office PowerPoint</Application>
  <PresentationFormat>画面に合わせる (4:3)</PresentationFormat>
  <Paragraphs>152</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Arial</vt:lpstr>
      <vt:lpstr>ＭＳ Ｐゴシック</vt:lpstr>
      <vt:lpstr>HG明朝B</vt:lpstr>
      <vt:lpstr>HGP明朝E</vt:lpstr>
      <vt:lpstr>Symbol</vt:lpstr>
      <vt:lpstr>Comic Sans MS</vt:lpstr>
      <vt:lpstr>Century Schoolbook</vt:lpstr>
      <vt:lpstr>Bookman Old Style</vt:lpstr>
      <vt:lpstr>Wingdings</vt:lpstr>
      <vt:lpstr>Office テーマ</vt:lpstr>
      <vt:lpstr>miniTAO近赤外線観測で見る 銀河の星形成活動</vt:lpstr>
      <vt:lpstr>Near-Infrared Astronomy</vt:lpstr>
      <vt:lpstr>Altitude &amp; Water Vapor</vt:lpstr>
      <vt:lpstr>Altitude &amp; Water Vapor</vt:lpstr>
      <vt:lpstr>Paschen-a emission and  Star formation Activity</vt:lpstr>
      <vt:lpstr>Paschen-a Observations  from TAO site</vt:lpstr>
      <vt:lpstr>Atacama Near-Infrared Camera</vt:lpstr>
      <vt:lpstr>Summary of ANIR Activities</vt:lpstr>
      <vt:lpstr>Galactic Plane Survey with Paa</vt:lpstr>
      <vt:lpstr>Galactic Plane Survey with Paa</vt:lpstr>
      <vt:lpstr>Paa Observations in GLIMPSE Regions</vt:lpstr>
      <vt:lpstr>PowerPoint プレゼンテーション</vt:lpstr>
      <vt:lpstr>PowerPoint プレゼンテーション</vt:lpstr>
      <vt:lpstr>Paa Observations of  Nearby Star-forming Galaxies</vt:lpstr>
      <vt:lpstr>Star formation  and Galaxy Morphology</vt:lpstr>
      <vt:lpstr>Star formation Activity</vt:lpstr>
      <vt:lpstr>miniTAO近赤外線観測で見る 銀河の星形成活動　～まとめ～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dc:creator>
  <cp:lastModifiedBy>Konishi</cp:lastModifiedBy>
  <cp:revision>889</cp:revision>
  <dcterms:created xsi:type="dcterms:W3CDTF">2012-01-10T03:21:57Z</dcterms:created>
  <dcterms:modified xsi:type="dcterms:W3CDTF">2012-02-21T04:21:52Z</dcterms:modified>
</cp:coreProperties>
</file>