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83" r:id="rId4"/>
    <p:sldId id="284" r:id="rId5"/>
    <p:sldId id="291" r:id="rId6"/>
    <p:sldId id="288" r:id="rId7"/>
    <p:sldId id="285" r:id="rId8"/>
    <p:sldId id="286" r:id="rId9"/>
    <p:sldId id="294" r:id="rId10"/>
    <p:sldId id="287" r:id="rId11"/>
    <p:sldId id="293" r:id="rId12"/>
    <p:sldId id="292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CCB3BFF8-8DB7-455F-9B71-1D8A743CC390}">
          <p14:sldIdLst>
            <p14:sldId id="256"/>
            <p14:sldId id="295"/>
            <p14:sldId id="283"/>
            <p14:sldId id="284"/>
            <p14:sldId id="291"/>
            <p14:sldId id="288"/>
            <p14:sldId id="285"/>
            <p14:sldId id="286"/>
            <p14:sldId id="294"/>
            <p14:sldId id="287"/>
            <p14:sldId id="293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C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2012/3/7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38895"/>
            <a:ext cx="7772400" cy="1470025"/>
          </a:xfrm>
        </p:spPr>
        <p:txBody>
          <a:bodyPr/>
          <a:lstStyle/>
          <a:p>
            <a:r>
              <a:rPr kumimoji="1" lang="en-US" altLang="ja-JP" dirty="0" err="1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miniTAO</a:t>
            </a:r>
            <a:r>
              <a:rPr kumimoji="1" lang="en-US" altLang="ja-JP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/MAX38</a:t>
            </a:r>
            <a:r>
              <a:rPr kumimoji="1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で拓く</a:t>
            </a:r>
            <a:r>
              <a:rPr kumimoji="1" lang="en-US" altLang="ja-JP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kumimoji="1" lang="en-US" altLang="ja-JP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kumimoji="1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中間赤外線観測</a:t>
            </a:r>
            <a:endParaRPr kumimoji="1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7000" y="4221088"/>
            <a:ext cx="9139536" cy="3024336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東大・天文センター</a:t>
            </a:r>
            <a:endParaRPr kumimoji="1" lang="en-US" altLang="ja-JP" dirty="0" smtClean="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浅野 健太朗 </a:t>
            </a:r>
            <a:r>
              <a:rPr lang="en-US" altLang="ja-JP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D1</a:t>
            </a:r>
          </a:p>
          <a:p>
            <a:r>
              <a:rPr lang="en-US" altLang="ja-JP" sz="8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</a:p>
          <a:p>
            <a:r>
              <a:rPr lang="ja-JP" altLang="en-US" sz="2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宮田隆志、酒向重行、上塚貴史</a:t>
            </a:r>
            <a:endParaRPr lang="en-US" altLang="ja-JP" sz="2400" dirty="0" smtClean="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中村友彦、内山瑞穂、岡田一志</a:t>
            </a:r>
            <a:endParaRPr lang="en-US" altLang="ja-JP" sz="2400" dirty="0" smtClean="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kumimoji="1" lang="ja-JP" altLang="en-US" sz="2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ほか</a:t>
            </a:r>
            <a:r>
              <a:rPr kumimoji="1" lang="en-US" altLang="ja-JP" sz="2400" dirty="0" err="1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miniTAO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チーム</a:t>
            </a:r>
            <a:endParaRPr kumimoji="1" lang="ja-JP" altLang="en-US" sz="2400" dirty="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14188"/>
            <a:ext cx="1676400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4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" y="3240742"/>
            <a:ext cx="3741420" cy="351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85" y="1923876"/>
            <a:ext cx="22733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MAX38 </a:t>
            </a:r>
            <a:r>
              <a:rPr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観測成果</a:t>
            </a:r>
            <a:endParaRPr kumimoji="1" lang="ja-JP" altLang="en-US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3" y="1923676"/>
            <a:ext cx="22733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" y="3240742"/>
            <a:ext cx="3741420" cy="351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55576" y="5777388"/>
            <a:ext cx="202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Paα(</a:t>
            </a:r>
            <a:r>
              <a:rPr kumimoji="1" lang="en-US" altLang="ja-JP" sz="2000" dirty="0" err="1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ANIR:Blue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kumimoji="1" lang="ja-JP" altLang="en-US" sz="2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6" y="6105490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   ＋</a:t>
            </a:r>
            <a:endParaRPr lang="en-US" altLang="ja-JP" sz="20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31um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(MAX38:Red)</a:t>
            </a:r>
            <a:endParaRPr kumimoji="1" lang="ja-JP" altLang="en-US" sz="2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60669" y="5777388"/>
            <a:ext cx="202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Paβ(</a:t>
            </a:r>
            <a:r>
              <a:rPr kumimoji="1" lang="en-US" altLang="ja-JP" sz="2000" dirty="0" err="1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ANIR:Blue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kumimoji="1" lang="ja-JP" altLang="en-US" sz="2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60669" y="6105490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   ＋</a:t>
            </a:r>
            <a:endParaRPr lang="en-US" altLang="ja-JP" sz="20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31um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(MAX38:Red)</a:t>
            </a:r>
            <a:endParaRPr kumimoji="1" lang="ja-JP" altLang="en-US" sz="2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1209" y="2051556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惑星状星雲 </a:t>
            </a:r>
            <a:r>
              <a:rPr kumimoji="1"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Mz3</a:t>
            </a:r>
            <a:endParaRPr kumimoji="1" lang="ja-JP" altLang="en-US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8796" y="3297178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惑星状星雲 </a:t>
            </a:r>
            <a:r>
              <a:rPr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NGC6302</a:t>
            </a:r>
            <a:endParaRPr kumimoji="1" lang="ja-JP" altLang="en-US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3544468" y="3153162"/>
            <a:ext cx="883516" cy="873388"/>
            <a:chOff x="3446166" y="3068960"/>
            <a:chExt cx="883516" cy="873388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3707904" y="3340800"/>
              <a:ext cx="463406" cy="463406"/>
              <a:chOff x="3707904" y="3340800"/>
              <a:chExt cx="463406" cy="463406"/>
            </a:xfrm>
          </p:grpSpPr>
          <p:cxnSp>
            <p:nvCxnSpPr>
              <p:cNvPr id="7" name="直線コネクタ 6"/>
              <p:cNvCxnSpPr/>
              <p:nvPr/>
            </p:nvCxnSpPr>
            <p:spPr>
              <a:xfrm>
                <a:off x="4158000" y="3340800"/>
                <a:ext cx="0" cy="463406"/>
              </a:xfrm>
              <a:prstGeom prst="line">
                <a:avLst/>
              </a:prstGeom>
              <a:ln w="50800"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rot="-5400000">
                <a:off x="3939607" y="3557336"/>
                <a:ext cx="0" cy="463406"/>
              </a:xfrm>
              <a:prstGeom prst="line">
                <a:avLst/>
              </a:prstGeom>
              <a:ln w="50800"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8"/>
            <p:cNvSpPr txBox="1"/>
            <p:nvPr/>
          </p:nvSpPr>
          <p:spPr>
            <a:xfrm>
              <a:off x="3995936" y="306896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N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446166" y="357301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E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7905345" y="2276872"/>
            <a:ext cx="883516" cy="873388"/>
            <a:chOff x="3446166" y="3068960"/>
            <a:chExt cx="883516" cy="873388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3707904" y="3340800"/>
              <a:ext cx="463406" cy="463406"/>
              <a:chOff x="3707904" y="3340800"/>
              <a:chExt cx="463406" cy="463406"/>
            </a:xfrm>
          </p:grpSpPr>
          <p:cxnSp>
            <p:nvCxnSpPr>
              <p:cNvPr id="26" name="直線コネクタ 25"/>
              <p:cNvCxnSpPr/>
              <p:nvPr/>
            </p:nvCxnSpPr>
            <p:spPr>
              <a:xfrm>
                <a:off x="4158000" y="3340800"/>
                <a:ext cx="0" cy="463406"/>
              </a:xfrm>
              <a:prstGeom prst="line">
                <a:avLst/>
              </a:prstGeom>
              <a:ln w="50800"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rot="-5400000">
                <a:off x="3939607" y="3557336"/>
                <a:ext cx="0" cy="463406"/>
              </a:xfrm>
              <a:prstGeom prst="line">
                <a:avLst/>
              </a:prstGeom>
              <a:ln w="50800"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テキスト ボックス 23"/>
            <p:cNvSpPr txBox="1"/>
            <p:nvPr/>
          </p:nvSpPr>
          <p:spPr>
            <a:xfrm>
              <a:off x="3995936" y="306896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N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446166" y="357301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E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11560" y="4665330"/>
            <a:ext cx="598241" cy="504056"/>
            <a:chOff x="611560" y="4509120"/>
            <a:chExt cx="598241" cy="504056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1187624" y="4509120"/>
              <a:ext cx="0" cy="504056"/>
            </a:xfrm>
            <a:prstGeom prst="line">
              <a:avLst/>
            </a:prstGeom>
            <a:ln w="50800">
              <a:solidFill>
                <a:schemeClr val="bg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11560" y="4581128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15”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6371000" y="4005064"/>
            <a:ext cx="598241" cy="907886"/>
            <a:chOff x="6206007" y="3933056"/>
            <a:chExt cx="598241" cy="907886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6782071" y="3933056"/>
              <a:ext cx="0" cy="907886"/>
            </a:xfrm>
            <a:prstGeom prst="line">
              <a:avLst/>
            </a:prstGeom>
            <a:ln w="50800">
              <a:solidFill>
                <a:schemeClr val="bg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6206007" y="4211796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20</a:t>
              </a:r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”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8409401" y="4293096"/>
            <a:ext cx="627095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65K</a:t>
            </a:r>
            <a:endParaRPr kumimoji="1" lang="ja-JP" altLang="en-US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543234" y="637203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浅野</a:t>
            </a:r>
            <a:r>
              <a:rPr lang="en-US" altLang="ja-JP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M</a:t>
            </a:r>
            <a:r>
              <a:rPr kumimoji="1" lang="ja-JP" altLang="en-US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論</a:t>
            </a:r>
            <a:r>
              <a:rPr kumimoji="1"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2011</a:t>
            </a:r>
            <a:endParaRPr kumimoji="1" lang="ja-JP" altLang="en-US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1124744"/>
            <a:ext cx="9001000" cy="4608512"/>
          </a:xfrm>
        </p:spPr>
        <p:txBody>
          <a:bodyPr>
            <a:normAutofit/>
          </a:bodyPr>
          <a:lstStyle/>
          <a:p>
            <a:r>
              <a:rPr kumimoji="1" lang="ja-JP" altLang="en-US" sz="2700" dirty="0" smtClean="0">
                <a:solidFill>
                  <a:schemeClr val="bg1"/>
                </a:solidFill>
              </a:rPr>
              <a:t>中小質量星終末期天体 </a:t>
            </a:r>
            <a:r>
              <a:rPr kumimoji="1" lang="en-US" altLang="ja-JP" sz="2700" dirty="0" smtClean="0">
                <a:solidFill>
                  <a:schemeClr val="bg1"/>
                </a:solidFill>
              </a:rPr>
              <a:t>(</a:t>
            </a:r>
            <a:r>
              <a:rPr kumimoji="1" lang="ja-JP" altLang="en-US" sz="2700" dirty="0" smtClean="0">
                <a:solidFill>
                  <a:schemeClr val="bg1"/>
                </a:solidFill>
              </a:rPr>
              <a:t>惑星状星雲</a:t>
            </a:r>
            <a:r>
              <a:rPr kumimoji="1" lang="en-US" altLang="ja-JP" sz="2700" dirty="0" smtClean="0">
                <a:solidFill>
                  <a:schemeClr val="bg1"/>
                </a:solidFill>
              </a:rPr>
              <a:t>)</a:t>
            </a:r>
            <a:r>
              <a:rPr kumimoji="1" lang="ja-JP" altLang="en-US" sz="2700" dirty="0" smtClean="0">
                <a:solidFill>
                  <a:schemeClr val="bg1"/>
                </a:solidFill>
              </a:rPr>
              <a:t>の低温ダストの検出</a:t>
            </a:r>
            <a:endParaRPr kumimoji="1" lang="en-US" altLang="ja-JP" sz="27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  <a:endParaRPr kumimoji="1" lang="en-US" altLang="ja-JP" sz="800" dirty="0" smtClean="0">
              <a:solidFill>
                <a:schemeClr val="bg1"/>
              </a:solidFill>
            </a:endParaRPr>
          </a:p>
          <a:p>
            <a:r>
              <a:rPr kumimoji="1" lang="ja-JP" altLang="en-US" sz="2700" dirty="0" smtClean="0">
                <a:solidFill>
                  <a:schemeClr val="bg1"/>
                </a:solidFill>
              </a:rPr>
              <a:t>低温ダスト</a:t>
            </a:r>
            <a:r>
              <a:rPr lang="ja-JP" altLang="en-US" sz="2700" dirty="0">
                <a:solidFill>
                  <a:schemeClr val="bg1"/>
                </a:solidFill>
              </a:rPr>
              <a:t>の</a:t>
            </a:r>
            <a:r>
              <a:rPr lang="ja-JP" altLang="en-US" sz="2700" dirty="0" smtClean="0">
                <a:solidFill>
                  <a:schemeClr val="bg1"/>
                </a:solidFill>
              </a:rPr>
              <a:t>中心集中を明らかに</a:t>
            </a:r>
            <a:endParaRPr lang="en-US" altLang="ja-JP" sz="27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ja-JP" altLang="en-US" sz="2700" dirty="0" smtClean="0">
                <a:solidFill>
                  <a:schemeClr val="bg1"/>
                </a:solidFill>
              </a:rPr>
              <a:t>    </a:t>
            </a:r>
            <a:r>
              <a:rPr kumimoji="1" lang="ja-JP" altLang="en-US" sz="2700" dirty="0" smtClean="0">
                <a:solidFill>
                  <a:srgbClr val="FF0000"/>
                </a:solidFill>
              </a:rPr>
              <a:t>→ 従来の</a:t>
            </a:r>
            <a:r>
              <a:rPr kumimoji="1" lang="en-US" altLang="ja-JP" sz="2700" dirty="0" smtClean="0">
                <a:solidFill>
                  <a:srgbClr val="FF0000"/>
                </a:solidFill>
              </a:rPr>
              <a:t>100</a:t>
            </a:r>
            <a:r>
              <a:rPr kumimoji="1" lang="ja-JP" altLang="en-US" sz="2700" dirty="0" smtClean="0">
                <a:solidFill>
                  <a:srgbClr val="FF0000"/>
                </a:solidFill>
              </a:rPr>
              <a:t>倍以上低温ダストが存在</a:t>
            </a:r>
            <a:endParaRPr kumimoji="1" lang="en-US" altLang="ja-JP" sz="27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700" dirty="0" smtClean="0">
                <a:solidFill>
                  <a:srgbClr val="FF0000"/>
                </a:solidFill>
              </a:rPr>
              <a:t>          (1.0x10</a:t>
            </a:r>
            <a:r>
              <a:rPr lang="en-US" altLang="ja-JP" sz="2700" baseline="30000" dirty="0" smtClean="0">
                <a:solidFill>
                  <a:srgbClr val="FF0000"/>
                </a:solidFill>
              </a:rPr>
              <a:t>-3</a:t>
            </a:r>
            <a:r>
              <a:rPr lang="en-US" altLang="ja-JP" sz="2700" dirty="0" smtClean="0">
                <a:solidFill>
                  <a:srgbClr val="FF0000"/>
                </a:solidFill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</a:rPr>
              <a:t>sun</a:t>
            </a:r>
            <a:r>
              <a:rPr lang="en-US" altLang="ja-JP" sz="2700" dirty="0" smtClean="0">
                <a:solidFill>
                  <a:srgbClr val="FF0000"/>
                </a:solidFill>
              </a:rPr>
              <a:t>)</a:t>
            </a:r>
            <a:endParaRPr kumimoji="1" lang="ja-JP" alt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5" grpId="0"/>
      <p:bldP spid="14" grpId="0"/>
      <p:bldP spid="30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4743236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大質量星終末期天体</a:t>
            </a:r>
            <a:r>
              <a:rPr kumimoji="1" lang="en-US" altLang="ja-JP" dirty="0" smtClean="0">
                <a:solidFill>
                  <a:schemeClr val="bg1"/>
                </a:solidFill>
              </a:rPr>
              <a:t>(LVB)</a:t>
            </a:r>
            <a:r>
              <a:rPr kumimoji="1" lang="ja-JP" altLang="en-US" dirty="0" smtClean="0">
                <a:solidFill>
                  <a:schemeClr val="bg1"/>
                </a:solidFill>
              </a:rPr>
              <a:t>の低温ダストの検出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低温ダストの</a:t>
            </a:r>
            <a:r>
              <a:rPr kumimoji="1" lang="en-US" altLang="ja-JP" dirty="0" smtClean="0">
                <a:solidFill>
                  <a:srgbClr val="FF0000"/>
                </a:solidFill>
              </a:rPr>
              <a:t>80%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が</a:t>
            </a:r>
            <a:r>
              <a:rPr lang="ja-JP" altLang="en-US" dirty="0" smtClean="0">
                <a:solidFill>
                  <a:srgbClr val="FF0000"/>
                </a:solidFill>
              </a:rPr>
              <a:t>中心星周辺のトーラスに存在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    (9.0x10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-2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sun</a:t>
            </a:r>
            <a:r>
              <a:rPr lang="ja-JP" altLang="en-US" dirty="0" smtClean="0">
                <a:solidFill>
                  <a:srgbClr val="FF0000"/>
                </a:solidFill>
              </a:rPr>
              <a:t>程度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kumimoji="1" lang="en-US" altLang="ja-JP" dirty="0">
              <a:solidFill>
                <a:srgbClr val="FF0000"/>
              </a:solidFill>
            </a:endParaRPr>
          </a:p>
          <a:p>
            <a:endParaRPr lang="en-US" altLang="ja-JP" dirty="0" smtClean="0">
              <a:solidFill>
                <a:srgbClr val="FF0000"/>
              </a:solidFill>
            </a:endParaRPr>
          </a:p>
          <a:p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930337" y="2987660"/>
            <a:ext cx="7242063" cy="3314706"/>
            <a:chOff x="971600" y="3140968"/>
            <a:chExt cx="7242063" cy="331470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140968"/>
              <a:ext cx="7242063" cy="331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275856" y="5507072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平成角ｺﾞｼｯｸ体W9" pitchFamily="50" charset="-128"/>
                  <a:ea typeface="HGP平成角ｺﾞｼｯｸ体W9" pitchFamily="50" charset="-128"/>
                </a:rPr>
                <a:t>18.7µm</a:t>
              </a:r>
              <a:endParaRPr kumimoji="1" lang="ja-JP" altLang="en-US" dirty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069595" y="5374957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  <a:latin typeface="HGP平成角ｺﾞｼｯｸ体W9" pitchFamily="50" charset="-128"/>
                  <a:ea typeface="HGP平成角ｺﾞｼｯｸ体W9" pitchFamily="50" charset="-128"/>
                </a:rPr>
                <a:t>MAX38</a:t>
              </a:r>
            </a:p>
            <a:p>
              <a:r>
                <a:rPr lang="en-US" altLang="ja-JP" dirty="0" smtClean="0">
                  <a:solidFill>
                    <a:schemeClr val="bg1"/>
                  </a:solidFill>
                  <a:latin typeface="HGP平成角ｺﾞｼｯｸ体W9" pitchFamily="50" charset="-128"/>
                  <a:ea typeface="HGP平成角ｺﾞｼｯｸ体W9" pitchFamily="50" charset="-128"/>
                </a:rPr>
                <a:t>31</a:t>
              </a:r>
              <a:r>
                <a:rPr kumimoji="1" lang="en-US" altLang="ja-JP" dirty="0" smtClean="0">
                  <a:solidFill>
                    <a:schemeClr val="bg1"/>
                  </a:solidFill>
                  <a:latin typeface="HGP平成角ｺﾞｼｯｸ体W9" pitchFamily="50" charset="-128"/>
                  <a:ea typeface="HGP平成角ｺﾞｼｯｸ体W9" pitchFamily="50" charset="-128"/>
                </a:rPr>
                <a:t>.7µm</a:t>
              </a:r>
              <a:endParaRPr kumimoji="1" lang="ja-JP" altLang="en-US" dirty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506401" y="312238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LVB </a:t>
            </a:r>
            <a:r>
              <a:rPr kumimoji="1" lang="en-US" altLang="ja-JP" dirty="0" err="1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EtaCarina</a:t>
            </a:r>
            <a:endParaRPr kumimoji="1" lang="ja-JP" altLang="en-US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959589" y="3050376"/>
            <a:ext cx="883516" cy="873388"/>
            <a:chOff x="3446166" y="3068960"/>
            <a:chExt cx="883516" cy="87338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707904" y="3340800"/>
              <a:ext cx="463406" cy="463406"/>
              <a:chOff x="3707904" y="3340800"/>
              <a:chExt cx="463406" cy="463406"/>
            </a:xfrm>
          </p:grpSpPr>
          <p:cxnSp>
            <p:nvCxnSpPr>
              <p:cNvPr id="13" name="直線コネクタ 12"/>
              <p:cNvCxnSpPr/>
              <p:nvPr/>
            </p:nvCxnSpPr>
            <p:spPr>
              <a:xfrm>
                <a:off x="4158000" y="3340800"/>
                <a:ext cx="0" cy="463406"/>
              </a:xfrm>
              <a:prstGeom prst="line">
                <a:avLst/>
              </a:prstGeom>
              <a:ln w="50800"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rot="-5400000">
                <a:off x="3939607" y="3557336"/>
                <a:ext cx="0" cy="463406"/>
              </a:xfrm>
              <a:prstGeom prst="line">
                <a:avLst/>
              </a:prstGeom>
              <a:ln w="50800"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テキスト ボックス 10"/>
            <p:cNvSpPr txBox="1"/>
            <p:nvPr/>
          </p:nvSpPr>
          <p:spPr>
            <a:xfrm>
              <a:off x="3995936" y="306896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N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446166" y="357301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E</a:t>
              </a:r>
              <a:endParaRPr kumimoji="1" lang="ja-JP" altLang="en-US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pic>
        <p:nvPicPr>
          <p:cNvPr id="15" name="Picture 2" descr="File:EtaCarinae.jpg"/>
          <p:cNvPicPr>
            <a:picLocks noChangeAspect="1" noChangeArrowheads="1"/>
          </p:cNvPicPr>
          <p:nvPr/>
        </p:nvPicPr>
        <p:blipFill>
          <a:blip r:embed="rId4" cstate="print"/>
          <a:srcRect l="13228" t="14173" r="7087" b="8031"/>
          <a:stretch>
            <a:fillRect/>
          </a:stretch>
        </p:blipFill>
        <p:spPr bwMode="auto">
          <a:xfrm>
            <a:off x="1506401" y="3131676"/>
            <a:ext cx="2844381" cy="2776954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3378609" y="521990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HST</a:t>
            </a: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可視光</a:t>
            </a:r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MAX38 </a:t>
            </a:r>
            <a:r>
              <a:rPr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観測成果</a:t>
            </a:r>
            <a:endParaRPr kumimoji="1" lang="ja-JP" altLang="en-US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46961" y="6444044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中村</a:t>
            </a:r>
            <a:r>
              <a:rPr kumimoji="1"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D</a:t>
            </a:r>
            <a:r>
              <a:rPr kumimoji="1" lang="ja-JP" altLang="en-US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論</a:t>
            </a:r>
            <a:r>
              <a:rPr kumimoji="1" lang="en-US" altLang="ja-JP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2012</a:t>
            </a:r>
            <a:endParaRPr kumimoji="1" lang="ja-JP" altLang="en-US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21" name="Picture 2" descr="D:\My Dropbox\PhD_defence\etaCar_carto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987660"/>
            <a:ext cx="4554987" cy="33216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115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まとめ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960240"/>
            <a:ext cx="8568952" cy="4349080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地上</a:t>
            </a:r>
            <a:r>
              <a:rPr kumimoji="1" lang="en-US" altLang="ja-JP" dirty="0" smtClean="0">
                <a:solidFill>
                  <a:schemeClr val="bg1"/>
                </a:solidFill>
              </a:rPr>
              <a:t>30um</a:t>
            </a:r>
            <a:r>
              <a:rPr kumimoji="1" lang="ja-JP" altLang="en-US" dirty="0" smtClean="0">
                <a:solidFill>
                  <a:schemeClr val="bg1"/>
                </a:solidFill>
              </a:rPr>
              <a:t>帯観測を世界で初めて達成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kumimoji="1"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altLang="ja-JP" dirty="0" err="1" smtClean="0">
                <a:solidFill>
                  <a:schemeClr val="bg1"/>
                </a:solidFill>
              </a:rPr>
              <a:t>Fitst</a:t>
            </a:r>
            <a:r>
              <a:rPr lang="en-US" altLang="ja-JP" dirty="0" smtClean="0">
                <a:solidFill>
                  <a:schemeClr val="bg1"/>
                </a:solidFill>
              </a:rPr>
              <a:t> Light</a:t>
            </a:r>
            <a:r>
              <a:rPr lang="ja-JP" altLang="en-US" dirty="0" smtClean="0">
                <a:solidFill>
                  <a:schemeClr val="bg1"/>
                </a:solidFill>
              </a:rPr>
              <a:t>以降 計</a:t>
            </a:r>
            <a:r>
              <a:rPr lang="en-US" altLang="ja-JP" dirty="0" smtClean="0">
                <a:solidFill>
                  <a:schemeClr val="bg1"/>
                </a:solidFill>
              </a:rPr>
              <a:t>5</a:t>
            </a:r>
            <a:r>
              <a:rPr lang="ja-JP" altLang="en-US" dirty="0" smtClean="0">
                <a:solidFill>
                  <a:schemeClr val="bg1"/>
                </a:solidFill>
              </a:rPr>
              <a:t>回の観測。現在も運用中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>
                <a:solidFill>
                  <a:schemeClr val="bg1"/>
                </a:solidFill>
              </a:rPr>
              <a:t> </a:t>
            </a:r>
            <a:endParaRPr lang="en-US" altLang="ja-JP" sz="800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低温ダストの検出に成功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>
                <a:solidFill>
                  <a:schemeClr val="bg1"/>
                </a:solidFill>
              </a:rPr>
              <a:t> </a:t>
            </a: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ja-JP" altLang="en-US" dirty="0">
                <a:solidFill>
                  <a:schemeClr val="bg1"/>
                </a:solidFill>
              </a:rPr>
              <a:t>双極</a:t>
            </a:r>
            <a:r>
              <a:rPr lang="ja-JP" altLang="en-US" dirty="0" smtClean="0">
                <a:solidFill>
                  <a:schemeClr val="bg1"/>
                </a:solidFill>
              </a:rPr>
              <a:t>形状の中心星周囲には低温ダストが存在</a:t>
            </a:r>
            <a:endParaRPr lang="en-US" altLang="ja-JP" dirty="0" smtClean="0">
              <a:solidFill>
                <a:schemeClr val="bg1"/>
              </a:solidFill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14188"/>
            <a:ext cx="1676400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6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5220072" y="5157192"/>
            <a:ext cx="4072136" cy="1728192"/>
            <a:chOff x="5220072" y="5157192"/>
            <a:chExt cx="4072136" cy="1728192"/>
          </a:xfrm>
        </p:grpSpPr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157192"/>
              <a:ext cx="4072136" cy="1691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テキスト ボックス 11"/>
            <p:cNvSpPr txBox="1"/>
            <p:nvPr/>
          </p:nvSpPr>
          <p:spPr>
            <a:xfrm>
              <a:off x="6568900" y="6423719"/>
              <a:ext cx="261161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400" dirty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HR4796A </a:t>
              </a:r>
              <a:r>
                <a:rPr lang="ja-JP" altLang="en-US" sz="2400" dirty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想像図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中間</a:t>
            </a:r>
            <a:r>
              <a:rPr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赤外線</a:t>
            </a:r>
            <a:endParaRPr kumimoji="1" lang="ja-JP" altLang="en-US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1124744"/>
            <a:ext cx="8579296" cy="525779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8-40um</a:t>
            </a:r>
            <a:r>
              <a:rPr lang="ja-JP" altLang="en-US" dirty="0" smtClean="0">
                <a:solidFill>
                  <a:schemeClr val="bg1"/>
                </a:solidFill>
              </a:rPr>
              <a:t>の波長領域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ja-JP" altLang="en-US" dirty="0" smtClean="0">
                <a:solidFill>
                  <a:schemeClr val="bg1"/>
                </a:solidFill>
              </a:rPr>
              <a:t>温度</a:t>
            </a:r>
            <a:r>
              <a:rPr lang="en-US" altLang="ja-JP" dirty="0">
                <a:solidFill>
                  <a:schemeClr val="bg1"/>
                </a:solidFill>
              </a:rPr>
              <a:t>50-300K</a:t>
            </a:r>
            <a:r>
              <a:rPr lang="ja-JP" altLang="en-US" dirty="0">
                <a:solidFill>
                  <a:schemeClr val="bg1"/>
                </a:solidFill>
              </a:rPr>
              <a:t>の物体からの</a:t>
            </a:r>
            <a:r>
              <a:rPr lang="ja-JP" altLang="en-US" dirty="0" smtClean="0">
                <a:solidFill>
                  <a:schemeClr val="bg1"/>
                </a:solidFill>
              </a:rPr>
              <a:t>放射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bg1"/>
                </a:solidFill>
              </a:rPr>
              <a:t>    </a:t>
            </a:r>
            <a:r>
              <a:rPr lang="ja-JP" altLang="en-US" dirty="0">
                <a:solidFill>
                  <a:schemeClr val="bg1"/>
                </a:solidFill>
              </a:rPr>
              <a:t>→ 星や星周物質、</a:t>
            </a:r>
            <a:r>
              <a:rPr lang="en-US" altLang="ja-JP" dirty="0">
                <a:solidFill>
                  <a:schemeClr val="bg1"/>
                </a:solidFill>
              </a:rPr>
              <a:t>warm region</a:t>
            </a:r>
            <a:r>
              <a:rPr lang="ja-JP" altLang="en-US" dirty="0">
                <a:solidFill>
                  <a:schemeClr val="bg1"/>
                </a:solidFill>
              </a:rPr>
              <a:t>の</a:t>
            </a:r>
            <a:r>
              <a:rPr lang="ja-JP" altLang="en-US" dirty="0" smtClean="0">
                <a:solidFill>
                  <a:schemeClr val="bg1"/>
                </a:solidFill>
              </a:rPr>
              <a:t>観測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ja-JP" altLang="en-US" dirty="0">
                <a:solidFill>
                  <a:schemeClr val="bg1"/>
                </a:solidFill>
              </a:rPr>
              <a:t>多数のダストフィーチャが存在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    → ダストの性質、存在環境の研究</a:t>
            </a:r>
            <a:endParaRPr lang="en-US" altLang="ja-JP" dirty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83096" y="5213176"/>
            <a:ext cx="1752600" cy="1600200"/>
            <a:chOff x="4267200" y="5029200"/>
            <a:chExt cx="1752600" cy="16002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13193" r="57568" b="21393"/>
            <a:stretch>
              <a:fillRect/>
            </a:stretch>
          </p:blipFill>
          <p:spPr bwMode="auto">
            <a:xfrm>
              <a:off x="4267200" y="5029200"/>
              <a:ext cx="1731963" cy="1585913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311650" y="5029200"/>
              <a:ext cx="1708150" cy="457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sz="2400" dirty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可視光画像</a:t>
              </a:r>
            </a:p>
          </p:txBody>
        </p:sp>
        <p:sp>
          <p:nvSpPr>
            <p:cNvPr id="9" name="テキスト ボックス 16"/>
            <p:cNvSpPr txBox="1"/>
            <p:nvPr/>
          </p:nvSpPr>
          <p:spPr>
            <a:xfrm>
              <a:off x="4311650" y="6172200"/>
              <a:ext cx="1571625" cy="457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40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HR4796A</a:t>
              </a: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979712" y="5213176"/>
            <a:ext cx="3456384" cy="1584325"/>
            <a:chOff x="1979712" y="5249865"/>
            <a:chExt cx="3456384" cy="158432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5249865"/>
              <a:ext cx="3370263" cy="1584325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3096994" y="5249865"/>
              <a:ext cx="233910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sz="2400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中間赤外線</a:t>
              </a:r>
              <a:r>
                <a:rPr lang="ja-JP" altLang="en-US" sz="2400" dirty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画像</a:t>
              </a:r>
            </a:p>
          </p:txBody>
        </p:sp>
        <p:sp>
          <p:nvSpPr>
            <p:cNvPr id="13" name="テキスト ボックス 11"/>
            <p:cNvSpPr txBox="1"/>
            <p:nvPr/>
          </p:nvSpPr>
          <p:spPr>
            <a:xfrm>
              <a:off x="1979712" y="6356176"/>
              <a:ext cx="3370263" cy="4572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400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HR4796A</a:t>
              </a:r>
              <a:r>
                <a:rPr lang="ja-JP" altLang="en-US" sz="2400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すばる</a:t>
              </a:r>
              <a:r>
                <a:rPr lang="ja-JP" altLang="en-US" sz="2400" dirty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望遠鏡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012877" y="5271591"/>
              <a:ext cx="97494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400" dirty="0" smtClean="0">
                  <a:solidFill>
                    <a:schemeClr val="bg1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24um</a:t>
              </a:r>
              <a:endParaRPr lang="ja-JP" altLang="en-US" sz="2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405880" y="1988840"/>
            <a:ext cx="6696744" cy="115212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405880" y="3501008"/>
            <a:ext cx="6048672" cy="1152128"/>
          </a:xfrm>
          <a:prstGeom prst="rect">
            <a:avLst/>
          </a:prstGeom>
          <a:noFill/>
          <a:ln w="635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46" y="4725144"/>
            <a:ext cx="1948586" cy="20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anda.org/index.php?option=com_image&amp;format=raw&amp;url=/articles/aa/full/2004/06/aah4645/img2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90" y="4077072"/>
            <a:ext cx="2968622" cy="276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79512" y="5157192"/>
            <a:ext cx="2645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ダスト 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(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星間塵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)</a:t>
            </a:r>
          </a:p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大きさ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0.01-100um</a:t>
            </a:r>
            <a:endParaRPr lang="en-US" altLang="ja-JP" sz="2400" dirty="0">
              <a:solidFill>
                <a:schemeClr val="bg1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の</a:t>
            </a:r>
            <a:r>
              <a:rPr lang="ja-JP" altLang="en-US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固体微粒子</a:t>
            </a:r>
            <a:endParaRPr kumimoji="1" lang="ja-JP" altLang="en-US" sz="2400" dirty="0">
              <a:solidFill>
                <a:schemeClr val="bg1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65611" y="6381328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PAH</a:t>
            </a:r>
            <a:endParaRPr kumimoji="1" lang="ja-JP" altLang="en-US" sz="2400" dirty="0">
              <a:solidFill>
                <a:schemeClr val="bg1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6876256" y="4725144"/>
            <a:ext cx="379884" cy="288032"/>
          </a:xfrm>
          <a:prstGeom prst="ellipse">
            <a:avLst/>
          </a:prstGeom>
          <a:noFill/>
          <a:ln w="635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524328" y="4005064"/>
            <a:ext cx="379884" cy="288032"/>
          </a:xfrm>
          <a:prstGeom prst="ellipse">
            <a:avLst/>
          </a:prstGeom>
          <a:noFill/>
          <a:ln w="635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7936532" y="4869160"/>
            <a:ext cx="379884" cy="288032"/>
          </a:xfrm>
          <a:prstGeom prst="ellipse">
            <a:avLst/>
          </a:prstGeom>
          <a:noFill/>
          <a:ln w="635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8728620" y="4869160"/>
            <a:ext cx="379884" cy="288032"/>
          </a:xfrm>
          <a:prstGeom prst="ellipse">
            <a:avLst/>
          </a:prstGeom>
          <a:noFill/>
          <a:ln w="635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1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/>
      <p:bldP spid="23" grpId="0"/>
      <p:bldP spid="25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  <a:ea typeface="HG創英角ﾎﾟｯﾌﾟ体" pitchFamily="49" charset="-128"/>
              </a:rPr>
              <a:t>宇宙の物質循環</a:t>
            </a:r>
            <a:endParaRPr kumimoji="1" lang="ja-JP" altLang="en-US" dirty="0">
              <a:solidFill>
                <a:schemeClr val="bg1"/>
              </a:solidFill>
              <a:ea typeface="HG創英角ﾎﾟｯﾌﾟ体" pitchFamily="49" charset="-128"/>
            </a:endParaRPr>
          </a:p>
        </p:txBody>
      </p:sp>
      <p:pic>
        <p:nvPicPr>
          <p:cNvPr id="5" name="Picture 4" descr="large_013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06305"/>
            <a:ext cx="3180273" cy="17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29640" y="2967335"/>
            <a:ext cx="2882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星の元：ガス</a:t>
            </a:r>
            <a:r>
              <a:rPr lang="ja-JP" altLang="en-US" sz="2400" dirty="0" smtClean="0">
                <a:solidFill>
                  <a:schemeClr val="bg1"/>
                </a:solidFill>
                <a:ea typeface="HGP創英角ﾎﾟｯﾌﾟ体" pitchFamily="50" charset="-128"/>
              </a:rPr>
              <a:t>やダスト</a:t>
            </a:r>
            <a:endParaRPr lang="ja-JP" altLang="en-US" sz="24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  <p:pic>
        <p:nvPicPr>
          <p:cNvPr id="7" name="Picture 6" descr="M045.jpg (1024×68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97008"/>
            <a:ext cx="2975720" cy="20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1519" y="4695527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恒星</a:t>
            </a:r>
          </a:p>
        </p:txBody>
      </p:sp>
      <p:pic>
        <p:nvPicPr>
          <p:cNvPr id="10" name="Picture 14" descr="nasa_supernova_pia11435star+2.jpg (943×945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81128"/>
            <a:ext cx="1954317" cy="19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godseye.jpg (1000×83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97008"/>
            <a:ext cx="2247613" cy="18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318599" y="6150496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超新星爆発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512747" y="6150496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惑星状星雲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5148064" y="4437112"/>
            <a:ext cx="3894084" cy="2348880"/>
          </a:xfrm>
          <a:prstGeom prst="roundRect">
            <a:avLst/>
          </a:prstGeom>
          <a:noFill/>
          <a:ln w="889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2448272" y="908720"/>
            <a:ext cx="4283968" cy="2636912"/>
          </a:xfrm>
          <a:prstGeom prst="roundRect">
            <a:avLst/>
          </a:prstGeom>
          <a:noFill/>
          <a:ln w="889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88224" y="4077072"/>
            <a:ext cx="1210588" cy="707886"/>
          </a:xfrm>
          <a:prstGeom prst="rect">
            <a:avLst/>
          </a:prstGeom>
          <a:solidFill>
            <a:schemeClr val="tx1"/>
          </a:solidFill>
          <a:ln w="88900">
            <a:solidFill>
              <a:srgbClr val="0DC316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拡散</a:t>
            </a:r>
            <a:endParaRPr kumimoji="1" lang="ja-JP" altLang="en-US" sz="4000" dirty="0">
              <a:solidFill>
                <a:schemeClr val="bg1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97716" y="1713002"/>
            <a:ext cx="1210588" cy="707886"/>
          </a:xfrm>
          <a:prstGeom prst="rect">
            <a:avLst/>
          </a:prstGeom>
          <a:solidFill>
            <a:schemeClr val="tx1"/>
          </a:solidFill>
          <a:ln w="88900">
            <a:solidFill>
              <a:srgbClr val="0DC316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凝縮</a:t>
            </a:r>
            <a:endParaRPr kumimoji="1" lang="ja-JP" altLang="en-US" sz="4000" dirty="0">
              <a:solidFill>
                <a:schemeClr val="bg1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4067944" y="5589240"/>
            <a:ext cx="1228779" cy="0"/>
          </a:xfrm>
          <a:prstGeom prst="line">
            <a:avLst/>
          </a:prstGeom>
          <a:ln w="12700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1907704" y="3212976"/>
            <a:ext cx="888403" cy="936104"/>
          </a:xfrm>
          <a:prstGeom prst="line">
            <a:avLst/>
          </a:prstGeom>
          <a:ln w="12700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 flipH="1">
            <a:off x="6396051" y="3236826"/>
            <a:ext cx="888403" cy="936104"/>
          </a:xfrm>
          <a:prstGeom prst="line">
            <a:avLst/>
          </a:prstGeom>
          <a:ln w="12700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 rot="-621820">
            <a:off x="2506416" y="3609939"/>
            <a:ext cx="4225836" cy="1200329"/>
          </a:xfrm>
          <a:prstGeom prst="rect">
            <a:avLst/>
          </a:prstGeom>
          <a:solidFill>
            <a:schemeClr val="tx2"/>
          </a:solidFill>
          <a:ln w="5715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ja-JP" altLang="en-US" sz="3600" dirty="0">
                <a:solidFill>
                  <a:srgbClr val="FF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低温</a:t>
            </a:r>
            <a:r>
              <a:rPr lang="ja-JP" altLang="en-US" sz="3600" dirty="0" smtClean="0">
                <a:solidFill>
                  <a:srgbClr val="FF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ダスト</a:t>
            </a:r>
            <a:r>
              <a:rPr lang="en-US" altLang="ja-JP" sz="3600" dirty="0" smtClean="0">
                <a:solidFill>
                  <a:srgbClr val="FF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(100K)</a:t>
            </a:r>
            <a:r>
              <a:rPr lang="ja-JP" altLang="en-US" sz="3600" dirty="0">
                <a:solidFill>
                  <a:srgbClr val="FF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の</a:t>
            </a:r>
            <a:endParaRPr lang="en-US" altLang="ja-JP" sz="3600" dirty="0" smtClean="0">
              <a:solidFill>
                <a:srgbClr val="FFCC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rgbClr val="FF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詳細が不明</a:t>
            </a:r>
            <a:endParaRPr lang="ja-JP" altLang="en-US" sz="3600" dirty="0">
              <a:solidFill>
                <a:srgbClr val="FFCC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3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20" grpId="0" animBg="1"/>
      <p:bldP spid="21" grpId="0" animBg="1"/>
      <p:bldP spid="23" grpId="0" animBg="1"/>
      <p:bldP spid="2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19256" cy="1498178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地上</a:t>
            </a:r>
            <a:r>
              <a:rPr lang="en-US" altLang="ja-JP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30um</a:t>
            </a:r>
            <a:r>
              <a:rPr lang="ja-JP" altLang="en-US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帯 撮像観測</a:t>
            </a:r>
            <a:endParaRPr kumimoji="1" lang="ja-JP" altLang="en-US" dirty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地球の厚い大気に阻まれてきた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    → </a:t>
            </a:r>
            <a:r>
              <a:rPr kumimoji="1" lang="en-US" altLang="ja-JP" dirty="0" smtClean="0">
                <a:solidFill>
                  <a:schemeClr val="bg1"/>
                </a:solidFill>
              </a:rPr>
              <a:t>TAO </a:t>
            </a:r>
            <a:r>
              <a:rPr kumimoji="1" lang="ja-JP" altLang="en-US" dirty="0" smtClean="0">
                <a:solidFill>
                  <a:schemeClr val="bg1"/>
                </a:solidFill>
              </a:rPr>
              <a:t>サイト</a:t>
            </a:r>
            <a:r>
              <a:rPr kumimoji="1" lang="en-US" altLang="ja-JP" dirty="0" smtClean="0">
                <a:solidFill>
                  <a:schemeClr val="bg1"/>
                </a:solidFill>
              </a:rPr>
              <a:t> ( </a:t>
            </a:r>
            <a:r>
              <a:rPr kumimoji="1" lang="ja-JP" altLang="en-US" dirty="0" smtClean="0">
                <a:solidFill>
                  <a:schemeClr val="bg1"/>
                </a:solidFill>
              </a:rPr>
              <a:t>標高 </a:t>
            </a:r>
            <a:r>
              <a:rPr lang="en-US" altLang="ja-JP" dirty="0" smtClean="0">
                <a:solidFill>
                  <a:schemeClr val="bg1"/>
                </a:solidFill>
              </a:rPr>
              <a:t>5,640m )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2872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181014" y="6485274"/>
            <a:ext cx="1008160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200" dirty="0" smtClean="0">
                <a:latin typeface="HGP平成角ｺﾞｼｯｸ体W9" pitchFamily="50" charset="-128"/>
                <a:ea typeface="HGP平成角ｺﾞｼｯｸ体W9" pitchFamily="50" charset="-128"/>
              </a:rPr>
              <a:t>                                               </a:t>
            </a:r>
            <a:r>
              <a:rPr kumimoji="1" lang="ja-JP" altLang="en-US" sz="2200" dirty="0" smtClean="0">
                <a:latin typeface="HGP平成角ｺﾞｼｯｸ体W9" pitchFamily="50" charset="-128"/>
                <a:ea typeface="HGP平成角ｺﾞｼｯｸ体W9" pitchFamily="50" charset="-128"/>
              </a:rPr>
              <a:t>波長 </a:t>
            </a:r>
            <a:r>
              <a:rPr kumimoji="1" lang="en-US" altLang="ja-JP" sz="2200" dirty="0" smtClean="0">
                <a:latin typeface="HGP平成角ｺﾞｼｯｸ体W9" pitchFamily="50" charset="-128"/>
                <a:ea typeface="HGP平成角ｺﾞｼｯｸ体W9" pitchFamily="50" charset="-128"/>
              </a:rPr>
              <a:t>[um]</a:t>
            </a:r>
            <a:r>
              <a:rPr lang="ja-JP" altLang="en-US" sz="2200" dirty="0" smtClean="0">
                <a:latin typeface="HGP平成角ｺﾞｼｯｸ体W9" pitchFamily="50" charset="-128"/>
                <a:ea typeface="HGP平成角ｺﾞｼｯｸ体W9" pitchFamily="50" charset="-128"/>
              </a:rPr>
              <a:t>                                               </a:t>
            </a:r>
            <a:endParaRPr kumimoji="1" lang="ja-JP" altLang="en-US" sz="22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61554" y="3645024"/>
            <a:ext cx="523220" cy="1502976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kumimoji="1" lang="ja-JP" altLang="en-US" sz="2200" dirty="0" smtClean="0">
                <a:latin typeface="HGP平成角ｺﾞｼｯｸ体W9" pitchFamily="50" charset="-128"/>
                <a:ea typeface="HGP平成角ｺﾞｼｯｸ体W9" pitchFamily="50" charset="-128"/>
              </a:rPr>
              <a:t>大気透過率</a:t>
            </a:r>
            <a:endParaRPr kumimoji="1" lang="ja-JP" altLang="en-US" sz="22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040560" y="2489771"/>
            <a:ext cx="4067944" cy="3995503"/>
          </a:xfrm>
          <a:prstGeom prst="roundRect">
            <a:avLst/>
          </a:prstGeom>
          <a:noFill/>
          <a:ln w="101600">
            <a:solidFill>
              <a:srgbClr val="0DC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6876256" y="2489771"/>
            <a:ext cx="2195736" cy="3995503"/>
          </a:xfrm>
          <a:prstGeom prst="roundRect">
            <a:avLst/>
          </a:prstGeom>
          <a:noFill/>
          <a:ln w="1143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3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19256" cy="1498178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地上</a:t>
            </a:r>
            <a:r>
              <a:rPr lang="en-US" altLang="ja-JP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30um</a:t>
            </a:r>
            <a:r>
              <a:rPr lang="ja-JP" altLang="en-US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帯 撮像観測</a:t>
            </a:r>
            <a:endParaRPr kumimoji="1" lang="ja-JP" altLang="en-US" dirty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地球の厚い大気に阻まれてきた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    → </a:t>
            </a:r>
            <a:r>
              <a:rPr kumimoji="1" lang="en-US" altLang="ja-JP" dirty="0" smtClean="0">
                <a:solidFill>
                  <a:schemeClr val="bg1"/>
                </a:solidFill>
              </a:rPr>
              <a:t>TAO </a:t>
            </a:r>
            <a:r>
              <a:rPr kumimoji="1" lang="ja-JP" altLang="en-US" dirty="0" smtClean="0">
                <a:solidFill>
                  <a:schemeClr val="bg1"/>
                </a:solidFill>
              </a:rPr>
              <a:t>サイト</a:t>
            </a:r>
            <a:r>
              <a:rPr kumimoji="1" lang="en-US" altLang="ja-JP" dirty="0" smtClean="0">
                <a:solidFill>
                  <a:schemeClr val="bg1"/>
                </a:solidFill>
              </a:rPr>
              <a:t> ( </a:t>
            </a:r>
            <a:r>
              <a:rPr kumimoji="1" lang="ja-JP" altLang="en-US" dirty="0" smtClean="0">
                <a:solidFill>
                  <a:schemeClr val="bg1"/>
                </a:solidFill>
              </a:rPr>
              <a:t>標高 </a:t>
            </a:r>
            <a:r>
              <a:rPr lang="en-US" altLang="ja-JP" dirty="0" smtClean="0">
                <a:solidFill>
                  <a:schemeClr val="bg1"/>
                </a:solidFill>
              </a:rPr>
              <a:t>5,640m )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30um</a:t>
            </a:r>
            <a:r>
              <a:rPr lang="ja-JP" altLang="en-US" dirty="0" smtClean="0">
                <a:solidFill>
                  <a:schemeClr val="bg1"/>
                </a:solidFill>
              </a:rPr>
              <a:t>帯フィルタが無かった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   → メタルメッシュフィルタ </a:t>
            </a:r>
            <a:r>
              <a:rPr kumimoji="1" lang="en-US" altLang="ja-JP" dirty="0" smtClean="0">
                <a:solidFill>
                  <a:schemeClr val="bg1"/>
                </a:solidFill>
              </a:rPr>
              <a:t>(31,38um)</a:t>
            </a:r>
            <a:r>
              <a:rPr kumimoji="1" lang="ja-JP" altLang="en-US" dirty="0" smtClean="0">
                <a:solidFill>
                  <a:schemeClr val="bg1"/>
                </a:solidFill>
              </a:rPr>
              <a:t>新規開発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9" y="3933056"/>
            <a:ext cx="3223846" cy="289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kenasano\kenasano\kenasano_2011fall\MM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5978"/>
            <a:ext cx="4185649" cy="30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/>
          <p:cNvCxnSpPr/>
          <p:nvPr/>
        </p:nvCxnSpPr>
        <p:spPr>
          <a:xfrm>
            <a:off x="539552" y="4437112"/>
            <a:ext cx="2952328" cy="0"/>
          </a:xfrm>
          <a:prstGeom prst="line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630777" y="4581128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10mm</a:t>
            </a:r>
            <a:endParaRPr kumimoji="1" lang="ja-JP" altLang="en-US" sz="2000" dirty="0">
              <a:solidFill>
                <a:srgbClr val="FF0000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60579" y="6546830"/>
            <a:ext cx="10278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波長 </a:t>
            </a:r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[um]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52120" y="6597352"/>
            <a:ext cx="8194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   30   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44208" y="6597352"/>
            <a:ext cx="6848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  35  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48064" y="6597352"/>
            <a:ext cx="4154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25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59696" y="6597352"/>
            <a:ext cx="4154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20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83968" y="6381328"/>
            <a:ext cx="3000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0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1270" y="5877272"/>
            <a:ext cx="4667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0.2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81270" y="5373216"/>
            <a:ext cx="4667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0.4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81270" y="4818638"/>
            <a:ext cx="4667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0.6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81270" y="4293096"/>
            <a:ext cx="4667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0.8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81270" y="3861048"/>
            <a:ext cx="4667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平成角ｺﾞｼｯｸ体W9" pitchFamily="50" charset="-128"/>
                <a:ea typeface="HGP平成角ｺﾞｼｯｸ体W9" pitchFamily="50" charset="-128"/>
              </a:rPr>
              <a:t>1.0</a:t>
            </a:r>
            <a:endParaRPr kumimoji="1" lang="ja-JP" altLang="en-US" sz="16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33446" y="5142384"/>
            <a:ext cx="33855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latin typeface="HGP平成角ｺﾞｼｯｸ体W9" pitchFamily="50" charset="-128"/>
                <a:ea typeface="HGP平成角ｺﾞｼｯｸ体W9" pitchFamily="50" charset="-128"/>
              </a:rPr>
              <a:t>    </a:t>
            </a:r>
            <a:endParaRPr kumimoji="1" lang="ja-JP" altLang="en-US" sz="9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39952" y="4005064"/>
            <a:ext cx="461665" cy="244233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ja-JP" dirty="0" smtClean="0">
                <a:latin typeface="HGP平成角ｺﾞｼｯｸ体W9" pitchFamily="50" charset="-128"/>
                <a:ea typeface="HGP平成角ｺﾞｼｯｸ体W9" pitchFamily="50" charset="-128"/>
              </a:rPr>
              <a:t>           </a:t>
            </a:r>
            <a:r>
              <a:rPr kumimoji="1" lang="ja-JP" altLang="en-US" dirty="0" smtClean="0">
                <a:latin typeface="HGP平成角ｺﾞｼｯｸ体W9" pitchFamily="50" charset="-128"/>
                <a:ea typeface="HGP平成角ｺﾞｼｯｸ体W9" pitchFamily="50" charset="-128"/>
              </a:rPr>
              <a:t>透過率           </a:t>
            </a:r>
            <a:endParaRPr kumimoji="1" lang="ja-JP" altLang="en-US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0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-99392"/>
            <a:ext cx="9165704" cy="1584176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MAX38</a:t>
            </a:r>
            <a:r>
              <a:rPr kumimoji="1" lang="en-US" altLang="ja-JP" dirty="0" smtClean="0">
                <a:solidFill>
                  <a:srgbClr val="FF0000"/>
                </a:solidFill>
                <a:latin typeface="HGP平成角ｺﾞｼｯｸ体W9" pitchFamily="50" charset="-128"/>
                <a:ea typeface="HGP平成角ｺﾞｼｯｸ体W9" pitchFamily="50" charset="-128"/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  <a:latin typeface="HGP平成角ｺﾞｼｯｸ体W9" pitchFamily="50" charset="-128"/>
                <a:ea typeface="HGP平成角ｺﾞｼｯｸ体W9" pitchFamily="50" charset="-128"/>
              </a:rPr>
            </a:br>
            <a:r>
              <a:rPr kumimoji="1" lang="en-US" altLang="ja-JP" dirty="0" smtClean="0">
                <a:solidFill>
                  <a:srgbClr val="FF0000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M</a:t>
            </a:r>
            <a:r>
              <a:rPr kumimoji="1" lang="en-US" altLang="ja-JP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id-infrared </a:t>
            </a:r>
            <a:r>
              <a:rPr kumimoji="1" lang="en-US" altLang="ja-JP" dirty="0" smtClean="0">
                <a:solidFill>
                  <a:srgbClr val="FF0000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A</a:t>
            </a:r>
            <a:r>
              <a:rPr kumimoji="1" lang="en-US" altLang="ja-JP" dirty="0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stronomical </a:t>
            </a:r>
            <a:r>
              <a:rPr kumimoji="1" lang="en-US" altLang="ja-JP" dirty="0" err="1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e</a:t>
            </a:r>
            <a:r>
              <a:rPr kumimoji="1" lang="en-US" altLang="ja-JP" dirty="0" err="1" smtClean="0">
                <a:solidFill>
                  <a:srgbClr val="FF0000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X</a:t>
            </a:r>
            <a:r>
              <a:rPr kumimoji="1" lang="en-US" altLang="ja-JP" dirty="0" err="1" smtClean="0">
                <a:solidFill>
                  <a:schemeClr val="bg1"/>
                </a:solidFill>
                <a:latin typeface="HGP平成角ｺﾞｼｯｸ体W9" pitchFamily="50" charset="-128"/>
                <a:ea typeface="HGP平成角ｺﾞｼｯｸ体W9" pitchFamily="50" charset="-128"/>
              </a:rPr>
              <a:t>plorer</a:t>
            </a:r>
            <a:endParaRPr kumimoji="1" lang="ja-JP" altLang="en-US" dirty="0">
              <a:solidFill>
                <a:schemeClr val="bg1"/>
              </a:solidFill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1855365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中間赤外線観測装置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- </a:t>
            </a:r>
            <a:r>
              <a:rPr lang="ja-JP" altLang="en-US" dirty="0" smtClean="0">
                <a:solidFill>
                  <a:schemeClr val="bg1"/>
                </a:solidFill>
              </a:rPr>
              <a:t>観測波長 </a:t>
            </a:r>
            <a:r>
              <a:rPr lang="en-US" altLang="ja-JP" dirty="0" smtClean="0">
                <a:solidFill>
                  <a:schemeClr val="bg1"/>
                </a:solidFill>
              </a:rPr>
              <a:t>8-38um</a:t>
            </a: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- </a:t>
            </a:r>
            <a:r>
              <a:rPr lang="ja-JP" altLang="en-US" dirty="0" smtClean="0">
                <a:solidFill>
                  <a:schemeClr val="bg1"/>
                </a:solidFill>
              </a:rPr>
              <a:t>反射光学系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  - </a:t>
            </a:r>
            <a:r>
              <a:rPr lang="en-US" altLang="ja-JP" dirty="0" err="1">
                <a:solidFill>
                  <a:schemeClr val="bg1"/>
                </a:solidFill>
              </a:rPr>
              <a:t>Si:Sb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</a:rPr>
              <a:t>検出器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- </a:t>
            </a:r>
            <a:r>
              <a:rPr lang="ja-JP" altLang="en-US" dirty="0" smtClean="0">
                <a:solidFill>
                  <a:schemeClr val="bg1"/>
                </a:solidFill>
              </a:rPr>
              <a:t>真空</a:t>
            </a:r>
            <a:r>
              <a:rPr lang="ja-JP" altLang="en-US" dirty="0">
                <a:solidFill>
                  <a:schemeClr val="bg1"/>
                </a:solidFill>
              </a:rPr>
              <a:t>・冷却</a:t>
            </a:r>
            <a:r>
              <a:rPr lang="en-US" altLang="ja-JP" dirty="0">
                <a:solidFill>
                  <a:schemeClr val="bg1"/>
                </a:solidFill>
              </a:rPr>
              <a:t>(4K)</a:t>
            </a:r>
            <a:r>
              <a:rPr lang="ja-JP" altLang="en-US" dirty="0">
                <a:solidFill>
                  <a:schemeClr val="bg1"/>
                </a:solidFill>
              </a:rPr>
              <a:t>運用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- 2.7 </a:t>
            </a:r>
            <a:r>
              <a:rPr lang="en-US" altLang="ja-JP" dirty="0">
                <a:solidFill>
                  <a:schemeClr val="bg1"/>
                </a:solidFill>
              </a:rPr>
              <a:t>x 2.0 </a:t>
            </a:r>
            <a:r>
              <a:rPr lang="ja-JP" altLang="en-US" dirty="0">
                <a:solidFill>
                  <a:schemeClr val="bg1"/>
                </a:solidFill>
              </a:rPr>
              <a:t>平方分角視野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- </a:t>
            </a:r>
            <a:r>
              <a:rPr lang="ja-JP" altLang="en-US" dirty="0" smtClean="0">
                <a:solidFill>
                  <a:schemeClr val="bg1"/>
                </a:solidFill>
              </a:rPr>
              <a:t>メタルメッシュフィルタ</a:t>
            </a:r>
            <a:endParaRPr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2" y="1703784"/>
            <a:ext cx="3886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4499992" y="5228034"/>
            <a:ext cx="2160588" cy="1657350"/>
            <a:chOff x="703" y="314"/>
            <a:chExt cx="4384" cy="2992"/>
          </a:xfrm>
        </p:grpSpPr>
        <p:pic>
          <p:nvPicPr>
            <p:cNvPr id="6" name="Picture 32" descr="P100009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4" t="17059" r="7729" b="7126"/>
            <a:stretch>
              <a:fillRect/>
            </a:stretch>
          </p:blipFill>
          <p:spPr bwMode="auto">
            <a:xfrm>
              <a:off x="797" y="365"/>
              <a:ext cx="4218" cy="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33"/>
            <p:cNvSpPr>
              <a:spLocks/>
            </p:cNvSpPr>
            <p:nvPr/>
          </p:nvSpPr>
          <p:spPr bwMode="auto">
            <a:xfrm>
              <a:off x="703" y="314"/>
              <a:ext cx="4384" cy="2992"/>
            </a:xfrm>
            <a:custGeom>
              <a:avLst/>
              <a:gdLst>
                <a:gd name="T0" fmla="*/ 3673 w 4384"/>
                <a:gd name="T1" fmla="*/ 2828 h 2992"/>
                <a:gd name="T2" fmla="*/ 845 w 4384"/>
                <a:gd name="T3" fmla="*/ 2820 h 2992"/>
                <a:gd name="T4" fmla="*/ 120 w 4384"/>
                <a:gd name="T5" fmla="*/ 1661 h 2992"/>
                <a:gd name="T6" fmla="*/ 666 w 4384"/>
                <a:gd name="T7" fmla="*/ 658 h 2992"/>
                <a:gd name="T8" fmla="*/ 629 w 4384"/>
                <a:gd name="T9" fmla="*/ 539 h 2992"/>
                <a:gd name="T10" fmla="*/ 3561 w 4384"/>
                <a:gd name="T11" fmla="*/ 397 h 2992"/>
                <a:gd name="T12" fmla="*/ 3606 w 4384"/>
                <a:gd name="T13" fmla="*/ 120 h 2992"/>
                <a:gd name="T14" fmla="*/ 3755 w 4384"/>
                <a:gd name="T15" fmla="*/ 127 h 2992"/>
                <a:gd name="T16" fmla="*/ 3815 w 4384"/>
                <a:gd name="T17" fmla="*/ 277 h 2992"/>
                <a:gd name="T18" fmla="*/ 3755 w 4384"/>
                <a:gd name="T19" fmla="*/ 658 h 2992"/>
                <a:gd name="T20" fmla="*/ 3898 w 4384"/>
                <a:gd name="T21" fmla="*/ 1085 h 2992"/>
                <a:gd name="T22" fmla="*/ 3927 w 4384"/>
                <a:gd name="T23" fmla="*/ 935 h 2992"/>
                <a:gd name="T24" fmla="*/ 4122 w 4384"/>
                <a:gd name="T25" fmla="*/ 935 h 2992"/>
                <a:gd name="T26" fmla="*/ 4234 w 4384"/>
                <a:gd name="T27" fmla="*/ 1197 h 2992"/>
                <a:gd name="T28" fmla="*/ 3688 w 4384"/>
                <a:gd name="T29" fmla="*/ 2753 h 2992"/>
                <a:gd name="T30" fmla="*/ 4279 w 4384"/>
                <a:gd name="T31" fmla="*/ 1175 h 2992"/>
                <a:gd name="T32" fmla="*/ 4384 w 4384"/>
                <a:gd name="T33" fmla="*/ 726 h 2992"/>
                <a:gd name="T34" fmla="*/ 4354 w 4384"/>
                <a:gd name="T35" fmla="*/ 0 h 2992"/>
                <a:gd name="T36" fmla="*/ 0 w 4384"/>
                <a:gd name="T37" fmla="*/ 15 h 2992"/>
                <a:gd name="T38" fmla="*/ 38 w 4384"/>
                <a:gd name="T39" fmla="*/ 2992 h 2992"/>
                <a:gd name="T40" fmla="*/ 3688 w 4384"/>
                <a:gd name="T41" fmla="*/ 2933 h 2992"/>
                <a:gd name="T42" fmla="*/ 3673 w 4384"/>
                <a:gd name="T43" fmla="*/ 2828 h 29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384"/>
                <a:gd name="T67" fmla="*/ 0 h 2992"/>
                <a:gd name="T68" fmla="*/ 4384 w 4384"/>
                <a:gd name="T69" fmla="*/ 2992 h 299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384" h="2992">
                  <a:moveTo>
                    <a:pt x="3673" y="2828"/>
                  </a:moveTo>
                  <a:lnTo>
                    <a:pt x="845" y="2820"/>
                  </a:lnTo>
                  <a:lnTo>
                    <a:pt x="120" y="1661"/>
                  </a:lnTo>
                  <a:lnTo>
                    <a:pt x="666" y="658"/>
                  </a:lnTo>
                  <a:lnTo>
                    <a:pt x="629" y="539"/>
                  </a:lnTo>
                  <a:lnTo>
                    <a:pt x="3561" y="397"/>
                  </a:lnTo>
                  <a:lnTo>
                    <a:pt x="3606" y="120"/>
                  </a:lnTo>
                  <a:lnTo>
                    <a:pt x="3755" y="127"/>
                  </a:lnTo>
                  <a:lnTo>
                    <a:pt x="3815" y="277"/>
                  </a:lnTo>
                  <a:lnTo>
                    <a:pt x="3755" y="658"/>
                  </a:lnTo>
                  <a:lnTo>
                    <a:pt x="3898" y="1085"/>
                  </a:lnTo>
                  <a:lnTo>
                    <a:pt x="3927" y="935"/>
                  </a:lnTo>
                  <a:lnTo>
                    <a:pt x="4122" y="935"/>
                  </a:lnTo>
                  <a:lnTo>
                    <a:pt x="4234" y="1197"/>
                  </a:lnTo>
                  <a:lnTo>
                    <a:pt x="3688" y="2753"/>
                  </a:lnTo>
                  <a:lnTo>
                    <a:pt x="4279" y="1175"/>
                  </a:lnTo>
                  <a:lnTo>
                    <a:pt x="4384" y="726"/>
                  </a:lnTo>
                  <a:lnTo>
                    <a:pt x="4354" y="0"/>
                  </a:lnTo>
                  <a:lnTo>
                    <a:pt x="0" y="15"/>
                  </a:lnTo>
                  <a:lnTo>
                    <a:pt x="38" y="2992"/>
                  </a:lnTo>
                  <a:lnTo>
                    <a:pt x="3688" y="2933"/>
                  </a:lnTo>
                  <a:lnTo>
                    <a:pt x="3673" y="28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ja-JP" sz="1400" b="1" dirty="0">
                <a:latin typeface="Arial" pitchFamily="34" charset="0"/>
                <a:ea typeface="HG丸ｺﾞｼｯｸM-PRO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4557932" y="6452170"/>
            <a:ext cx="7344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HGP平成角ｺﾞｼｯｸ体W9" pitchFamily="50" charset="-128"/>
                <a:ea typeface="HGP平成角ｺﾞｼｯｸ体W9" pitchFamily="50" charset="-128"/>
              </a:rPr>
              <a:t>Si:Sb</a:t>
            </a:r>
            <a:endParaRPr kumimoji="1" lang="ja-JP" altLang="en-US" sz="2000" dirty="0">
              <a:latin typeface="HGP平成角ｺﾞｼｯｸ体W9" pitchFamily="50" charset="-128"/>
              <a:ea typeface="HGP平成角ｺﾞｼｯｸ体W9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7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30" y="3212976"/>
            <a:ext cx="4857370" cy="364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gp1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68" y="2924944"/>
            <a:ext cx="5946703" cy="39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MAX38 </a:t>
            </a:r>
            <a:r>
              <a:rPr kumimoji="1"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トラブル</a:t>
            </a:r>
            <a:endParaRPr kumimoji="1" lang="ja-JP" altLang="en-US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80728"/>
            <a:ext cx="8208912" cy="5875276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低酸素環境 </a:t>
            </a:r>
            <a:r>
              <a:rPr lang="en-US" altLang="ja-JP" dirty="0" smtClean="0">
                <a:solidFill>
                  <a:schemeClr val="bg1"/>
                </a:solidFill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</a:rPr>
              <a:t>地表の半分</a:t>
            </a:r>
            <a:r>
              <a:rPr lang="en-US" altLang="ja-JP" dirty="0" smtClean="0">
                <a:solidFill>
                  <a:schemeClr val="bg1"/>
                </a:solidFill>
              </a:rPr>
              <a:t>) </a:t>
            </a:r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bg1"/>
                </a:solidFill>
              </a:rPr>
              <a:t>               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- </a:t>
            </a:r>
            <a:r>
              <a:rPr lang="ja-JP" altLang="en-US" dirty="0" smtClean="0">
                <a:solidFill>
                  <a:schemeClr val="bg1"/>
                </a:solidFill>
              </a:rPr>
              <a:t>高山病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ja-JP" altLang="en-US" dirty="0" smtClean="0">
                <a:solidFill>
                  <a:schemeClr val="bg1"/>
                </a:solidFill>
              </a:rPr>
              <a:t>低圧環境 </a:t>
            </a:r>
            <a:r>
              <a:rPr lang="en-US" altLang="ja-JP" dirty="0" smtClean="0">
                <a:solidFill>
                  <a:schemeClr val="bg1"/>
                </a:solidFill>
              </a:rPr>
              <a:t>(0.5atm)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           - </a:t>
            </a:r>
            <a:r>
              <a:rPr lang="en-US" altLang="ja-JP" dirty="0">
                <a:solidFill>
                  <a:schemeClr val="bg1"/>
                </a:solidFill>
              </a:rPr>
              <a:t>PC</a:t>
            </a:r>
            <a:r>
              <a:rPr lang="ja-JP" altLang="en-US" dirty="0">
                <a:solidFill>
                  <a:schemeClr val="bg1"/>
                </a:solidFill>
              </a:rPr>
              <a:t>破損</a:t>
            </a:r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ja-JP" altLang="en-US" dirty="0">
                <a:solidFill>
                  <a:schemeClr val="bg1"/>
                </a:solidFill>
              </a:rPr>
              <a:t>電源、マザーボード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ja-JP" altLang="en-US" dirty="0" smtClean="0">
                <a:solidFill>
                  <a:schemeClr val="bg1"/>
                </a:solidFill>
              </a:rPr>
              <a:t>低温環境 </a:t>
            </a:r>
            <a:r>
              <a:rPr lang="en-US" altLang="ja-JP" dirty="0" smtClean="0">
                <a:solidFill>
                  <a:schemeClr val="bg1"/>
                </a:solidFill>
              </a:rPr>
              <a:t>(~ -20</a:t>
            </a:r>
            <a:r>
              <a:rPr lang="ja-JP" altLang="en-US" dirty="0" smtClean="0">
                <a:solidFill>
                  <a:schemeClr val="bg1"/>
                </a:solidFill>
              </a:rPr>
              <a:t>℃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</a:rPr>
              <a:t>               </a:t>
            </a:r>
            <a:r>
              <a:rPr lang="en-US" altLang="ja-JP" dirty="0" smtClean="0">
                <a:solidFill>
                  <a:schemeClr val="bg1"/>
                </a:solidFill>
              </a:rPr>
              <a:t>- </a:t>
            </a:r>
            <a:r>
              <a:rPr lang="ja-JP" altLang="en-US" dirty="0" smtClean="0">
                <a:solidFill>
                  <a:schemeClr val="bg1"/>
                </a:solidFill>
              </a:rPr>
              <a:t>冷凍機不調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             - PC</a:t>
            </a:r>
            <a:r>
              <a:rPr lang="ja-JP" altLang="en-US" dirty="0" smtClean="0">
                <a:solidFill>
                  <a:schemeClr val="bg1"/>
                </a:solidFill>
              </a:rPr>
              <a:t>不起動</a:t>
            </a:r>
            <a:r>
              <a:rPr lang="en-US" altLang="ja-JP" dirty="0" smtClean="0">
                <a:solidFill>
                  <a:schemeClr val="bg1"/>
                </a:solidFill>
              </a:rPr>
              <a:t>(SSD)</a:t>
            </a:r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bg1"/>
                </a:solidFill>
              </a:rPr>
              <a:t>                </a:t>
            </a:r>
            <a:r>
              <a:rPr lang="en-US" altLang="ja-JP" dirty="0" smtClean="0">
                <a:solidFill>
                  <a:schemeClr val="bg1"/>
                </a:solidFill>
              </a:rPr>
              <a:t>- </a:t>
            </a:r>
            <a:r>
              <a:rPr lang="ja-JP" altLang="en-US" dirty="0" smtClean="0">
                <a:solidFill>
                  <a:schemeClr val="bg1"/>
                </a:solidFill>
              </a:rPr>
              <a:t>真空ポンプ不起動</a:t>
            </a:r>
            <a:endParaRPr lang="en-US" altLang="ja-JP" dirty="0" smtClean="0">
              <a:solidFill>
                <a:schemeClr val="bg1"/>
              </a:solidFill>
            </a:endParaRPr>
          </a:p>
        </p:txBody>
      </p:sp>
      <p:pic>
        <p:nvPicPr>
          <p:cNvPr id="4103" name="Picture 7" descr="http://ic.photo.mixi.jp/v/9292705086d04d154874e1e55c540c74c6244f0669/4f40cc65/picture/7865199_1151257278_193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49" y="3452964"/>
            <a:ext cx="5124651" cy="34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現在までの </a:t>
            </a:r>
            <a:r>
              <a:rPr kumimoji="1" lang="en-US" altLang="ja-JP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MAX38</a:t>
            </a:r>
            <a:r>
              <a:rPr kumimoji="1"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観測</a:t>
            </a:r>
            <a:endParaRPr kumimoji="1" lang="ja-JP" altLang="en-US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8706077"/>
              </p:ext>
            </p:extLst>
          </p:nvPr>
        </p:nvGraphicFramePr>
        <p:xfrm>
          <a:off x="457200" y="1196752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40"/>
                <a:gridCol w="1800200"/>
                <a:gridCol w="169736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渡航期間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渡航人数 </a:t>
                      </a:r>
                      <a:r>
                        <a:rPr kumimoji="1" lang="en-US" altLang="ja-JP" sz="2400" dirty="0" smtClean="0"/>
                        <a:t>(</a:t>
                      </a:r>
                      <a:r>
                        <a:rPr kumimoji="1" lang="ja-JP" altLang="en-US" sz="2400" dirty="0" smtClean="0"/>
                        <a:t>院生</a:t>
                      </a:r>
                      <a:r>
                        <a:rPr kumimoji="1" lang="en-US" altLang="ja-JP" sz="2400" dirty="0" smtClean="0"/>
                        <a:t>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観測日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備考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2009 </a:t>
                      </a:r>
                      <a:r>
                        <a:rPr kumimoji="1" lang="en-US" altLang="ja-JP" sz="2400" baseline="0" dirty="0" smtClean="0"/>
                        <a:t>  </a:t>
                      </a:r>
                      <a:r>
                        <a:rPr kumimoji="1" lang="en-US" altLang="ja-JP" sz="2400" dirty="0" smtClean="0"/>
                        <a:t>10/24 - 12/1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First Light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2010</a:t>
                      </a:r>
                      <a:r>
                        <a:rPr kumimoji="1" lang="ja-JP" altLang="en-US" sz="2400" baseline="0" dirty="0" smtClean="0"/>
                        <a:t>        </a:t>
                      </a:r>
                      <a:r>
                        <a:rPr kumimoji="1" lang="en-US" altLang="ja-JP" sz="2400" dirty="0" smtClean="0"/>
                        <a:t>5/6 - 6/13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 (3)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/>
                        <a:t>          </a:t>
                      </a:r>
                      <a:r>
                        <a:rPr kumimoji="1" lang="en-US" altLang="ja-JP" sz="2400" dirty="0" smtClean="0"/>
                        <a:t>      </a:t>
                      </a:r>
                      <a:r>
                        <a:rPr kumimoji="1" lang="en-US" altLang="ja-JP" sz="2400" baseline="0" dirty="0" smtClean="0"/>
                        <a:t> </a:t>
                      </a:r>
                      <a:r>
                        <a:rPr kumimoji="1" lang="en-US" altLang="ja-JP" sz="2400" dirty="0" smtClean="0"/>
                        <a:t>9/7 - 10/8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 (3)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2011</a:t>
                      </a:r>
                      <a:r>
                        <a:rPr kumimoji="1" lang="en-US" altLang="ja-JP" sz="2400" baseline="0" dirty="0" smtClean="0"/>
                        <a:t>        </a:t>
                      </a:r>
                      <a:r>
                        <a:rPr kumimoji="1" lang="en-US" altLang="ja-JP" sz="2400" dirty="0" smtClean="0"/>
                        <a:t>5/21 - 6/8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 (3)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/>
                        <a:t>           </a:t>
                      </a:r>
                      <a:r>
                        <a:rPr kumimoji="1" lang="en-US" altLang="ja-JP" sz="2400" dirty="0" smtClean="0"/>
                        <a:t>10/19 - 11/14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 (3)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2785"/>
            <a:ext cx="3363466" cy="252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G_72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3947592" cy="26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MAX38 </a:t>
            </a:r>
            <a:r>
              <a:rPr kumimoji="1"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観測テーマ</a:t>
            </a:r>
            <a:endParaRPr kumimoji="1" lang="ja-JP" altLang="en-US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6512" y="1711349"/>
            <a:ext cx="9361040" cy="5146651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大質量原始星の形成進化 </a:t>
            </a:r>
            <a:r>
              <a:rPr lang="en-US" altLang="ja-JP" dirty="0" smtClean="0">
                <a:solidFill>
                  <a:schemeClr val="bg1"/>
                </a:solidFill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</a:rPr>
              <a:t>内山</a:t>
            </a:r>
            <a:r>
              <a:rPr lang="en-US" altLang="ja-JP" dirty="0" smtClean="0">
                <a:solidFill>
                  <a:schemeClr val="bg1"/>
                </a:solidFill>
              </a:rPr>
              <a:t>M</a:t>
            </a:r>
            <a:r>
              <a:rPr lang="ja-JP" altLang="en-US" dirty="0" smtClean="0">
                <a:solidFill>
                  <a:schemeClr val="bg1"/>
                </a:solidFill>
              </a:rPr>
              <a:t>論</a:t>
            </a:r>
            <a:r>
              <a:rPr lang="en-US" altLang="ja-JP" dirty="0" smtClean="0">
                <a:solidFill>
                  <a:schemeClr val="bg1"/>
                </a:solidFill>
              </a:rPr>
              <a:t>2012)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altLang="ja-JP" sz="800" dirty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中小質量星終末期天体の質量放出</a:t>
            </a:r>
            <a:r>
              <a:rPr lang="en-US" altLang="ja-JP" dirty="0" smtClean="0">
                <a:solidFill>
                  <a:schemeClr val="bg1"/>
                </a:solidFill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</a:rPr>
              <a:t>浅野</a:t>
            </a:r>
            <a:r>
              <a:rPr lang="en-US" altLang="ja-JP" dirty="0" smtClean="0">
                <a:solidFill>
                  <a:schemeClr val="bg1"/>
                </a:solidFill>
              </a:rPr>
              <a:t>M</a:t>
            </a:r>
            <a:r>
              <a:rPr lang="ja-JP" altLang="en-US" dirty="0" smtClean="0">
                <a:solidFill>
                  <a:schemeClr val="bg1"/>
                </a:solidFill>
              </a:rPr>
              <a:t>論</a:t>
            </a:r>
            <a:r>
              <a:rPr lang="en-US" altLang="ja-JP" dirty="0" smtClean="0">
                <a:solidFill>
                  <a:schemeClr val="bg1"/>
                </a:solidFill>
              </a:rPr>
              <a:t>2011)</a:t>
            </a: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大質量星終末期天体の質量放出  </a:t>
            </a:r>
            <a:r>
              <a:rPr kumimoji="1" lang="en-US" altLang="ja-JP" dirty="0" smtClean="0">
                <a:solidFill>
                  <a:schemeClr val="bg1"/>
                </a:solidFill>
              </a:rPr>
              <a:t>(</a:t>
            </a:r>
            <a:r>
              <a:rPr kumimoji="1" lang="ja-JP" altLang="en-US" dirty="0" smtClean="0">
                <a:solidFill>
                  <a:schemeClr val="bg1"/>
                </a:solidFill>
              </a:rPr>
              <a:t>中村</a:t>
            </a:r>
            <a:r>
              <a:rPr kumimoji="1" lang="en-US" altLang="ja-JP" dirty="0" smtClean="0">
                <a:solidFill>
                  <a:schemeClr val="bg1"/>
                </a:solidFill>
              </a:rPr>
              <a:t>D</a:t>
            </a:r>
            <a:r>
              <a:rPr kumimoji="1" lang="ja-JP" altLang="en-US" dirty="0" smtClean="0">
                <a:solidFill>
                  <a:schemeClr val="bg1"/>
                </a:solidFill>
              </a:rPr>
              <a:t>論</a:t>
            </a:r>
            <a:r>
              <a:rPr kumimoji="1" lang="en-US" altLang="ja-JP" dirty="0" smtClean="0">
                <a:solidFill>
                  <a:schemeClr val="bg1"/>
                </a:solidFill>
              </a:rPr>
              <a:t>2012)</a:t>
            </a: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  <a:endParaRPr kumimoji="1" lang="en-US" altLang="ja-JP" sz="800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イオ</a:t>
            </a:r>
            <a:r>
              <a:rPr lang="ja-JP" altLang="en-US" dirty="0">
                <a:solidFill>
                  <a:schemeClr val="bg1"/>
                </a:solidFill>
              </a:rPr>
              <a:t>の火山活動の</a:t>
            </a:r>
            <a:r>
              <a:rPr lang="ja-JP" altLang="en-US" dirty="0" smtClean="0">
                <a:solidFill>
                  <a:schemeClr val="bg1"/>
                </a:solidFill>
              </a:rPr>
              <a:t>モニタリング </a:t>
            </a:r>
            <a:r>
              <a:rPr lang="en-US" altLang="ja-JP" dirty="0" smtClean="0">
                <a:solidFill>
                  <a:schemeClr val="bg1"/>
                </a:solidFill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</a:rPr>
              <a:t>東北大・</a:t>
            </a:r>
            <a:r>
              <a:rPr lang="en-US" altLang="ja-JP" dirty="0" smtClean="0">
                <a:solidFill>
                  <a:schemeClr val="bg1"/>
                </a:solidFill>
              </a:rPr>
              <a:t>PD</a:t>
            </a:r>
            <a:r>
              <a:rPr lang="ja-JP" altLang="en-US" dirty="0" smtClean="0">
                <a:solidFill>
                  <a:schemeClr val="bg1"/>
                </a:solidFill>
              </a:rPr>
              <a:t>米田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en-US" altLang="ja-JP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800" dirty="0" smtClean="0">
                <a:solidFill>
                  <a:schemeClr val="bg1"/>
                </a:solidFill>
              </a:rPr>
              <a:t> </a:t>
            </a:r>
            <a:endParaRPr lang="en-US" altLang="ja-JP" sz="800" dirty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地球近傍小惑星の観測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 </a:t>
            </a:r>
            <a:r>
              <a:rPr lang="en-US" altLang="ja-JP" dirty="0" err="1" smtClean="0">
                <a:solidFill>
                  <a:schemeClr val="bg1"/>
                </a:solidFill>
              </a:rPr>
              <a:t>etc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…</a:t>
            </a: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16024" y="2564904"/>
            <a:ext cx="8892480" cy="57606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288032" y="3429000"/>
            <a:ext cx="8676456" cy="576064"/>
          </a:xfrm>
          <a:prstGeom prst="round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62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581</Words>
  <Application>Microsoft Office PowerPoint</Application>
  <PresentationFormat>画面に合わせる (4:3)</PresentationFormat>
  <Paragraphs>173</Paragraphs>
  <Slides>12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Office テーマ</vt:lpstr>
      <vt:lpstr>miniTAO/MAX38で拓く 中間赤外線観測</vt:lpstr>
      <vt:lpstr>中間赤外線</vt:lpstr>
      <vt:lpstr>宇宙の物質循環</vt:lpstr>
      <vt:lpstr>地上30um帯 撮像観測</vt:lpstr>
      <vt:lpstr>地上30um帯 撮像観測</vt:lpstr>
      <vt:lpstr>MAX38 Mid-infrared Astronomical eXplorer</vt:lpstr>
      <vt:lpstr>MAX38 トラブル</vt:lpstr>
      <vt:lpstr>現在までの MAX38観測</vt:lpstr>
      <vt:lpstr>MAX38 観測テーマ</vt:lpstr>
      <vt:lpstr>MAX38 観測成果</vt:lpstr>
      <vt:lpstr>MAX38 観測成果</vt:lpstr>
      <vt:lpstr>まとめ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miniTAO/MAX38で拓く 中間赤外線観測</dc:title>
  <dc:creator>kenasano</dc:creator>
  <cp:lastModifiedBy>kenasano</cp:lastModifiedBy>
  <cp:revision>441</cp:revision>
  <dcterms:created xsi:type="dcterms:W3CDTF">2012-02-16T07:02:06Z</dcterms:created>
  <dcterms:modified xsi:type="dcterms:W3CDTF">2012-03-07T08:41:52Z</dcterms:modified>
</cp:coreProperties>
</file>