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1266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69615-7064-4EAB-8E4D-C37302B8F231}" type="datetimeFigureOut">
              <a:rPr kumimoji="1" lang="ja-JP" altLang="en-US" smtClean="0"/>
              <a:t>2013/1/29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B21B6-0A61-48CC-8C34-6402FAF3C2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58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B21B6-0A61-48CC-8C34-6402FAF3C27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9B64-78D2-48BE-8983-250D3C7B7BF3}" type="datetimeFigureOut">
              <a:rPr kumimoji="1" lang="ja-JP" altLang="en-US" smtClean="0"/>
              <a:t>2013/1/29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2B1A-2C7A-4D23-BFA8-A59EE5DCD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9B64-78D2-48BE-8983-250D3C7B7BF3}" type="datetimeFigureOut">
              <a:rPr kumimoji="1" lang="ja-JP" altLang="en-US" smtClean="0"/>
              <a:t>2013/1/29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2B1A-2C7A-4D23-BFA8-A59EE5DCD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3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9B64-78D2-48BE-8983-250D3C7B7BF3}" type="datetimeFigureOut">
              <a:rPr kumimoji="1" lang="ja-JP" altLang="en-US" smtClean="0"/>
              <a:t>2013/1/29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2B1A-2C7A-4D23-BFA8-A59EE5DCD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9B64-78D2-48BE-8983-250D3C7B7BF3}" type="datetimeFigureOut">
              <a:rPr kumimoji="1" lang="ja-JP" altLang="en-US" smtClean="0"/>
              <a:t>2013/1/29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2B1A-2C7A-4D23-BFA8-A59EE5DCD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9B64-78D2-48BE-8983-250D3C7B7BF3}" type="datetimeFigureOut">
              <a:rPr kumimoji="1" lang="ja-JP" altLang="en-US" smtClean="0"/>
              <a:t>2013/1/29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2B1A-2C7A-4D23-BFA8-A59EE5DCD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4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4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9B64-78D2-48BE-8983-250D3C7B7BF3}" type="datetimeFigureOut">
              <a:rPr kumimoji="1" lang="ja-JP" altLang="en-US" smtClean="0"/>
              <a:t>2013/1/29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2B1A-2C7A-4D23-BFA8-A59EE5DCD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9B64-78D2-48BE-8983-250D3C7B7BF3}" type="datetimeFigureOut">
              <a:rPr kumimoji="1" lang="ja-JP" altLang="en-US" smtClean="0"/>
              <a:t>2013/1/29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2B1A-2C7A-4D23-BFA8-A59EE5DCD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9B64-78D2-48BE-8983-250D3C7B7BF3}" type="datetimeFigureOut">
              <a:rPr kumimoji="1" lang="ja-JP" altLang="en-US" smtClean="0"/>
              <a:t>2013/1/29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2B1A-2C7A-4D23-BFA8-A59EE5DCD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9B64-78D2-48BE-8983-250D3C7B7BF3}" type="datetimeFigureOut">
              <a:rPr kumimoji="1" lang="ja-JP" altLang="en-US" smtClean="0"/>
              <a:t>2013/1/29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2B1A-2C7A-4D23-BFA8-A59EE5DCD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6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9B64-78D2-48BE-8983-250D3C7B7BF3}" type="datetimeFigureOut">
              <a:rPr kumimoji="1" lang="ja-JP" altLang="en-US" smtClean="0"/>
              <a:t>2013/1/29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2B1A-2C7A-4D23-BFA8-A59EE5DCD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9B64-78D2-48BE-8983-250D3C7B7BF3}" type="datetimeFigureOut">
              <a:rPr kumimoji="1" lang="ja-JP" altLang="en-US" smtClean="0"/>
              <a:t>2013/1/29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2B1A-2C7A-4D23-BFA8-A59EE5DCD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4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79B64-78D2-48BE-8983-250D3C7B7BF3}" type="datetimeFigureOut">
              <a:rPr kumimoji="1" lang="ja-JP" altLang="en-US" smtClean="0"/>
              <a:t>2013/1/29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92B1A-2C7A-4D23-BFA8-A59EE5DCD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gi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6" descr="logo_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13" y="31275"/>
            <a:ext cx="657907" cy="57451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658024" y="60960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>
                <a:latin typeface="Times New Roman" pitchFamily="18" charset="0"/>
                <a:cs typeface="Times New Roman" pitchFamily="18" charset="0"/>
              </a:rPr>
              <a:t>MIMIZUKU Fact Sheet</a:t>
            </a:r>
            <a:endParaRPr kumimoji="1" lang="ja-JP" alt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" name="表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871233"/>
              </p:ext>
            </p:extLst>
          </p:nvPr>
        </p:nvGraphicFramePr>
        <p:xfrm>
          <a:off x="193737" y="2000672"/>
          <a:ext cx="4515423" cy="27134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00876"/>
                <a:gridCol w="2814547"/>
              </a:tblGrid>
              <a:tr h="20156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Specifications of </a:t>
                      </a:r>
                      <a:r>
                        <a:rPr kumimoji="1" lang="en-US" altLang="ja-JP" sz="1400" dirty="0" smtClean="0">
                          <a:latin typeface="+mn-lt"/>
                        </a:rPr>
                        <a:t>MIMIZUKU</a:t>
                      </a:r>
                      <a:endParaRPr kumimoji="1" lang="ja-JP" alt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kumimoji="1" lang="ja-JP" altLang="en-US" sz="1050" b="0" dirty="0"/>
                    </a:p>
                  </a:txBody>
                  <a:tcPr/>
                </a:tc>
              </a:tr>
              <a:tr h="233638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Observation Mode</a:t>
                      </a:r>
                      <a:endParaRPr kumimoji="1" lang="ja-JP" alt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600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Imaging and spectroscopy</a:t>
                      </a:r>
                      <a:endParaRPr kumimoji="1" lang="ja-JP" alt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6000" marB="0"/>
                </a:tc>
              </a:tr>
              <a:tr h="233638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Dimensions, weight</a:t>
                      </a:r>
                      <a:endParaRPr kumimoji="1" lang="ja-JP" alt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600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2.0 x 2.0 x 2.0 m</a:t>
                      </a:r>
                      <a:r>
                        <a:rPr kumimoji="1" lang="en-US" altLang="ja-JP" sz="1050" baseline="30000" dirty="0" smtClean="0">
                          <a:latin typeface="+mn-lt"/>
                        </a:rPr>
                        <a:t>3</a:t>
                      </a:r>
                      <a:r>
                        <a:rPr kumimoji="1" lang="en-US" altLang="ja-JP" sz="1050" baseline="0" dirty="0" smtClean="0">
                          <a:latin typeface="+mn-lt"/>
                        </a:rPr>
                        <a:t> , 2.3 tons</a:t>
                      </a:r>
                      <a:endParaRPr kumimoji="1" lang="ja-JP" altLang="en-US" sz="1050" b="0" baseline="300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6000" marB="0"/>
                </a:tc>
              </a:tr>
              <a:tr h="233638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Channel / </a:t>
                      </a:r>
                    </a:p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Wavelength coverage</a:t>
                      </a:r>
                      <a:endParaRPr kumimoji="1" lang="ja-JP" alt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600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NIRchannel</a:t>
                      </a:r>
                      <a:r>
                        <a:rPr kumimoji="1" lang="en-US" altLang="ja-JP" sz="1050" b="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    : 2-6 </a:t>
                      </a:r>
                      <a:r>
                        <a:rPr kumimoji="1" lang="en-US" altLang="ja-JP" sz="105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μm</a:t>
                      </a:r>
                      <a:endParaRPr kumimoji="1" lang="en-US" altLang="ja-JP" sz="1050" b="0" baseline="0" dirty="0" smtClean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  <a:p>
                      <a:r>
                        <a:rPr kumimoji="1" lang="en-US" altLang="ja-JP" sz="1050" b="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MIR-S channel: 6-26μm</a:t>
                      </a:r>
                    </a:p>
                    <a:p>
                      <a:r>
                        <a:rPr kumimoji="1" lang="en-US" altLang="ja-JP" sz="1050" b="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MIR-L channel: 26-38μm </a:t>
                      </a:r>
                    </a:p>
                  </a:txBody>
                  <a:tcPr marT="36000" marB="0"/>
                </a:tc>
              </a:tr>
              <a:tr h="233638">
                <a:tc>
                  <a:txBody>
                    <a:bodyPr/>
                    <a:lstStyle/>
                    <a:p>
                      <a:r>
                        <a:rPr kumimoji="1" lang="en-US" altLang="ja-JP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Detector</a:t>
                      </a:r>
                      <a:endParaRPr kumimoji="1" lang="ja-JP" alt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600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InSb</a:t>
                      </a:r>
                      <a:r>
                        <a:rPr kumimoji="1" lang="en-US" altLang="ja-JP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1k / </a:t>
                      </a:r>
                      <a:r>
                        <a:rPr kumimoji="1" lang="en-US" altLang="ja-JP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Si:As</a:t>
                      </a:r>
                      <a:r>
                        <a:rPr kumimoji="1" lang="en-US" altLang="ja-JP" sz="105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1k / </a:t>
                      </a:r>
                      <a:r>
                        <a:rPr kumimoji="1" lang="en-US" altLang="ja-JP" sz="1050" b="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Si:Sb</a:t>
                      </a:r>
                      <a:r>
                        <a:rPr kumimoji="1" lang="en-US" altLang="ja-JP" sz="105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128 </a:t>
                      </a:r>
                      <a:r>
                        <a:rPr kumimoji="1" lang="en-US" altLang="ja-JP" sz="105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(or 1k)</a:t>
                      </a:r>
                      <a:endParaRPr kumimoji="1" lang="en-US" altLang="ja-JP" sz="105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6000" marB="0"/>
                </a:tc>
              </a:tr>
              <a:tr h="233638">
                <a:tc>
                  <a:txBody>
                    <a:bodyPr/>
                    <a:lstStyle/>
                    <a:p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Field</a:t>
                      </a:r>
                      <a:r>
                        <a:rPr kumimoji="1" lang="en-US" altLang="ja-JP" sz="1050" b="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of View</a:t>
                      </a:r>
                      <a:endParaRPr kumimoji="1" lang="ja-JP" alt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6000" marB="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2’x2’ (normal</a:t>
                      </a:r>
                      <a:r>
                        <a:rPr kumimoji="1" lang="en-US" altLang="ja-JP" sz="1050" b="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mode)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  <a:p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1’x2’ x2fields (</a:t>
                      </a:r>
                      <a:r>
                        <a:rPr kumimoji="1" lang="en-US" altLang="ja-JP" sz="1050" b="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w/ Field Stacker)</a:t>
                      </a:r>
                      <a:endParaRPr kumimoji="1" lang="en-US" altLang="ja-JP" sz="105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6000" marB="0"/>
                </a:tc>
              </a:tr>
              <a:tr h="202416">
                <a:tc>
                  <a:txBody>
                    <a:bodyPr/>
                    <a:lstStyle/>
                    <a:p>
                      <a:r>
                        <a:rPr kumimoji="1" lang="en-US" altLang="ja-JP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Spatial</a:t>
                      </a:r>
                      <a:r>
                        <a:rPr kumimoji="1" lang="en-US" altLang="ja-JP" sz="105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Resolution</a:t>
                      </a:r>
                      <a:endParaRPr kumimoji="1" lang="ja-JP" alt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6000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0.3” @10um / 1.0” @30um (see right)</a:t>
                      </a:r>
                    </a:p>
                  </a:txBody>
                  <a:tcPr marT="36000" marB="0"/>
                </a:tc>
              </a:tr>
              <a:tr h="202416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Spectral Resolution</a:t>
                      </a:r>
                      <a:endParaRPr kumimoji="1" lang="ja-JP" alt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6000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R ~ 250 (N-band/Q-band/30um-band)</a:t>
                      </a:r>
                    </a:p>
                  </a:txBody>
                  <a:tcPr marT="36000" marB="0"/>
                </a:tc>
              </a:tr>
              <a:tr h="522250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1sig</a:t>
                      </a:r>
                      <a:r>
                        <a:rPr kumimoji="1" lang="en-US" altLang="ja-JP" sz="1050" baseline="0" dirty="0" smtClean="0">
                          <a:latin typeface="+mn-lt"/>
                        </a:rPr>
                        <a:t>1sec </a:t>
                      </a:r>
                      <a:r>
                        <a:rPr kumimoji="1" lang="en-US" altLang="ja-JP" sz="1050" dirty="0" smtClean="0">
                          <a:latin typeface="+mn-lt"/>
                        </a:rPr>
                        <a:t>Sensitivity</a:t>
                      </a:r>
                    </a:p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    Imaging (R~10)</a:t>
                      </a:r>
                    </a:p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    Spectroscopy</a:t>
                      </a:r>
                      <a:r>
                        <a:rPr kumimoji="1" lang="en-US" altLang="ja-JP" sz="1050" baseline="0" dirty="0" smtClean="0">
                          <a:latin typeface="+mn-lt"/>
                        </a:rPr>
                        <a:t> (R~250)</a:t>
                      </a:r>
                      <a:endParaRPr kumimoji="1" lang="ja-JP" alt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6000" marB="0"/>
                </a:tc>
                <a:tc>
                  <a:txBody>
                    <a:bodyPr/>
                    <a:lstStyle/>
                    <a:p>
                      <a:endParaRPr kumimoji="1" lang="en-US" altLang="ja-JP" sz="1050" dirty="0" smtClean="0">
                        <a:latin typeface="+mn-lt"/>
                      </a:endParaRPr>
                    </a:p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30mJy@10um</a:t>
                      </a:r>
                      <a:r>
                        <a:rPr kumimoji="1" lang="en-US" altLang="ja-JP" sz="1050" baseline="0" dirty="0" smtClean="0">
                          <a:latin typeface="+mn-lt"/>
                        </a:rPr>
                        <a:t>/ 130mJy@20um/ 0.5Jy @30um</a:t>
                      </a:r>
                      <a:endParaRPr kumimoji="1" lang="en-US" altLang="ja-JP" sz="1050" dirty="0" smtClean="0">
                        <a:latin typeface="+mn-lt"/>
                      </a:endParaRPr>
                    </a:p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150mJy@10um</a:t>
                      </a:r>
                      <a:r>
                        <a:rPr kumimoji="1" lang="en-US" altLang="ja-JP" sz="1050" baseline="0" dirty="0" smtClean="0">
                          <a:latin typeface="+mn-lt"/>
                        </a:rPr>
                        <a:t>/ 0.6Jy @20um / 1.5Jy @ 30um</a:t>
                      </a:r>
                      <a:endParaRPr kumimoji="1" lang="en-US" altLang="ja-JP" sz="1050" b="0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36000" marB="0"/>
                </a:tc>
              </a:tr>
            </a:tbl>
          </a:graphicData>
        </a:graphic>
      </p:graphicFrame>
      <p:sp>
        <p:nvSpPr>
          <p:cNvPr id="75" name="正方形/長方形 74"/>
          <p:cNvSpPr/>
          <p:nvPr/>
        </p:nvSpPr>
        <p:spPr>
          <a:xfrm>
            <a:off x="508008" y="461811"/>
            <a:ext cx="4624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b="1" dirty="0" smtClean="0">
                <a:latin typeface="Times New Roman" pitchFamily="18" charset="0"/>
                <a:cs typeface="Times New Roman" pitchFamily="18" charset="0"/>
              </a:rPr>
              <a:t>MIMIZUKU</a:t>
            </a:r>
            <a:r>
              <a:rPr lang="ja-JP" alt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b="1" dirty="0" smtClean="0"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US" altLang="ja-JP" sz="11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nfrared </a:t>
            </a:r>
            <a:r>
              <a:rPr lang="en-US" altLang="ja-JP" sz="11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ultifield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mager for 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altLang="ja-JP" sz="1100" b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en-US" altLang="ja-JP" sz="1100" b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11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1100" dirty="0" err="1" smtClean="0"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niverse) is a mid-infrared imager and spectrograph for </a:t>
            </a:r>
            <a:r>
              <a:rPr lang="en-US" altLang="ja-JP" sz="1100" dirty="0">
                <a:latin typeface="Times New Roman" pitchFamily="18" charset="0"/>
                <a:cs typeface="Times New Roman" pitchFamily="18" charset="0"/>
              </a:rPr>
              <a:t>the University of Tokyo Atacama Observatory (TAO; P.I.: </a:t>
            </a:r>
            <a:r>
              <a:rPr lang="en-US" altLang="ja-JP" sz="1100" dirty="0" err="1">
                <a:latin typeface="Times New Roman" pitchFamily="18" charset="0"/>
                <a:cs typeface="Times New Roman" pitchFamily="18" charset="0"/>
              </a:rPr>
              <a:t>Yuzuru</a:t>
            </a:r>
            <a:r>
              <a:rPr lang="en-US" altLang="ja-JP" sz="1100" dirty="0">
                <a:latin typeface="Times New Roman" pitchFamily="18" charset="0"/>
                <a:cs typeface="Times New Roman" pitchFamily="18" charset="0"/>
              </a:rPr>
              <a:t> Yoshii) 6.5-m telescope</a:t>
            </a:r>
            <a:r>
              <a:rPr lang="en-US" altLang="ja-JP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9" name="正方形/長方形 98"/>
          <p:cNvSpPr/>
          <p:nvPr/>
        </p:nvSpPr>
        <p:spPr>
          <a:xfrm>
            <a:off x="2465386" y="6029238"/>
            <a:ext cx="42804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Optics of the MIMIZUKU consist of four components, fore-optics, NIR-channel, MIR-S-channel, and MIR-L-channel. All optical components are cooled to 20 K. To achieve the wide wavelength coverage from 2 to 38 micron, reflective optics is adopted. </a:t>
            </a:r>
            <a:endParaRPr lang="ja-JP" alt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2033699" y="9105596"/>
            <a:ext cx="4556952" cy="5770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050" b="1" dirty="0" smtClean="0">
                <a:latin typeface="Times New Roman" pitchFamily="18" charset="0"/>
                <a:cs typeface="Times New Roman" pitchFamily="18" charset="0"/>
              </a:rPr>
              <a:t>For further </a:t>
            </a:r>
            <a:r>
              <a:rPr lang="en-US" altLang="ja-JP" sz="1050" b="1" dirty="0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ja-JP" sz="105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ja-JP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 contact  to Dr. Takashi Miyata (P.I. : tmiyata@ioa.s.u-tokyo.ac.jp)</a:t>
            </a:r>
          </a:p>
          <a:p>
            <a:r>
              <a:rPr lang="en-US" altLang="ja-JP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 or visit the project website  http://www.ioa.s.u-tokyo.ac.jp/TAO/MIMIZUKU/</a:t>
            </a:r>
            <a:endParaRPr lang="ja-JP" alt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52455" y="1143834"/>
            <a:ext cx="54188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ja-JP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Key concepts </a:t>
            </a:r>
            <a:r>
              <a:rPr lang="en-US" altLang="ja-JP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the MIMIZUKU are:</a:t>
            </a:r>
          </a:p>
          <a:p>
            <a:pPr marL="228600" lvl="0" indent="-228600" algn="just">
              <a:buFontTx/>
              <a:buAutoNum type="arabicParenR"/>
            </a:pPr>
            <a:r>
              <a:rPr lang="en-US" altLang="ja-JP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Wide wavelength coverage (2-38μm) including 30μm wavelength range.</a:t>
            </a:r>
          </a:p>
          <a:p>
            <a:pPr marL="228600" lvl="0" indent="-228600" algn="just">
              <a:buFontTx/>
              <a:buAutoNum type="arabicParenR"/>
            </a:pPr>
            <a:r>
              <a:rPr lang="en-US" altLang="ja-JP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High spatial resolution </a:t>
            </a:r>
            <a:r>
              <a:rPr lang="en-US" altLang="ja-JP" sz="11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acheiving</a:t>
            </a:r>
            <a:r>
              <a:rPr lang="en-US" altLang="ja-JP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ja-JP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1” resolution </a:t>
            </a:r>
            <a:r>
              <a:rPr lang="en-US" altLang="ja-JP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mid-infrared wavelengths</a:t>
            </a:r>
          </a:p>
          <a:p>
            <a:pPr marL="228600" lvl="0" indent="-228600" algn="just">
              <a:buFontTx/>
              <a:buAutoNum type="arabicParenR"/>
            </a:pPr>
            <a:r>
              <a:rPr lang="en-US" altLang="ja-JP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Accurate monitoring with multi-filed imaging/spectroscopy</a:t>
            </a:r>
            <a:endParaRPr lang="ja-JP" altLang="en-US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6" descr="http://www.ioa.s.u-tokyo.ac.jp/TAO/mimizuku/pub/index.php?plugin=attach&amp;refer=TopPage&amp;openfile=mimizuku-photo2.jpg"/>
          <p:cNvPicPr>
            <a:picLocks noChangeAspect="1" noChangeArrowheads="1"/>
          </p:cNvPicPr>
          <p:nvPr/>
        </p:nvPicPr>
        <p:blipFill rotWithShape="1">
          <a:blip r:embed="rId4" cstate="print"/>
          <a:srcRect b="20514"/>
          <a:stretch/>
        </p:blipFill>
        <p:spPr bwMode="auto">
          <a:xfrm>
            <a:off x="372680" y="8139499"/>
            <a:ext cx="1495031" cy="156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88" y="31276"/>
            <a:ext cx="1693334" cy="430535"/>
          </a:xfrm>
          <a:prstGeom prst="rect">
            <a:avLst/>
          </a:prstGeom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11" b="93418" l="20893" r="69881"/>
                    </a14:imgEffect>
                  </a14:imgLayer>
                </a14:imgProps>
              </a:ext>
            </a:extLst>
          </a:blip>
          <a:srcRect l="20495" t="9275" r="30499" b="6550"/>
          <a:stretch>
            <a:fillRect/>
          </a:stretch>
        </p:blipFill>
        <p:spPr bwMode="auto">
          <a:xfrm>
            <a:off x="4970187" y="676367"/>
            <a:ext cx="1834331" cy="190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正方形/長方形 80"/>
          <p:cNvSpPr/>
          <p:nvPr/>
        </p:nvSpPr>
        <p:spPr>
          <a:xfrm>
            <a:off x="2406770" y="4991100"/>
            <a:ext cx="43241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MMIZUKU employs three detectors</a:t>
            </a:r>
            <a:r>
              <a:rPr lang="en-US" altLang="ja-JP" sz="1050" dirty="0">
                <a:latin typeface="Times New Roman" pitchFamily="18" charset="0"/>
                <a:cs typeface="Times New Roman" pitchFamily="18" charset="0"/>
              </a:rPr>
              <a:t>. For the short side of the mid-infrared wavelengths (6-26micron) </a:t>
            </a:r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ja-JP" sz="1050" dirty="0">
                <a:latin typeface="Times New Roman" pitchFamily="18" charset="0"/>
                <a:cs typeface="Times New Roman" pitchFamily="18" charset="0"/>
              </a:rPr>
              <a:t>state-of-the-art </a:t>
            </a:r>
            <a:r>
              <a:rPr lang="en-US" altLang="ja-JP" sz="1050" dirty="0" err="1">
                <a:latin typeface="Times New Roman" pitchFamily="18" charset="0"/>
                <a:cs typeface="Times New Roman" pitchFamily="18" charset="0"/>
              </a:rPr>
              <a:t>Si:As</a:t>
            </a:r>
            <a:r>
              <a:rPr lang="en-US" altLang="ja-JP" sz="1050" dirty="0">
                <a:latin typeface="Times New Roman" pitchFamily="18" charset="0"/>
                <a:cs typeface="Times New Roman" pitchFamily="18" charset="0"/>
              </a:rPr>
              <a:t> BIB detector </a:t>
            </a:r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(called AQUARIOUS) will be used. </a:t>
            </a:r>
            <a:r>
              <a:rPr lang="en-US" altLang="ja-JP" sz="1050" dirty="0">
                <a:latin typeface="Times New Roman" pitchFamily="18" charset="0"/>
                <a:cs typeface="Times New Roman" pitchFamily="18" charset="0"/>
              </a:rPr>
              <a:t>It has a </a:t>
            </a:r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1k </a:t>
            </a:r>
            <a:r>
              <a:rPr lang="en-US" altLang="ja-JP" sz="1050" dirty="0">
                <a:latin typeface="Times New Roman" pitchFamily="18" charset="0"/>
                <a:cs typeface="Times New Roman" pitchFamily="18" charset="0"/>
              </a:rPr>
              <a:t>array format with a pixel size of 30 micron. </a:t>
            </a:r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ja-JP" sz="1050" dirty="0">
                <a:latin typeface="Times New Roman" pitchFamily="18" charset="0"/>
                <a:cs typeface="Times New Roman" pitchFamily="18" charset="0"/>
              </a:rPr>
              <a:t>the longer mid-infrared (26-38micron), </a:t>
            </a:r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we will use a </a:t>
            </a:r>
            <a:r>
              <a:rPr lang="en-US" altLang="ja-JP" sz="1050" dirty="0" err="1">
                <a:latin typeface="Times New Roman" pitchFamily="18" charset="0"/>
                <a:cs typeface="Times New Roman" pitchFamily="18" charset="0"/>
              </a:rPr>
              <a:t>Si:Sb</a:t>
            </a:r>
            <a:r>
              <a:rPr lang="en-US" altLang="ja-JP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128x128 or a 1k array detector. The </a:t>
            </a:r>
            <a:r>
              <a:rPr lang="en-US" altLang="ja-JP" sz="1050" dirty="0" err="1">
                <a:latin typeface="Times New Roman" pitchFamily="18" charset="0"/>
                <a:cs typeface="Times New Roman" pitchFamily="18" charset="0"/>
              </a:rPr>
              <a:t>InSb</a:t>
            </a:r>
            <a:r>
              <a:rPr lang="en-US" altLang="ja-JP" sz="1050" dirty="0">
                <a:latin typeface="Times New Roman" pitchFamily="18" charset="0"/>
                <a:cs typeface="Times New Roman" pitchFamily="18" charset="0"/>
              </a:rPr>
              <a:t> array Aladdin II is </a:t>
            </a:r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used for the near-infrared observations.</a:t>
            </a:r>
            <a:endParaRPr lang="ja-JP" alt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273620" y="6879285"/>
            <a:ext cx="408437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050" dirty="0">
                <a:latin typeface="Times New Roman" pitchFamily="18" charset="0"/>
                <a:cs typeface="Times New Roman" pitchFamily="18" charset="0"/>
              </a:rPr>
              <a:t>The field stacker is a newly invented optical unit to achieve </a:t>
            </a:r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accurate </a:t>
            </a:r>
            <a:r>
              <a:rPr lang="en-US" altLang="ja-JP" sz="1050" dirty="0">
                <a:latin typeface="Times New Roman" pitchFamily="18" charset="0"/>
                <a:cs typeface="Times New Roman" pitchFamily="18" charset="0"/>
              </a:rPr>
              <a:t>photometry in the </a:t>
            </a:r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mid-infrared wavelengths. It </a:t>
            </a:r>
            <a:r>
              <a:rPr lang="en-US" altLang="ja-JP" sz="1050" dirty="0">
                <a:latin typeface="Times New Roman" pitchFamily="18" charset="0"/>
                <a:cs typeface="Times New Roman" pitchFamily="18" charset="0"/>
              </a:rPr>
              <a:t>consists of two pick-up mirrors and a triangular-prism shape mirror on a rotatable table. The pick-up mirrors can move along the radial direction of the rotatable table, and pick up two separate fields in the telescope field of view. The picked-up beams are brought to the triangular-prism shape mirror, combined </a:t>
            </a:r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altLang="ja-JP" sz="1050" dirty="0">
                <a:latin typeface="Times New Roman" pitchFamily="18" charset="0"/>
                <a:cs typeface="Times New Roman" pitchFamily="18" charset="0"/>
              </a:rPr>
              <a:t>the single beam, and then led to the cold optics. </a:t>
            </a:r>
            <a:endParaRPr lang="ja-JP" alt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Miyata\論文発表\SPIE2010\figures\Fig-F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58" y="6758425"/>
            <a:ext cx="2660732" cy="19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図 1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0" y="4866947"/>
            <a:ext cx="1959039" cy="1783756"/>
          </a:xfrm>
          <a:prstGeom prst="rect">
            <a:avLst/>
          </a:prstGeom>
        </p:spPr>
      </p:pic>
      <p:pic>
        <p:nvPicPr>
          <p:cNvPr id="256" name="図 2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74" y="2651759"/>
            <a:ext cx="2012175" cy="198034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861560" y="4513383"/>
            <a:ext cx="192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smtClean="0"/>
              <a:t>Spatial resolution of mid-infrared instruments. TAO/MIMIZUKU achieves the highest spatial resolution at 26-38μm.</a:t>
            </a:r>
            <a:endParaRPr kumimoji="1" lang="ja-JP" altLang="en-US" sz="800" dirty="0"/>
          </a:p>
        </p:txBody>
      </p:sp>
      <p:sp>
        <p:nvSpPr>
          <p:cNvPr id="258" name="テキスト ボックス 257"/>
          <p:cNvSpPr txBox="1"/>
          <p:nvPr/>
        </p:nvSpPr>
        <p:spPr>
          <a:xfrm>
            <a:off x="508008" y="6650703"/>
            <a:ext cx="1923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smtClean="0"/>
              <a:t>Diagram  of the MIMIZUKU optics</a:t>
            </a:r>
            <a:endParaRPr kumimoji="1" lang="ja-JP" altLang="en-US" sz="800" dirty="0"/>
          </a:p>
        </p:txBody>
      </p:sp>
      <p:sp>
        <p:nvSpPr>
          <p:cNvPr id="259" name="テキスト ボックス 258"/>
          <p:cNvSpPr txBox="1"/>
          <p:nvPr/>
        </p:nvSpPr>
        <p:spPr>
          <a:xfrm>
            <a:off x="4757974" y="8723707"/>
            <a:ext cx="1923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smtClean="0"/>
              <a:t>Schematic drawing of the field stacker</a:t>
            </a:r>
            <a:endParaRPr kumimoji="1" lang="ja-JP" altLang="en-US" sz="800" dirty="0"/>
          </a:p>
        </p:txBody>
      </p:sp>
      <p:sp>
        <p:nvSpPr>
          <p:cNvPr id="260" name="正方形/長方形 259"/>
          <p:cNvSpPr/>
          <p:nvPr/>
        </p:nvSpPr>
        <p:spPr>
          <a:xfrm>
            <a:off x="1935810" y="8088682"/>
            <a:ext cx="249754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Thus </a:t>
            </a:r>
            <a:r>
              <a:rPr lang="en-US" altLang="ja-JP" sz="1050" dirty="0">
                <a:latin typeface="Times New Roman" pitchFamily="18" charset="0"/>
                <a:cs typeface="Times New Roman" pitchFamily="18" charset="0"/>
              </a:rPr>
              <a:t>the field stacker enables us to observe two arbitrary fields of view, i.e. two or more stars </a:t>
            </a:r>
            <a:r>
              <a:rPr lang="en-US" altLang="ja-JP" sz="1050" dirty="0" smtClean="0">
                <a:latin typeface="Times New Roman" pitchFamily="18" charset="0"/>
                <a:cs typeface="Times New Roman" pitchFamily="18" charset="0"/>
              </a:rPr>
              <a:t>simultaneously. It will dramatically improve the accuracy and the feasibility of photometric observations.</a:t>
            </a:r>
            <a:endParaRPr lang="ja-JP" alt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15" y="3563255"/>
            <a:ext cx="618870" cy="157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5749</TotalTime>
  <Words>484</Words>
  <Application>Microsoft Office PowerPoint</Application>
  <PresentationFormat>A4 210 x 297 mm</PresentationFormat>
  <Paragraphs>42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</dc:creator>
  <cp:lastModifiedBy>Miyata</cp:lastModifiedBy>
  <cp:revision>322</cp:revision>
  <dcterms:created xsi:type="dcterms:W3CDTF">2011-12-27T10:23:00Z</dcterms:created>
  <dcterms:modified xsi:type="dcterms:W3CDTF">2013-01-29T00:06:03Z</dcterms:modified>
</cp:coreProperties>
</file>